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58" r:id="rId3"/>
    <p:sldId id="259" r:id="rId4"/>
    <p:sldId id="260" r:id="rId5"/>
    <p:sldId id="271" r:id="rId6"/>
    <p:sldId id="262" r:id="rId7"/>
    <p:sldId id="263" r:id="rId8"/>
    <p:sldId id="270" r:id="rId9"/>
    <p:sldId id="272" r:id="rId10"/>
    <p:sldId id="264" r:id="rId11"/>
    <p:sldId id="265" r:id="rId12"/>
    <p:sldId id="266" r:id="rId13"/>
    <p:sldId id="267" r:id="rId14"/>
    <p:sldId id="268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5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0851C-C64F-4BAC-AC8C-9EE48144E168}" type="datetimeFigureOut">
              <a:rPr lang="en-AU" smtClean="0"/>
              <a:t>21/11/18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CC4C0-12FC-4B63-99CA-4D6EA5A326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2695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FD9A-6CEE-4991-9151-C66B90EF7FE5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8076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21-B962-4D6D-BD45-BD3B1D2540D5}" type="datetimeFigureOut">
              <a:rPr lang="en-AU" smtClean="0"/>
              <a:t>21/11/18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8B1D-1DF4-4C0B-973C-312272CEE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923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21-B962-4D6D-BD45-BD3B1D2540D5}" type="datetimeFigureOut">
              <a:rPr lang="en-AU" smtClean="0"/>
              <a:t>21/11/18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8B1D-1DF4-4C0B-973C-312272CEE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110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21-B962-4D6D-BD45-BD3B1D2540D5}" type="datetimeFigureOut">
              <a:rPr lang="en-AU" smtClean="0"/>
              <a:t>21/11/18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8B1D-1DF4-4C0B-973C-312272CEE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523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21-B962-4D6D-BD45-BD3B1D2540D5}" type="datetimeFigureOut">
              <a:rPr lang="en-AU" smtClean="0"/>
              <a:t>21/11/18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8B1D-1DF4-4C0B-973C-312272CEE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790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21-B962-4D6D-BD45-BD3B1D2540D5}" type="datetimeFigureOut">
              <a:rPr lang="en-AU" smtClean="0"/>
              <a:t>21/11/18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8B1D-1DF4-4C0B-973C-312272CEE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761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21-B962-4D6D-BD45-BD3B1D2540D5}" type="datetimeFigureOut">
              <a:rPr lang="en-AU" smtClean="0"/>
              <a:t>21/11/18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8B1D-1DF4-4C0B-973C-312272CEE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039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21-B962-4D6D-BD45-BD3B1D2540D5}" type="datetimeFigureOut">
              <a:rPr lang="en-AU" smtClean="0"/>
              <a:t>21/11/18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8B1D-1DF4-4C0B-973C-312272CEE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29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21-B962-4D6D-BD45-BD3B1D2540D5}" type="datetimeFigureOut">
              <a:rPr lang="en-AU" smtClean="0"/>
              <a:t>21/11/18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8B1D-1DF4-4C0B-973C-312272CEE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635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21-B962-4D6D-BD45-BD3B1D2540D5}" type="datetimeFigureOut">
              <a:rPr lang="en-AU" smtClean="0"/>
              <a:t>21/11/18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8B1D-1DF4-4C0B-973C-312272CEE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948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21-B962-4D6D-BD45-BD3B1D2540D5}" type="datetimeFigureOut">
              <a:rPr lang="en-AU" smtClean="0"/>
              <a:t>21/11/18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8B1D-1DF4-4C0B-973C-312272CEE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312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21-B962-4D6D-BD45-BD3B1D2540D5}" type="datetimeFigureOut">
              <a:rPr lang="en-AU" smtClean="0"/>
              <a:t>21/11/18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8B1D-1DF4-4C0B-973C-312272CEE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739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DBC21-B962-4D6D-BD45-BD3B1D2540D5}" type="datetimeFigureOut">
              <a:rPr lang="en-AU" smtClean="0"/>
              <a:t>21/11/18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8B1D-1DF4-4C0B-973C-312272CEE7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10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5698" y="211016"/>
            <a:ext cx="9687951" cy="3923331"/>
          </a:xfrm>
        </p:spPr>
        <p:txBody>
          <a:bodyPr>
            <a:noAutofit/>
          </a:bodyPr>
          <a:lstStyle/>
          <a:p>
            <a:r>
              <a:rPr lang="en-US" sz="11500" dirty="0" err="1" smtClean="0"/>
              <a:t>Hàn</a:t>
            </a:r>
            <a:r>
              <a:rPr lang="en-US" sz="11500" dirty="0" smtClean="0"/>
              <a:t> </a:t>
            </a:r>
            <a:r>
              <a:rPr lang="en-US" sz="11500" dirty="0" err="1"/>
              <a:t>zì</a:t>
            </a:r>
            <a:r>
              <a:rPr lang="en-US" sz="11500" dirty="0"/>
              <a:t/>
            </a:r>
            <a:br>
              <a:rPr lang="en-US" sz="11500" dirty="0"/>
            </a:br>
            <a:r>
              <a:rPr lang="zh-CN" altLang="en-US" sz="11500" b="1" dirty="0" smtClean="0"/>
              <a:t>汉字</a:t>
            </a:r>
            <a:endParaRPr lang="en-US" sz="11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7673" y="4713385"/>
            <a:ext cx="9144000" cy="885556"/>
          </a:xfrm>
        </p:spPr>
        <p:txBody>
          <a:bodyPr>
            <a:noAutofit/>
          </a:bodyPr>
          <a:lstStyle/>
          <a:p>
            <a:r>
              <a:rPr lang="en-US" altLang="zh-CN" sz="4800" dirty="0" smtClean="0"/>
              <a:t>Chinese</a:t>
            </a:r>
            <a:r>
              <a:rPr lang="zh-CN" altLang="en-US" sz="4800" dirty="0" smtClean="0"/>
              <a:t> </a:t>
            </a:r>
            <a:r>
              <a:rPr lang="en-US" altLang="zh-CN" sz="4800" dirty="0" smtClean="0"/>
              <a:t>character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10919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333" y="478904"/>
            <a:ext cx="10058400" cy="1075969"/>
          </a:xfrm>
        </p:spPr>
        <p:txBody>
          <a:bodyPr>
            <a:noAutofit/>
          </a:bodyPr>
          <a:lstStyle/>
          <a:p>
            <a:pPr algn="ctr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structures of Chinese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818908" y="3330416"/>
            <a:ext cx="9455071" cy="606863"/>
            <a:chOff x="2054623" y="4133916"/>
            <a:chExt cx="9455071" cy="606863"/>
          </a:xfrm>
        </p:grpSpPr>
        <p:sp>
          <p:nvSpPr>
            <p:cNvPr id="9" name="TextBox 8"/>
            <p:cNvSpPr txBox="1"/>
            <p:nvPr/>
          </p:nvSpPr>
          <p:spPr>
            <a:xfrm>
              <a:off x="2599530" y="4133916"/>
              <a:ext cx="45167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rgbClr val="FF0000"/>
                  </a:solidFill>
                </a:rPr>
                <a:t>你 他 她 材 </a:t>
              </a:r>
              <a:r>
                <a:rPr lang="zh-CN" altLang="en-US" sz="3200" dirty="0">
                  <a:solidFill>
                    <a:srgbClr val="FF0000"/>
                  </a:solidFill>
                </a:rPr>
                <a:t>把 保 </a:t>
              </a:r>
              <a:r>
                <a:rPr lang="zh-CN" altLang="en-US" sz="3200" dirty="0" smtClean="0">
                  <a:solidFill>
                    <a:srgbClr val="FF0000"/>
                  </a:solidFill>
                </a:rPr>
                <a:t> </a:t>
              </a:r>
              <a:r>
                <a:rPr lang="zh-CN" altLang="en-US" sz="3200" dirty="0">
                  <a:solidFill>
                    <a:srgbClr val="FF0000"/>
                  </a:solidFill>
                </a:rPr>
                <a:t>粘 朝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26053" y="4156004"/>
              <a:ext cx="37836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FF0000"/>
                  </a:solidFill>
                </a:rPr>
                <a:t>Left-right</a:t>
              </a:r>
              <a:r>
                <a:rPr lang="zh-CN" altLang="en-US" sz="32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CN" sz="3200" dirty="0" smtClean="0">
                  <a:solidFill>
                    <a:srgbClr val="FF0000"/>
                  </a:solidFill>
                </a:rPr>
                <a:t>structure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054623" y="4338678"/>
              <a:ext cx="601048" cy="219429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6980159" y="4301896"/>
              <a:ext cx="601048" cy="219429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855352" y="4466977"/>
            <a:ext cx="10017994" cy="595097"/>
            <a:chOff x="2091067" y="5277839"/>
            <a:chExt cx="10017994" cy="595097"/>
          </a:xfrm>
        </p:grpSpPr>
        <p:sp>
          <p:nvSpPr>
            <p:cNvPr id="16" name="TextBox 15"/>
            <p:cNvSpPr txBox="1"/>
            <p:nvPr/>
          </p:nvSpPr>
          <p:spPr>
            <a:xfrm>
              <a:off x="2768847" y="5288161"/>
              <a:ext cx="42721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rgbClr val="0070C0"/>
                  </a:solidFill>
                  <a:latin typeface="SimSun" charset="-122"/>
                  <a:ea typeface="SimSun" charset="-122"/>
                  <a:cs typeface="SimSun" charset="-122"/>
                </a:rPr>
                <a:t>它 旦 </a:t>
              </a:r>
              <a:r>
                <a:rPr lang="zh-TW" altLang="en-US" sz="3200" dirty="0" smtClean="0">
                  <a:solidFill>
                    <a:srgbClr val="0070C0"/>
                  </a:solidFill>
                  <a:latin typeface="SimSun" charset="-122"/>
                  <a:ea typeface="SimSun" charset="-122"/>
                  <a:cs typeface="SimSun" charset="-122"/>
                </a:rPr>
                <a:t>皇</a:t>
              </a:r>
              <a:r>
                <a:rPr lang="zh-CN" altLang="en-US" sz="3200" dirty="0" smtClean="0">
                  <a:solidFill>
                    <a:srgbClr val="0070C0"/>
                  </a:solidFill>
                  <a:latin typeface="SimSun" charset="-122"/>
                  <a:ea typeface="SimSun" charset="-122"/>
                  <a:cs typeface="SimSun" charset="-122"/>
                </a:rPr>
                <a:t> </a:t>
              </a:r>
              <a:r>
                <a:rPr lang="zh-TW" altLang="en-US" sz="3200" dirty="0" smtClean="0">
                  <a:solidFill>
                    <a:srgbClr val="0070C0"/>
                  </a:solidFill>
                  <a:latin typeface="SimSun" charset="-122"/>
                  <a:ea typeface="SimSun" charset="-122"/>
                  <a:cs typeface="SimSun" charset="-122"/>
                </a:rPr>
                <a:t>肯</a:t>
              </a:r>
              <a:r>
                <a:rPr lang="zh-CN" altLang="en-US" sz="3200" dirty="0" smtClean="0">
                  <a:solidFill>
                    <a:srgbClr val="0070C0"/>
                  </a:solidFill>
                  <a:latin typeface="SimSun" charset="-122"/>
                  <a:ea typeface="SimSun" charset="-122"/>
                  <a:cs typeface="SimSun" charset="-122"/>
                </a:rPr>
                <a:t> </a:t>
              </a:r>
              <a:r>
                <a:rPr lang="zh-TW" altLang="en-US" sz="3200" dirty="0" smtClean="0">
                  <a:solidFill>
                    <a:srgbClr val="0070C0"/>
                  </a:solidFill>
                  <a:latin typeface="SimSun" charset="-122"/>
                  <a:ea typeface="SimSun" charset="-122"/>
                  <a:cs typeface="SimSun" charset="-122"/>
                </a:rPr>
                <a:t>委 集 吉</a:t>
              </a:r>
              <a:endParaRPr lang="zh-CN" altLang="en-US" sz="3200" dirty="0">
                <a:solidFill>
                  <a:srgbClr val="0070C0"/>
                </a:solidFill>
                <a:latin typeface="SimSun" charset="-122"/>
                <a:ea typeface="SimSun" charset="-122"/>
                <a:cs typeface="SimSun" charset="-12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53439" y="5277839"/>
              <a:ext cx="4455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0070C0"/>
                  </a:solidFill>
                </a:rPr>
                <a:t>Top-bottom</a:t>
              </a:r>
              <a:r>
                <a:rPr lang="zh-CN" altLang="en-US" sz="3200" dirty="0" smtClean="0">
                  <a:solidFill>
                    <a:srgbClr val="0070C0"/>
                  </a:solidFill>
                </a:rPr>
                <a:t> </a:t>
              </a:r>
              <a:r>
                <a:rPr lang="en-US" altLang="zh-CN" sz="3200" dirty="0">
                  <a:solidFill>
                    <a:srgbClr val="0070C0"/>
                  </a:solidFill>
                </a:rPr>
                <a:t>structure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2091067" y="5456458"/>
              <a:ext cx="601048" cy="24818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6941779" y="5511555"/>
              <a:ext cx="601048" cy="219429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913627" y="2050552"/>
            <a:ext cx="9959719" cy="684566"/>
            <a:chOff x="2111819" y="2928511"/>
            <a:chExt cx="9959719" cy="684566"/>
          </a:xfrm>
        </p:grpSpPr>
        <p:sp>
          <p:nvSpPr>
            <p:cNvPr id="8" name="Right Arrow 7"/>
            <p:cNvSpPr/>
            <p:nvPr/>
          </p:nvSpPr>
          <p:spPr>
            <a:xfrm>
              <a:off x="2111819" y="3220899"/>
              <a:ext cx="601048" cy="219429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6985054" y="3147651"/>
              <a:ext cx="601048" cy="219429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99530" y="3028302"/>
              <a:ext cx="43967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rgbClr val="00B050"/>
                  </a:solidFill>
                </a:rPr>
                <a:t>日 月 山 水  羊 犬 人子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612301" y="2928511"/>
              <a:ext cx="445923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B050"/>
                  </a:solidFill>
                </a:rPr>
                <a:t>S</a:t>
              </a:r>
              <a:r>
                <a:rPr lang="en-US" altLang="zh-CN" sz="3200" dirty="0">
                  <a:solidFill>
                    <a:srgbClr val="00B050"/>
                  </a:solidFill>
                </a:rPr>
                <a:t>ingle character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533133" y="5737035"/>
            <a:ext cx="3756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7030A0"/>
                </a:solidFill>
                <a:latin typeface="SimSun" charset="-122"/>
                <a:ea typeface="SimSun" charset="-122"/>
                <a:cs typeface="SimSun" charset="-122"/>
              </a:rPr>
              <a:t>国 回 囚 圆 圈</a:t>
            </a:r>
            <a:endParaRPr lang="zh-CN" altLang="en-US" sz="3200" dirty="0">
              <a:solidFill>
                <a:srgbClr val="7030A0"/>
              </a:solidFill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80546" y="5726713"/>
            <a:ext cx="499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7030A0"/>
                </a:solidFill>
              </a:rPr>
              <a:t>Fully Enclosed structure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1855352" y="5905332"/>
            <a:ext cx="601048" cy="24818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6204271" y="5934085"/>
            <a:ext cx="601048" cy="21942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672" y="5612642"/>
            <a:ext cx="917366" cy="8874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960" y="4262569"/>
            <a:ext cx="879973" cy="84809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802959" y="3163488"/>
            <a:ext cx="879973" cy="84809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830526" y="2067005"/>
            <a:ext cx="799658" cy="751449"/>
            <a:chOff x="867333" y="1894114"/>
            <a:chExt cx="799658" cy="751449"/>
          </a:xfrm>
        </p:grpSpPr>
        <p:sp>
          <p:nvSpPr>
            <p:cNvPr id="32" name="Rectangle 31"/>
            <p:cNvSpPr/>
            <p:nvPr/>
          </p:nvSpPr>
          <p:spPr>
            <a:xfrm>
              <a:off x="867333" y="1894114"/>
              <a:ext cx="799658" cy="7514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61619" y="2058902"/>
              <a:ext cx="427547" cy="40878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2730466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64" y="642594"/>
            <a:ext cx="10778836" cy="1371600"/>
          </a:xfrm>
        </p:spPr>
        <p:txBody>
          <a:bodyPr>
            <a:normAutofit/>
          </a:bodyPr>
          <a:lstStyle/>
          <a:p>
            <a:r>
              <a:rPr lang="en-AU" b="1" dirty="0" smtClean="0"/>
              <a:t>What structures are these characters?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026" y="2302933"/>
            <a:ext cx="5195454" cy="3474411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00B050"/>
                </a:solidFill>
              </a:rPr>
              <a:t>糖 </a:t>
            </a:r>
            <a:r>
              <a:rPr lang="en-US" altLang="ja-JP" sz="4000" dirty="0" err="1" smtClean="0">
                <a:solidFill>
                  <a:srgbClr val="00B050"/>
                </a:solidFill>
              </a:rPr>
              <a:t>t</a:t>
            </a:r>
            <a:r>
              <a:rPr lang="en-US" altLang="zh-CN" sz="4000" dirty="0" err="1" smtClean="0">
                <a:solidFill>
                  <a:srgbClr val="00B050"/>
                </a:solidFill>
              </a:rPr>
              <a:t>á</a:t>
            </a:r>
            <a:r>
              <a:rPr lang="en-US" altLang="ja-JP" sz="4000" dirty="0" err="1" smtClean="0">
                <a:solidFill>
                  <a:srgbClr val="00B050"/>
                </a:solidFill>
              </a:rPr>
              <a:t>ng</a:t>
            </a:r>
            <a:r>
              <a:rPr lang="en-US" altLang="ja-JP" sz="4000" dirty="0" smtClean="0">
                <a:solidFill>
                  <a:srgbClr val="00B050"/>
                </a:solidFill>
              </a:rPr>
              <a:t> </a:t>
            </a:r>
            <a:r>
              <a:rPr lang="en-US" altLang="ja-JP" sz="4000" dirty="0" smtClean="0"/>
              <a:t>-sugar</a:t>
            </a:r>
            <a:endParaRPr lang="en-US" altLang="zh-CN" sz="4000" dirty="0" smtClean="0"/>
          </a:p>
          <a:p>
            <a:r>
              <a:rPr lang="zh-CN" altLang="en-US" sz="4000" dirty="0">
                <a:solidFill>
                  <a:srgbClr val="00B050"/>
                </a:solidFill>
              </a:rPr>
              <a:t>送 </a:t>
            </a:r>
            <a:r>
              <a:rPr lang="en-US" altLang="ja-JP" sz="4000" dirty="0" err="1" smtClean="0">
                <a:solidFill>
                  <a:srgbClr val="00B050"/>
                </a:solidFill>
              </a:rPr>
              <a:t>s</a:t>
            </a:r>
            <a:r>
              <a:rPr lang="en-US" altLang="zh-CN" sz="4000" dirty="0" err="1" smtClean="0">
                <a:solidFill>
                  <a:srgbClr val="00B050"/>
                </a:solidFill>
              </a:rPr>
              <a:t>ò</a:t>
            </a:r>
            <a:r>
              <a:rPr lang="en-US" altLang="ja-JP" sz="4000" dirty="0" err="1" smtClean="0">
                <a:solidFill>
                  <a:srgbClr val="00B050"/>
                </a:solidFill>
              </a:rPr>
              <a:t>ng</a:t>
            </a:r>
            <a:r>
              <a:rPr lang="en-US" altLang="ja-JP" sz="4000" dirty="0" smtClean="0">
                <a:solidFill>
                  <a:srgbClr val="00B050"/>
                </a:solidFill>
              </a:rPr>
              <a:t> </a:t>
            </a:r>
            <a:r>
              <a:rPr lang="en-US" altLang="ja-JP" sz="4000" dirty="0" smtClean="0"/>
              <a:t>-</a:t>
            </a:r>
            <a:r>
              <a:rPr lang="en-AU" altLang="ja-JP" sz="4000" dirty="0" smtClean="0"/>
              <a:t>give away</a:t>
            </a:r>
            <a:endParaRPr lang="en-US" altLang="zh-CN" sz="4000" dirty="0"/>
          </a:p>
          <a:p>
            <a:r>
              <a:rPr lang="zh-CN" altLang="en-US" sz="4000" dirty="0">
                <a:solidFill>
                  <a:srgbClr val="00B050"/>
                </a:solidFill>
              </a:rPr>
              <a:t>盐 </a:t>
            </a:r>
            <a:r>
              <a:rPr lang="en-US" altLang="ja-JP" sz="4000" dirty="0" err="1">
                <a:solidFill>
                  <a:srgbClr val="00B050"/>
                </a:solidFill>
              </a:rPr>
              <a:t>yán</a:t>
            </a:r>
            <a:r>
              <a:rPr lang="en-US" altLang="ja-JP" sz="4000" dirty="0">
                <a:solidFill>
                  <a:srgbClr val="00B050"/>
                </a:solidFill>
              </a:rPr>
              <a:t> </a:t>
            </a:r>
            <a:r>
              <a:rPr lang="en-US" altLang="ja-JP" sz="4000" dirty="0" smtClean="0"/>
              <a:t>-salt</a:t>
            </a:r>
            <a:endParaRPr lang="en-US" altLang="zh-CN" sz="4000" dirty="0" smtClean="0"/>
          </a:p>
          <a:p>
            <a:r>
              <a:rPr lang="zh-CN" altLang="en-US" sz="4000" dirty="0" smtClean="0">
                <a:solidFill>
                  <a:srgbClr val="00B050"/>
                </a:solidFill>
              </a:rPr>
              <a:t>几 </a:t>
            </a:r>
            <a:r>
              <a:rPr lang="en-US" altLang="ja-JP" sz="4000" dirty="0" err="1" smtClean="0">
                <a:solidFill>
                  <a:srgbClr val="00B050"/>
                </a:solidFill>
              </a:rPr>
              <a:t>jǐ</a:t>
            </a:r>
            <a:r>
              <a:rPr lang="en-US" altLang="ja-JP" sz="4000" dirty="0" smtClean="0">
                <a:solidFill>
                  <a:srgbClr val="00B050"/>
                </a:solidFill>
              </a:rPr>
              <a:t> </a:t>
            </a:r>
            <a:r>
              <a:rPr lang="en-US" altLang="ja-JP" sz="4000" dirty="0" smtClean="0"/>
              <a:t>-how many</a:t>
            </a:r>
            <a:endParaRPr lang="en-US" altLang="zh-CN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20444" y="2302933"/>
            <a:ext cx="415359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00B050"/>
                </a:solidFill>
              </a:rPr>
              <a:t>纸 </a:t>
            </a:r>
            <a:r>
              <a:rPr lang="en-US" altLang="ja-JP" sz="4000" dirty="0" err="1">
                <a:solidFill>
                  <a:srgbClr val="00B050"/>
                </a:solidFill>
              </a:rPr>
              <a:t>zhǐ</a:t>
            </a:r>
            <a:r>
              <a:rPr lang="en-US" altLang="ja-JP" sz="4000" dirty="0">
                <a:solidFill>
                  <a:srgbClr val="00B050"/>
                </a:solidFill>
              </a:rPr>
              <a:t> </a:t>
            </a:r>
            <a:r>
              <a:rPr lang="en-US" altLang="ja-JP" sz="4000" dirty="0" smtClean="0"/>
              <a:t>-paper</a:t>
            </a:r>
            <a:endParaRPr lang="en-US" altLang="zh-CN" sz="4000" dirty="0"/>
          </a:p>
          <a:p>
            <a:r>
              <a:rPr lang="zh-CN" altLang="en-US" sz="4000" dirty="0">
                <a:solidFill>
                  <a:srgbClr val="00B050"/>
                </a:solidFill>
              </a:rPr>
              <a:t>笔 </a:t>
            </a:r>
            <a:r>
              <a:rPr lang="en-US" altLang="ja-JP" sz="4000" dirty="0" err="1">
                <a:solidFill>
                  <a:srgbClr val="00B050"/>
                </a:solidFill>
              </a:rPr>
              <a:t>bǐ</a:t>
            </a:r>
            <a:r>
              <a:rPr lang="en-US" altLang="ja-JP" sz="4000" dirty="0">
                <a:solidFill>
                  <a:srgbClr val="00B050"/>
                </a:solidFill>
              </a:rPr>
              <a:t> </a:t>
            </a:r>
            <a:r>
              <a:rPr lang="en-US" altLang="ja-JP" sz="4000" dirty="0" smtClean="0"/>
              <a:t>-pen</a:t>
            </a:r>
            <a:endParaRPr lang="en-US" altLang="zh-CN" sz="4000" dirty="0"/>
          </a:p>
          <a:p>
            <a:r>
              <a:rPr lang="zh-CN" altLang="en-US" sz="4000" dirty="0">
                <a:solidFill>
                  <a:srgbClr val="00B050"/>
                </a:solidFill>
              </a:rPr>
              <a:t>事 </a:t>
            </a:r>
            <a:r>
              <a:rPr lang="en-US" altLang="ja-JP" sz="4000" dirty="0" err="1">
                <a:solidFill>
                  <a:srgbClr val="00B050"/>
                </a:solidFill>
              </a:rPr>
              <a:t>shì</a:t>
            </a:r>
            <a:r>
              <a:rPr lang="en-US" altLang="ja-JP" sz="4000" dirty="0">
                <a:solidFill>
                  <a:srgbClr val="00B050"/>
                </a:solidFill>
              </a:rPr>
              <a:t> </a:t>
            </a:r>
            <a:r>
              <a:rPr lang="en-US" altLang="ja-JP" sz="4000" dirty="0" smtClean="0"/>
              <a:t>-matter</a:t>
            </a:r>
            <a:endParaRPr lang="en-US" altLang="zh-CN" sz="4000" dirty="0"/>
          </a:p>
          <a:p>
            <a:r>
              <a:rPr lang="zh-CN" altLang="en-US" sz="4000" dirty="0">
                <a:solidFill>
                  <a:srgbClr val="00B050"/>
                </a:solidFill>
              </a:rPr>
              <a:t>选 </a:t>
            </a:r>
            <a:r>
              <a:rPr lang="en-US" altLang="ja-JP" sz="4000" dirty="0" err="1" smtClean="0">
                <a:solidFill>
                  <a:srgbClr val="00B050"/>
                </a:solidFill>
              </a:rPr>
              <a:t>xuǎn</a:t>
            </a:r>
            <a:r>
              <a:rPr lang="en-US" altLang="ja-JP" sz="4000" dirty="0" smtClean="0">
                <a:solidFill>
                  <a:srgbClr val="00B050"/>
                </a:solidFill>
              </a:rPr>
              <a:t> </a:t>
            </a:r>
            <a:r>
              <a:rPr lang="en-US" altLang="ja-JP" sz="4000" dirty="0" smtClean="0"/>
              <a:t>-</a:t>
            </a:r>
            <a:r>
              <a:rPr lang="en-AU" altLang="ja-JP" sz="4000" dirty="0" smtClean="0"/>
              <a:t>choose</a:t>
            </a:r>
            <a:endParaRPr lang="en-US" altLang="zh-CN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98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985" y="2108975"/>
            <a:ext cx="11281961" cy="25729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800" b="1" dirty="0" smtClean="0"/>
              <a:t>1.</a:t>
            </a:r>
            <a:r>
              <a:rPr lang="zh-CN" altLang="en-US" sz="4800" b="1" dirty="0" smtClean="0"/>
              <a:t>日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     </a:t>
            </a:r>
            <a:r>
              <a:rPr lang="en-US" altLang="zh-CN" sz="4800" b="1" dirty="0" smtClean="0"/>
              <a:t>2.</a:t>
            </a:r>
            <a:r>
              <a:rPr lang="zh-CN" altLang="en-US" sz="4800" b="1" dirty="0" smtClean="0"/>
              <a:t>他      </a:t>
            </a:r>
            <a:r>
              <a:rPr lang="en-US" altLang="zh-CN" sz="4800" b="1" dirty="0" smtClean="0"/>
              <a:t>3.</a:t>
            </a:r>
            <a:r>
              <a:rPr lang="zh-CN" altLang="en-US" sz="4800" b="1" dirty="0" smtClean="0"/>
              <a:t>息       </a:t>
            </a:r>
            <a:r>
              <a:rPr lang="en-US" altLang="zh-CN" sz="4800" b="1" dirty="0" smtClean="0"/>
              <a:t>4.</a:t>
            </a:r>
            <a:r>
              <a:rPr lang="zh-CN" altLang="en-US" sz="4800" b="1" dirty="0" smtClean="0"/>
              <a:t>泰</a:t>
            </a:r>
            <a:r>
              <a:rPr lang="en-US" altLang="zh-CN" sz="4800" b="1" dirty="0" smtClean="0"/>
              <a:t>       5.</a:t>
            </a:r>
            <a:r>
              <a:rPr lang="zh-CN" altLang="en-US" sz="4800" b="1" dirty="0" smtClean="0"/>
              <a:t>中       </a:t>
            </a:r>
            <a:r>
              <a:rPr lang="en-US" altLang="zh-CN" sz="4800" b="1" dirty="0" smtClean="0"/>
              <a:t>6.</a:t>
            </a:r>
            <a:r>
              <a:rPr lang="zh-CN" altLang="en-US" sz="4800" b="1" dirty="0" smtClean="0"/>
              <a:t>山          </a:t>
            </a:r>
            <a:r>
              <a:rPr lang="en-US" altLang="zh-CN" sz="4800" b="1" dirty="0" smtClean="0"/>
              <a:t>7.</a:t>
            </a:r>
            <a:r>
              <a:rPr lang="zh-CN" altLang="en-US" sz="4800" b="1" dirty="0" smtClean="0"/>
              <a:t>学     </a:t>
            </a:r>
            <a:r>
              <a:rPr lang="en-US" altLang="zh-CN" sz="4800" b="1" dirty="0" smtClean="0"/>
              <a:t>8.</a:t>
            </a:r>
            <a:r>
              <a:rPr lang="zh-CN" altLang="en-US" sz="4800" b="1" dirty="0" smtClean="0"/>
              <a:t>利      </a:t>
            </a:r>
            <a:r>
              <a:rPr lang="en-US" altLang="zh-CN" sz="4800" b="1" dirty="0" smtClean="0"/>
              <a:t>9.</a:t>
            </a:r>
            <a:r>
              <a:rPr lang="zh-CN" altLang="en-US" sz="4800" b="1" dirty="0" smtClean="0"/>
              <a:t>水     </a:t>
            </a:r>
            <a:r>
              <a:rPr lang="en-US" altLang="zh-CN" sz="4800" b="1" dirty="0" smtClean="0"/>
              <a:t>10.</a:t>
            </a:r>
            <a:r>
              <a:rPr lang="zh-CN" altLang="en-US" sz="4800" b="1" dirty="0" smtClean="0"/>
              <a:t>你     </a:t>
            </a:r>
            <a:r>
              <a:rPr lang="en-US" altLang="zh-CN" sz="4800" b="1" dirty="0" smtClean="0"/>
              <a:t>11.</a:t>
            </a:r>
            <a:r>
              <a:rPr lang="zh-CN" altLang="en-US" sz="4800" b="1" dirty="0" smtClean="0"/>
              <a:t>澳    </a:t>
            </a:r>
            <a:r>
              <a:rPr lang="en-US" altLang="zh-CN" sz="4800" b="1" dirty="0" smtClean="0"/>
              <a:t>12.</a:t>
            </a:r>
            <a:r>
              <a:rPr lang="zh-CN" altLang="en-US" sz="4800" b="1" dirty="0" smtClean="0"/>
              <a:t>她   </a:t>
            </a:r>
            <a:r>
              <a:rPr lang="en-US" altLang="zh-CN" sz="4800" b="1" dirty="0" smtClean="0"/>
              <a:t>13.</a:t>
            </a:r>
            <a:r>
              <a:rPr lang="zh-CN" altLang="en-US" sz="4800" b="1" dirty="0" smtClean="0"/>
              <a:t>它  </a:t>
            </a:r>
            <a:r>
              <a:rPr lang="en-US" altLang="zh-CN" sz="4800" b="1" dirty="0" smtClean="0"/>
              <a:t>14.</a:t>
            </a:r>
            <a:r>
              <a:rPr lang="zh-CN" altLang="en-US" sz="4800" b="1" dirty="0"/>
              <a:t>我 </a:t>
            </a:r>
            <a:r>
              <a:rPr lang="zh-CN" altLang="en-US" sz="4800" b="1" dirty="0" smtClean="0"/>
              <a:t> </a:t>
            </a:r>
            <a:r>
              <a:rPr lang="en-US" altLang="zh-CN" sz="4800" b="1" dirty="0" smtClean="0"/>
              <a:t>15.</a:t>
            </a:r>
            <a:r>
              <a:rPr lang="zh-CN" altLang="en-US" sz="4800" b="1" dirty="0" smtClean="0"/>
              <a:t> 宁    </a:t>
            </a:r>
            <a:r>
              <a:rPr lang="en-US" altLang="zh-CN" sz="4800" b="1" dirty="0" smtClean="0"/>
              <a:t>16.</a:t>
            </a:r>
            <a:r>
              <a:rPr lang="zh-CN" altLang="en-US" sz="4800" b="1" dirty="0" smtClean="0"/>
              <a:t>回      </a:t>
            </a:r>
            <a:r>
              <a:rPr lang="en-US" altLang="zh-CN" sz="4800" b="1" dirty="0" smtClean="0"/>
              <a:t>17.</a:t>
            </a:r>
            <a:r>
              <a:rPr lang="zh-CN" altLang="en-US" sz="4800" b="1" dirty="0" smtClean="0"/>
              <a:t>四    </a:t>
            </a:r>
            <a:r>
              <a:rPr lang="en-US" altLang="zh-CN" sz="4800" b="1" dirty="0" smtClean="0"/>
              <a:t>18.</a:t>
            </a:r>
            <a:r>
              <a:rPr lang="zh-CN" altLang="en-US" sz="4800" b="1" dirty="0" smtClean="0"/>
              <a:t>国 </a:t>
            </a:r>
            <a:endParaRPr lang="en-US" altLang="zh-CN" sz="4800" b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53" y="415636"/>
            <a:ext cx="2175581" cy="12231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02577" y="415636"/>
            <a:ext cx="831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clarify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characters. Write</a:t>
            </a:r>
            <a:r>
              <a:rPr lang="zh-C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zh-C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zh-C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zh-C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zh-C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zh-C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catalogue.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985" y="4474226"/>
            <a:ext cx="110563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characters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:_____________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Left-right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structure:___________________</a:t>
            </a: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Top-bottom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:__________</a:t>
            </a: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Fully enclosed structure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:__________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571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1370" y="2378626"/>
            <a:ext cx="1072935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/>
              <a:t>Single</a:t>
            </a:r>
            <a:r>
              <a:rPr lang="zh-CN" altLang="en-US" sz="4400" b="1" dirty="0" smtClean="0"/>
              <a:t> </a:t>
            </a:r>
            <a:r>
              <a:rPr lang="en-US" altLang="zh-CN" sz="4400" b="1" dirty="0" smtClean="0"/>
              <a:t>characters: </a:t>
            </a:r>
            <a:r>
              <a:rPr lang="en-US" altLang="zh-CN" sz="4400" u="sng" dirty="0" smtClean="0"/>
              <a:t>1</a:t>
            </a:r>
            <a:r>
              <a:rPr lang="zh-CN" altLang="en-US" sz="4400" u="sng" dirty="0" smtClean="0"/>
              <a:t>、</a:t>
            </a:r>
            <a:r>
              <a:rPr lang="en-US" altLang="zh-CN" sz="4400" u="sng" dirty="0" smtClean="0"/>
              <a:t>5</a:t>
            </a:r>
            <a:r>
              <a:rPr lang="zh-CN" altLang="en-US" sz="4400" u="sng" dirty="0" smtClean="0"/>
              <a:t>、</a:t>
            </a:r>
            <a:r>
              <a:rPr lang="en-US" altLang="zh-CN" sz="4400" u="sng" dirty="0" smtClean="0"/>
              <a:t>6</a:t>
            </a:r>
            <a:r>
              <a:rPr lang="zh-CN" altLang="en-US" sz="4400" u="sng" dirty="0" smtClean="0"/>
              <a:t>、</a:t>
            </a:r>
            <a:r>
              <a:rPr lang="en-US" altLang="zh-CN" sz="4400" u="sng" dirty="0" smtClean="0"/>
              <a:t>9</a:t>
            </a:r>
            <a:r>
              <a:rPr lang="zh-CN" altLang="en-US" sz="4400" u="sng" dirty="0" smtClean="0"/>
              <a:t>、</a:t>
            </a:r>
            <a:r>
              <a:rPr lang="en-US" altLang="zh-CN" sz="4400" u="sng" dirty="0" smtClean="0"/>
              <a:t>14</a:t>
            </a:r>
            <a:r>
              <a:rPr lang="zh-CN" altLang="en-US" sz="4400" u="sng" dirty="0" smtClean="0"/>
              <a:t>、</a:t>
            </a:r>
            <a:r>
              <a:rPr lang="en-US" altLang="zh-CN" sz="4400" u="sng" dirty="0" smtClean="0"/>
              <a:t>17 </a:t>
            </a:r>
            <a:endParaRPr lang="en-US" altLang="zh-CN" sz="4400" u="sng" dirty="0"/>
          </a:p>
          <a:p>
            <a:r>
              <a:rPr lang="en-US" altLang="zh-CN" sz="4400" b="1" dirty="0" smtClean="0"/>
              <a:t>Left-right</a:t>
            </a:r>
            <a:r>
              <a:rPr lang="zh-CN" altLang="en-US" sz="4400" b="1" dirty="0" smtClean="0"/>
              <a:t> </a:t>
            </a:r>
            <a:r>
              <a:rPr lang="en-US" altLang="zh-CN" sz="4400" b="1" dirty="0" smtClean="0"/>
              <a:t>structure: </a:t>
            </a:r>
            <a:r>
              <a:rPr lang="en-US" altLang="zh-CN" sz="4400" u="sng" dirty="0" smtClean="0"/>
              <a:t>2</a:t>
            </a:r>
            <a:r>
              <a:rPr lang="zh-CN" altLang="en-US" sz="4400" u="sng" dirty="0" smtClean="0"/>
              <a:t>、</a:t>
            </a:r>
            <a:r>
              <a:rPr lang="en-US" altLang="zh-CN" sz="4400" u="sng" dirty="0" smtClean="0"/>
              <a:t>8</a:t>
            </a:r>
            <a:r>
              <a:rPr lang="zh-CN" altLang="en-US" sz="4400" u="sng" dirty="0" smtClean="0"/>
              <a:t>、</a:t>
            </a:r>
            <a:r>
              <a:rPr lang="en-US" altLang="zh-CN" sz="4400" u="sng" dirty="0" smtClean="0"/>
              <a:t>10</a:t>
            </a:r>
            <a:r>
              <a:rPr lang="zh-CN" altLang="en-US" sz="4400" u="sng" dirty="0" smtClean="0"/>
              <a:t>、</a:t>
            </a:r>
            <a:r>
              <a:rPr lang="en-US" altLang="zh-CN" sz="4400" u="sng" dirty="0" smtClean="0"/>
              <a:t>11</a:t>
            </a:r>
            <a:r>
              <a:rPr lang="zh-CN" altLang="en-US" sz="4400" u="sng" dirty="0" smtClean="0"/>
              <a:t>、</a:t>
            </a:r>
            <a:r>
              <a:rPr lang="en-US" altLang="zh-CN" sz="4400" u="sng" dirty="0" smtClean="0"/>
              <a:t>12</a:t>
            </a:r>
          </a:p>
          <a:p>
            <a:r>
              <a:rPr lang="en-US" altLang="zh-CN" sz="4400" b="1" dirty="0"/>
              <a:t>T</a:t>
            </a:r>
            <a:r>
              <a:rPr lang="en-US" altLang="zh-CN" sz="4400" b="1" dirty="0" smtClean="0"/>
              <a:t>op-bottom</a:t>
            </a:r>
            <a:r>
              <a:rPr lang="zh-CN" altLang="en-US" sz="4400" b="1" dirty="0" smtClean="0"/>
              <a:t> </a:t>
            </a:r>
            <a:r>
              <a:rPr lang="en-US" altLang="zh-CN" sz="4400" b="1" dirty="0" smtClean="0"/>
              <a:t>structure: </a:t>
            </a:r>
            <a:r>
              <a:rPr lang="en-US" altLang="zh-CN" sz="4400" u="sng" dirty="0" smtClean="0"/>
              <a:t>3</a:t>
            </a:r>
            <a:r>
              <a:rPr lang="zh-CN" altLang="en-US" sz="4400" u="sng" dirty="0" smtClean="0"/>
              <a:t>、</a:t>
            </a:r>
            <a:r>
              <a:rPr lang="en-US" altLang="zh-CN" sz="4400" u="sng" dirty="0" smtClean="0"/>
              <a:t>4</a:t>
            </a:r>
            <a:r>
              <a:rPr lang="zh-CN" altLang="en-US" sz="4400" u="sng" dirty="0" smtClean="0"/>
              <a:t>、</a:t>
            </a:r>
            <a:r>
              <a:rPr lang="en-US" altLang="zh-CN" sz="4400" u="sng" dirty="0" smtClean="0"/>
              <a:t>7</a:t>
            </a:r>
            <a:r>
              <a:rPr lang="zh-CN" altLang="en-US" sz="4400" u="sng" dirty="0" smtClean="0"/>
              <a:t>、</a:t>
            </a:r>
            <a:r>
              <a:rPr lang="en-US" altLang="zh-CN" sz="4400" u="sng" dirty="0" smtClean="0"/>
              <a:t>13</a:t>
            </a:r>
            <a:r>
              <a:rPr lang="zh-CN" altLang="en-US" sz="4400" u="sng" dirty="0"/>
              <a:t>、</a:t>
            </a:r>
            <a:r>
              <a:rPr lang="en-US" altLang="zh-CN" sz="4400" u="sng" dirty="0" smtClean="0"/>
              <a:t>15</a:t>
            </a:r>
          </a:p>
          <a:p>
            <a:r>
              <a:rPr lang="en-US" altLang="zh-CN" sz="4400" b="1" dirty="0" smtClean="0"/>
              <a:t>Fully enclosed</a:t>
            </a:r>
            <a:r>
              <a:rPr lang="zh-CN" altLang="en-US" sz="4400" b="1" dirty="0" smtClean="0"/>
              <a:t> </a:t>
            </a:r>
            <a:r>
              <a:rPr lang="en-US" altLang="zh-CN" sz="4400" b="1" dirty="0"/>
              <a:t>structure: </a:t>
            </a:r>
            <a:r>
              <a:rPr lang="en-US" altLang="zh-CN" sz="4400" u="sng" dirty="0" smtClean="0"/>
              <a:t>16</a:t>
            </a:r>
            <a:r>
              <a:rPr lang="zh-CN" altLang="en-US" sz="4400" u="sng" dirty="0" smtClean="0"/>
              <a:t>、</a:t>
            </a:r>
            <a:r>
              <a:rPr lang="en-US" altLang="zh-CN" sz="4400" u="sng" dirty="0" smtClean="0"/>
              <a:t>18</a:t>
            </a:r>
            <a:endParaRPr lang="en-US" sz="4400" u="sng" dirty="0"/>
          </a:p>
          <a:p>
            <a:endParaRPr lang="en-US" sz="4400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1482437" y="955964"/>
            <a:ext cx="9601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L</a:t>
            </a:r>
            <a:r>
              <a:rPr lang="en-US" altLang="zh-CN" sz="5400" b="1" dirty="0" smtClean="0">
                <a:solidFill>
                  <a:srgbClr val="00B050"/>
                </a:solidFill>
              </a:rPr>
              <a:t>et’s check your answers</a:t>
            </a:r>
            <a:endParaRPr lang="en-AU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590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491"/>
            <a:ext cx="10543309" cy="1371600"/>
          </a:xfrm>
        </p:spPr>
        <p:txBody>
          <a:bodyPr>
            <a:normAutofit/>
          </a:bodyPr>
          <a:lstStyle/>
          <a:p>
            <a:r>
              <a:rPr lang="en-US" b="1" dirty="0" smtClean="0"/>
              <a:t>Group characters based on meaning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7236"/>
            <a:ext cx="11222182" cy="4475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b="1" dirty="0">
                <a:solidFill>
                  <a:srgbClr val="7030A0"/>
                </a:solidFill>
              </a:rPr>
              <a:t>Pronouns:</a:t>
            </a:r>
            <a:r>
              <a:rPr lang="zh-CN" altLang="en-US" sz="4000" dirty="0">
                <a:solidFill>
                  <a:srgbClr val="7030A0"/>
                </a:solidFill>
              </a:rPr>
              <a:t>你我他她它</a:t>
            </a:r>
          </a:p>
          <a:p>
            <a:pPr marL="0" indent="0">
              <a:buNone/>
            </a:pPr>
            <a:r>
              <a:rPr lang="en-AU" sz="4000" b="1" dirty="0">
                <a:solidFill>
                  <a:srgbClr val="FFC000"/>
                </a:solidFill>
              </a:rPr>
              <a:t>Family members: </a:t>
            </a:r>
            <a:r>
              <a:rPr lang="zh-CN" altLang="en-US" sz="4000" dirty="0">
                <a:solidFill>
                  <a:srgbClr val="FFC000"/>
                </a:solidFill>
              </a:rPr>
              <a:t>爸妈哥弟姐妹</a:t>
            </a:r>
          </a:p>
          <a:p>
            <a:pPr marL="0" indent="0">
              <a:buNone/>
            </a:pPr>
            <a:r>
              <a:rPr lang="en-AU" sz="4000" b="1" dirty="0">
                <a:solidFill>
                  <a:srgbClr val="00B050"/>
                </a:solidFill>
              </a:rPr>
              <a:t>Chinese numbers: </a:t>
            </a:r>
            <a:r>
              <a:rPr lang="zh-CN" altLang="en-US" sz="4000" dirty="0">
                <a:solidFill>
                  <a:srgbClr val="00B050"/>
                </a:solidFill>
              </a:rPr>
              <a:t>一二三四五六七八九十</a:t>
            </a:r>
          </a:p>
          <a:p>
            <a:pPr marL="0" indent="0">
              <a:buNone/>
            </a:pPr>
            <a:r>
              <a:rPr lang="en-AU" sz="4000" b="1" dirty="0" smtClean="0">
                <a:solidFill>
                  <a:srgbClr val="002060"/>
                </a:solidFill>
              </a:rPr>
              <a:t>Country</a:t>
            </a:r>
            <a:r>
              <a:rPr lang="en-AU" sz="4000" b="1" dirty="0">
                <a:solidFill>
                  <a:srgbClr val="002060"/>
                </a:solidFill>
              </a:rPr>
              <a:t>：</a:t>
            </a:r>
            <a:r>
              <a:rPr lang="zh-CN" altLang="en-US" sz="4000" dirty="0" smtClean="0">
                <a:solidFill>
                  <a:srgbClr val="002060"/>
                </a:solidFill>
              </a:rPr>
              <a:t>国、中</a:t>
            </a:r>
            <a:r>
              <a:rPr lang="en-US" altLang="zh-CN" sz="4000" dirty="0">
                <a:solidFill>
                  <a:srgbClr val="002060"/>
                </a:solidFill>
              </a:rPr>
              <a:t>(</a:t>
            </a:r>
            <a:r>
              <a:rPr lang="en-AU" sz="4000" dirty="0" err="1">
                <a:solidFill>
                  <a:srgbClr val="002060"/>
                </a:solidFill>
              </a:rPr>
              <a:t>Abbr</a:t>
            </a:r>
            <a:r>
              <a:rPr lang="en-AU" sz="4000" dirty="0">
                <a:solidFill>
                  <a:srgbClr val="002060"/>
                </a:solidFill>
              </a:rPr>
              <a:t>: </a:t>
            </a:r>
            <a:r>
              <a:rPr lang="zh-CN" altLang="en-US" sz="4000" dirty="0">
                <a:solidFill>
                  <a:srgbClr val="002060"/>
                </a:solidFill>
              </a:rPr>
              <a:t>中国</a:t>
            </a:r>
            <a:r>
              <a:rPr lang="en-US" altLang="zh-CN" sz="4000" dirty="0" smtClean="0">
                <a:solidFill>
                  <a:srgbClr val="002060"/>
                </a:solidFill>
              </a:rPr>
              <a:t>)</a:t>
            </a:r>
            <a:r>
              <a:rPr lang="zh-CN" altLang="en-US" sz="4000" smtClean="0">
                <a:solidFill>
                  <a:srgbClr val="002060"/>
                </a:solidFill>
              </a:rPr>
              <a:t>、澳</a:t>
            </a:r>
            <a:r>
              <a:rPr lang="en-US" altLang="zh-CN" sz="4000" dirty="0">
                <a:solidFill>
                  <a:srgbClr val="002060"/>
                </a:solidFill>
              </a:rPr>
              <a:t>(</a:t>
            </a:r>
            <a:r>
              <a:rPr lang="en-AU" sz="4000" dirty="0" err="1">
                <a:solidFill>
                  <a:srgbClr val="002060"/>
                </a:solidFill>
              </a:rPr>
              <a:t>Abbr</a:t>
            </a:r>
            <a:r>
              <a:rPr lang="en-AU" sz="4000" dirty="0">
                <a:solidFill>
                  <a:srgbClr val="002060"/>
                </a:solidFill>
              </a:rPr>
              <a:t>: </a:t>
            </a:r>
            <a:r>
              <a:rPr lang="zh-CN" altLang="en-US" sz="4000" dirty="0">
                <a:solidFill>
                  <a:srgbClr val="002060"/>
                </a:solidFill>
              </a:rPr>
              <a:t>澳大利亚</a:t>
            </a:r>
            <a:r>
              <a:rPr lang="en-US" altLang="zh-CN" sz="4000" dirty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n-AU" sz="4000" b="1" dirty="0">
                <a:solidFill>
                  <a:srgbClr val="FF0000"/>
                </a:solidFill>
              </a:rPr>
              <a:t>Measure word:</a:t>
            </a:r>
            <a:r>
              <a:rPr lang="zh-CN" altLang="en-US" sz="4000" dirty="0">
                <a:solidFill>
                  <a:srgbClr val="FF0000"/>
                </a:solidFill>
              </a:rPr>
              <a:t>个</a:t>
            </a:r>
          </a:p>
          <a:p>
            <a:pPr marL="0" indent="0">
              <a:buNone/>
            </a:pPr>
            <a:r>
              <a:rPr lang="en-AU" sz="4000" b="1" dirty="0" smtClean="0">
                <a:solidFill>
                  <a:srgbClr val="00B0F0"/>
                </a:solidFill>
              </a:rPr>
              <a:t>Others</a:t>
            </a:r>
            <a:r>
              <a:rPr lang="en-AU" sz="4000" b="1" dirty="0">
                <a:solidFill>
                  <a:srgbClr val="00B0F0"/>
                </a:solidFill>
              </a:rPr>
              <a:t>：</a:t>
            </a:r>
            <a:r>
              <a:rPr lang="zh-CN" altLang="en-US" sz="4000" dirty="0">
                <a:solidFill>
                  <a:srgbClr val="00B0F0"/>
                </a:solidFill>
              </a:rPr>
              <a:t>岁囚龙和两年上叫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5374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491"/>
            <a:ext cx="10543309" cy="1371600"/>
          </a:xfrm>
        </p:spPr>
        <p:txBody>
          <a:bodyPr>
            <a:normAutofit/>
          </a:bodyPr>
          <a:lstStyle/>
          <a:p>
            <a:r>
              <a:rPr lang="en-US" b="1" dirty="0" smtClean="0"/>
              <a:t>Group characters based on structure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7236"/>
            <a:ext cx="10332720" cy="47311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7030A0"/>
                </a:solidFill>
              </a:rPr>
              <a:t>S</a:t>
            </a:r>
            <a:r>
              <a:rPr lang="en-US" altLang="zh-CN" sz="4000" dirty="0">
                <a:solidFill>
                  <a:srgbClr val="7030A0"/>
                </a:solidFill>
              </a:rPr>
              <a:t>ingle </a:t>
            </a:r>
            <a:r>
              <a:rPr lang="en-AU" sz="4000" b="1" dirty="0" smtClean="0">
                <a:solidFill>
                  <a:srgbClr val="7030A0"/>
                </a:solidFill>
              </a:rPr>
              <a:t>:</a:t>
            </a:r>
            <a:r>
              <a:rPr lang="zh-CN" altLang="en-US" sz="4000" dirty="0" smtClean="0">
                <a:solidFill>
                  <a:srgbClr val="7030A0"/>
                </a:solidFill>
              </a:rPr>
              <a:t>一</a:t>
            </a:r>
            <a:r>
              <a:rPr lang="zh-CN" altLang="en-US" sz="4000">
                <a:solidFill>
                  <a:srgbClr val="7030A0"/>
                </a:solidFill>
              </a:rPr>
              <a:t>二</a:t>
            </a:r>
            <a:r>
              <a:rPr lang="zh-CN" altLang="en-US" sz="4000" smtClean="0">
                <a:solidFill>
                  <a:srgbClr val="7030A0"/>
                </a:solidFill>
              </a:rPr>
              <a:t>三四五</a:t>
            </a:r>
            <a:r>
              <a:rPr lang="zh-CN" altLang="en-US" sz="4000" dirty="0">
                <a:solidFill>
                  <a:srgbClr val="7030A0"/>
                </a:solidFill>
              </a:rPr>
              <a:t>六七八九</a:t>
            </a:r>
            <a:r>
              <a:rPr lang="zh-CN" altLang="en-US" sz="4000" dirty="0" smtClean="0">
                <a:solidFill>
                  <a:srgbClr val="7030A0"/>
                </a:solidFill>
              </a:rPr>
              <a:t>十</a:t>
            </a:r>
            <a:endParaRPr lang="en-US" altLang="zh-CN" sz="4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sz="4000" dirty="0" smtClean="0">
                <a:solidFill>
                  <a:srgbClr val="7030A0"/>
                </a:solidFill>
              </a:rPr>
              <a:t>             个</a:t>
            </a:r>
            <a:r>
              <a:rPr lang="zh-CN" altLang="en-US" sz="4000" dirty="0">
                <a:solidFill>
                  <a:srgbClr val="7030A0"/>
                </a:solidFill>
              </a:rPr>
              <a:t>龙和两年</a:t>
            </a:r>
            <a:r>
              <a:rPr lang="zh-CN" altLang="en-US" sz="4000" dirty="0" smtClean="0">
                <a:solidFill>
                  <a:srgbClr val="7030A0"/>
                </a:solidFill>
              </a:rPr>
              <a:t>上</a:t>
            </a:r>
            <a:r>
              <a:rPr lang="zh-CN" altLang="en-US" sz="4000" dirty="0">
                <a:solidFill>
                  <a:srgbClr val="7030A0"/>
                </a:solidFill>
              </a:rPr>
              <a:t>中</a:t>
            </a:r>
            <a:r>
              <a:rPr lang="zh-CN" altLang="en-US" sz="4000" dirty="0">
                <a:solidFill>
                  <a:srgbClr val="FFC000"/>
                </a:solidFill>
              </a:rPr>
              <a:t>哥</a:t>
            </a:r>
            <a:r>
              <a:rPr lang="zh-CN" altLang="en-US" sz="4000" dirty="0">
                <a:solidFill>
                  <a:srgbClr val="7030A0"/>
                </a:solidFill>
              </a:rPr>
              <a:t>弟我</a:t>
            </a:r>
            <a:endParaRPr lang="en-US" altLang="zh-CN" sz="4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zh-CN" altLang="en-US" sz="4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AU" sz="4000" b="1" dirty="0" smtClean="0">
                <a:solidFill>
                  <a:srgbClr val="FFC000"/>
                </a:solidFill>
              </a:rPr>
              <a:t>Left-right:</a:t>
            </a:r>
            <a:r>
              <a:rPr lang="zh-CN" altLang="en-US" sz="4000" dirty="0" smtClean="0">
                <a:solidFill>
                  <a:srgbClr val="FFC000"/>
                </a:solidFill>
              </a:rPr>
              <a:t>澳你</a:t>
            </a:r>
            <a:r>
              <a:rPr lang="zh-CN" altLang="en-US" sz="4000" dirty="0">
                <a:solidFill>
                  <a:srgbClr val="FFC000"/>
                </a:solidFill>
              </a:rPr>
              <a:t>他</a:t>
            </a:r>
            <a:r>
              <a:rPr lang="zh-CN" altLang="en-US" sz="4000" dirty="0" smtClean="0">
                <a:solidFill>
                  <a:srgbClr val="FFC000"/>
                </a:solidFill>
              </a:rPr>
              <a:t>她</a:t>
            </a:r>
            <a:r>
              <a:rPr lang="zh-CN" altLang="en-US" sz="4000" dirty="0">
                <a:solidFill>
                  <a:srgbClr val="FFC000"/>
                </a:solidFill>
              </a:rPr>
              <a:t>妈姐</a:t>
            </a:r>
            <a:r>
              <a:rPr lang="zh-CN" altLang="en-US" sz="4000" dirty="0" smtClean="0">
                <a:solidFill>
                  <a:srgbClr val="FFC000"/>
                </a:solidFill>
              </a:rPr>
              <a:t>妹叫</a:t>
            </a:r>
            <a:endParaRPr lang="en-US" altLang="zh-CN" sz="40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zh-CN" altLang="en-US" sz="40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AU" sz="4000" b="1" dirty="0" smtClean="0">
                <a:solidFill>
                  <a:srgbClr val="00B0F0"/>
                </a:solidFill>
              </a:rPr>
              <a:t>Top-bottom:</a:t>
            </a:r>
            <a:r>
              <a:rPr lang="zh-CN" altLang="en-US" sz="4000" dirty="0" smtClean="0">
                <a:solidFill>
                  <a:srgbClr val="00B0F0"/>
                </a:solidFill>
              </a:rPr>
              <a:t>岁爸它</a:t>
            </a:r>
            <a:endParaRPr lang="en-US" altLang="zh-CN" sz="4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AU" sz="40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sz="4000" b="1" dirty="0" smtClean="0">
                <a:solidFill>
                  <a:srgbClr val="00B050"/>
                </a:solidFill>
              </a:rPr>
              <a:t>Fully enclosed:</a:t>
            </a:r>
            <a:r>
              <a:rPr lang="zh-CN" altLang="en-US" sz="4000" dirty="0" smtClean="0">
                <a:solidFill>
                  <a:srgbClr val="00B050"/>
                </a:solidFill>
              </a:rPr>
              <a:t>国</a:t>
            </a:r>
            <a:r>
              <a:rPr lang="zh-CN" altLang="en-US" sz="4000" dirty="0">
                <a:solidFill>
                  <a:srgbClr val="00B050"/>
                </a:solidFill>
              </a:rPr>
              <a:t>囚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580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48" y="436048"/>
            <a:ext cx="11995052" cy="1578146"/>
          </a:xfrm>
        </p:spPr>
        <p:txBody>
          <a:bodyPr>
            <a:noAutofit/>
          </a:bodyPr>
          <a:lstStyle/>
          <a:p>
            <a:pPr lvl="0"/>
            <a:r>
              <a:rPr lang="en-US" altLang="zh-CN" sz="3200" b="1" dirty="0"/>
              <a:t>Chinese</a:t>
            </a:r>
            <a:r>
              <a:rPr lang="zh-CN" altLang="en-US" sz="3200" b="1" dirty="0"/>
              <a:t> </a:t>
            </a:r>
            <a:r>
              <a:rPr lang="en-US" altLang="zh-CN" sz="3200" b="1" dirty="0"/>
              <a:t>character</a:t>
            </a:r>
            <a:r>
              <a:rPr lang="zh-CN" altLang="en-US" sz="3200" b="1" dirty="0"/>
              <a:t> </a:t>
            </a:r>
            <a:r>
              <a:rPr lang="en-US" altLang="zh-CN" sz="3200" dirty="0"/>
              <a:t>is</a:t>
            </a:r>
            <a:r>
              <a:rPr lang="zh-CN" altLang="en-US" sz="3200" dirty="0"/>
              <a:t> </a:t>
            </a:r>
            <a:r>
              <a:rPr lang="en-US" altLang="zh-CN" sz="3200" dirty="0"/>
              <a:t>one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world’s</a:t>
            </a:r>
            <a:r>
              <a:rPr lang="zh-CN" altLang="en-US" sz="3200" dirty="0"/>
              <a:t> </a:t>
            </a:r>
            <a:r>
              <a:rPr lang="en-US" altLang="zh-CN" sz="3200" dirty="0"/>
              <a:t>oldest</a:t>
            </a:r>
            <a:r>
              <a:rPr lang="zh-CN" altLang="en-US" sz="3200" dirty="0"/>
              <a:t> </a:t>
            </a:r>
            <a:r>
              <a:rPr lang="en-US" altLang="zh-CN" sz="3200" dirty="0"/>
              <a:t>writings.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earliest</a:t>
            </a:r>
            <a:r>
              <a:rPr lang="zh-CN" altLang="en-US" sz="3200" dirty="0"/>
              <a:t> </a:t>
            </a:r>
            <a:r>
              <a:rPr lang="en-US" altLang="zh-CN" sz="3200" dirty="0"/>
              <a:t>known</a:t>
            </a:r>
            <a:r>
              <a:rPr lang="zh-CN" altLang="en-US" sz="3200" dirty="0"/>
              <a:t> </a:t>
            </a:r>
            <a:r>
              <a:rPr lang="en-US" altLang="zh-CN" sz="3200" dirty="0"/>
              <a:t>scripts</a:t>
            </a:r>
            <a:r>
              <a:rPr lang="zh-CN" altLang="en-US" sz="3200" dirty="0"/>
              <a:t> </a:t>
            </a:r>
            <a:r>
              <a:rPr lang="en-US" altLang="zh-CN" sz="3200" dirty="0"/>
              <a:t>date</a:t>
            </a:r>
            <a:r>
              <a:rPr lang="zh-CN" altLang="en-US" sz="3200" dirty="0"/>
              <a:t> </a:t>
            </a:r>
            <a:r>
              <a:rPr lang="en-US" altLang="zh-CN" sz="3200" dirty="0"/>
              <a:t>back</a:t>
            </a:r>
            <a:r>
              <a:rPr lang="zh-CN" altLang="en-US" sz="3200" dirty="0"/>
              <a:t> </a:t>
            </a:r>
            <a:r>
              <a:rPr lang="en-US" altLang="zh-CN" sz="3200" dirty="0"/>
              <a:t>to</a:t>
            </a:r>
            <a:r>
              <a:rPr lang="zh-CN" altLang="en-US" sz="3200" dirty="0"/>
              <a:t> </a:t>
            </a:r>
            <a:r>
              <a:rPr lang="en-US" altLang="zh-CN" sz="3200" dirty="0"/>
              <a:t>more</a:t>
            </a:r>
            <a:r>
              <a:rPr lang="zh-CN" altLang="en-US" sz="3200" dirty="0"/>
              <a:t> </a:t>
            </a:r>
            <a:r>
              <a:rPr lang="en-US" altLang="zh-CN" sz="3200" dirty="0"/>
              <a:t>than3000</a:t>
            </a:r>
            <a:r>
              <a:rPr lang="zh-CN" altLang="en-US" sz="3200" dirty="0"/>
              <a:t> </a:t>
            </a:r>
            <a:r>
              <a:rPr lang="en-US" altLang="zh-CN" sz="3200" dirty="0"/>
              <a:t>years.</a:t>
            </a:r>
            <a:r>
              <a:rPr lang="zh-CN" altLang="en-US" sz="3200" dirty="0"/>
              <a:t> </a:t>
            </a:r>
            <a:r>
              <a:rPr lang="en-US" altLang="zh-CN" sz="3200" dirty="0"/>
              <a:t>They were curved on turtle shells or bones.</a:t>
            </a:r>
            <a:br>
              <a:rPr lang="en-US" altLang="zh-CN" sz="3200" dirty="0"/>
            </a:b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635" y="1831314"/>
            <a:ext cx="9025677" cy="4799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133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8" y="281355"/>
            <a:ext cx="10255348" cy="1409334"/>
          </a:xfrm>
        </p:spPr>
        <p:txBody>
          <a:bodyPr>
            <a:normAutofit/>
          </a:bodyPr>
          <a:lstStyle/>
          <a:p>
            <a:r>
              <a:rPr lang="en-US" dirty="0"/>
              <a:t>Some Chinese characters were created with their own </a:t>
            </a:r>
            <a:r>
              <a:rPr lang="en-US" b="1" dirty="0"/>
              <a:t>image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052" y="1220425"/>
            <a:ext cx="6840834" cy="537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4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503" y="2681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5400" b="1" dirty="0">
                <a:latin typeface="+mn-lt"/>
              </a:rPr>
              <a:t>Chinese Character Structures 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96" y="1907176"/>
            <a:ext cx="11360727" cy="4034444"/>
          </a:xfrm>
        </p:spPr>
        <p:txBody>
          <a:bodyPr>
            <a:normAutofit/>
          </a:bodyPr>
          <a:lstStyle/>
          <a:p>
            <a:pPr lvl="1"/>
            <a:r>
              <a:rPr lang="en-A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structures of Chinese characters roughly can be divided into two different kinds, which are the </a:t>
            </a:r>
            <a:r>
              <a:rPr lang="en-A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component (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独体字</a:t>
            </a:r>
            <a:r>
              <a:rPr lang="en-A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A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</a:t>
            </a:r>
            <a:r>
              <a:rPr lang="en-A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 (</a:t>
            </a:r>
            <a:r>
              <a:rPr lang="zh-CN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合体字</a:t>
            </a:r>
            <a:r>
              <a:rPr lang="en-A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A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A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A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A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A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compound refers to those characters that have more than one component. </a:t>
            </a:r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327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503" y="156169"/>
            <a:ext cx="10515600" cy="1325563"/>
          </a:xfrm>
        </p:spPr>
        <p:txBody>
          <a:bodyPr/>
          <a:lstStyle/>
          <a:p>
            <a:r>
              <a:rPr lang="en-AU" b="1" dirty="0">
                <a:solidFill>
                  <a:srgbClr val="0070C0"/>
                </a:solidFill>
              </a:rPr>
              <a:t>1. Single component </a:t>
            </a:r>
            <a:endParaRPr lang="en-AU" dirty="0">
              <a:latin typeface="+mn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99286" y="4343465"/>
            <a:ext cx="1674056" cy="1612856"/>
            <a:chOff x="842328" y="4347233"/>
            <a:chExt cx="1674056" cy="1612856"/>
          </a:xfrm>
        </p:grpSpPr>
        <p:sp>
          <p:nvSpPr>
            <p:cNvPr id="10" name="Rectangle 9"/>
            <p:cNvSpPr/>
            <p:nvPr/>
          </p:nvSpPr>
          <p:spPr>
            <a:xfrm>
              <a:off x="842328" y="4347233"/>
              <a:ext cx="1674056" cy="161285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88828" y="4613647"/>
              <a:ext cx="1027597" cy="1134375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094782" y="1372054"/>
            <a:ext cx="10890250" cy="27545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dirty="0"/>
              <a:t>The single component refers to the characters that have only one complete and independent </a:t>
            </a:r>
            <a:r>
              <a:rPr lang="en-AU" sz="3600" dirty="0" smtClean="0"/>
              <a:t>component.</a:t>
            </a:r>
          </a:p>
          <a:p>
            <a:pPr marL="0" indent="0">
              <a:buNone/>
            </a:pPr>
            <a:r>
              <a:rPr lang="en-AU" sz="3600" dirty="0"/>
              <a:t>Despite that there is a small amount of single component, most of them are widely used or act as a part of the compound character</a:t>
            </a:r>
            <a:r>
              <a:rPr lang="en-AU" sz="3600" dirty="0" smtClean="0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4298" y="4609879"/>
            <a:ext cx="4304383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/>
              <a:t>电</a:t>
            </a:r>
            <a:r>
              <a:rPr lang="en-AU" altLang="zh-CN" sz="4000" dirty="0"/>
              <a:t>(</a:t>
            </a:r>
            <a:r>
              <a:rPr lang="en-US" altLang="ja-JP" sz="4000" dirty="0" err="1"/>
              <a:t>diàn</a:t>
            </a:r>
            <a:r>
              <a:rPr lang="en-US" altLang="ja-JP" sz="4000" dirty="0"/>
              <a:t> </a:t>
            </a:r>
            <a:r>
              <a:rPr lang="en-AU" altLang="zh-CN" sz="4000" dirty="0"/>
              <a:t>electricity)</a:t>
            </a:r>
            <a:r>
              <a:rPr lang="en-AU" sz="4000" dirty="0"/>
              <a:t>  </a:t>
            </a:r>
          </a:p>
          <a:p>
            <a:r>
              <a:rPr lang="zh-CN" altLang="en-US" sz="4000" dirty="0"/>
              <a:t>年 </a:t>
            </a:r>
            <a:r>
              <a:rPr lang="en-US" altLang="zh-CN" sz="4000" dirty="0"/>
              <a:t>(</a:t>
            </a:r>
            <a:r>
              <a:rPr lang="en-US" altLang="ja-JP" sz="4000" dirty="0" err="1"/>
              <a:t>nián</a:t>
            </a:r>
            <a:r>
              <a:rPr lang="en-US" altLang="ja-JP" sz="4000" dirty="0"/>
              <a:t> </a:t>
            </a:r>
            <a:r>
              <a:rPr lang="en-US" altLang="zh-CN" sz="4000" dirty="0"/>
              <a:t>y</a:t>
            </a:r>
            <a:r>
              <a:rPr lang="en-AU" sz="4000" dirty="0"/>
              <a:t>ear)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578681" y="4609879"/>
            <a:ext cx="302198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/>
              <a:t>书 </a:t>
            </a:r>
            <a:r>
              <a:rPr lang="en-US" altLang="zh-CN" sz="4000" dirty="0"/>
              <a:t>(</a:t>
            </a:r>
            <a:r>
              <a:rPr lang="en-US" altLang="ja-JP" sz="4000" dirty="0" err="1"/>
              <a:t>shū</a:t>
            </a:r>
            <a:r>
              <a:rPr lang="en-US" altLang="ja-JP" sz="4000" dirty="0"/>
              <a:t> </a:t>
            </a:r>
            <a:r>
              <a:rPr lang="en-AU" altLang="zh-CN" sz="4000" dirty="0"/>
              <a:t>b</a:t>
            </a:r>
            <a:r>
              <a:rPr lang="en-AU" sz="4000" dirty="0"/>
              <a:t>ook)</a:t>
            </a:r>
          </a:p>
          <a:p>
            <a:r>
              <a:rPr lang="zh-CN" altLang="en-US" sz="4000" dirty="0"/>
              <a:t>也 </a:t>
            </a:r>
            <a:r>
              <a:rPr lang="en-US" altLang="zh-CN" sz="4000" dirty="0"/>
              <a:t>(</a:t>
            </a:r>
            <a:r>
              <a:rPr lang="en-US" altLang="ja-JP" sz="4000" dirty="0" err="1"/>
              <a:t>yě</a:t>
            </a:r>
            <a:r>
              <a:rPr lang="en-US" altLang="ja-JP" sz="4000" dirty="0"/>
              <a:t> </a:t>
            </a:r>
            <a:r>
              <a:rPr lang="en-AU" altLang="zh-CN" sz="4000" dirty="0"/>
              <a:t>a</a:t>
            </a:r>
            <a:r>
              <a:rPr lang="en-AU" sz="4000" dirty="0"/>
              <a:t>lso) 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91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618" y="1647353"/>
            <a:ext cx="11635047" cy="1154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dirty="0" smtClean="0"/>
              <a:t>Compound refers </a:t>
            </a:r>
            <a:r>
              <a:rPr lang="en-AU" sz="3600" dirty="0"/>
              <a:t>to those characters that have more than one </a:t>
            </a:r>
            <a:r>
              <a:rPr lang="en-AU" sz="3600" dirty="0" smtClean="0"/>
              <a:t>component.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93507" y="3014968"/>
            <a:ext cx="14526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/>
              <a:t>你 </a:t>
            </a:r>
            <a:r>
              <a:rPr lang="en-US" altLang="ja-JP" sz="4000" dirty="0" err="1" smtClean="0"/>
              <a:t>nǐ</a:t>
            </a:r>
            <a:r>
              <a:rPr lang="en-US" altLang="ja-JP" sz="4000" dirty="0" smtClean="0"/>
              <a:t> </a:t>
            </a:r>
            <a:r>
              <a:rPr lang="zh-CN" altLang="en-US" sz="4000" dirty="0" smtClean="0"/>
              <a:t> </a:t>
            </a:r>
            <a:endParaRPr lang="en-US" altLang="zh-CN" sz="4000" dirty="0" smtClean="0"/>
          </a:p>
          <a:p>
            <a:r>
              <a:rPr lang="zh-CN" altLang="en-US" sz="4000" dirty="0" smtClean="0"/>
              <a:t>的</a:t>
            </a:r>
            <a:r>
              <a:rPr lang="en-US" altLang="zh-CN" sz="4000" dirty="0"/>
              <a:t> </a:t>
            </a:r>
            <a:r>
              <a:rPr lang="en-US" altLang="ja-JP" sz="4000" dirty="0" smtClean="0"/>
              <a:t>de</a:t>
            </a:r>
            <a:r>
              <a:rPr lang="ja-JP" altLang="en-US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086729" y="5027775"/>
            <a:ext cx="17139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/>
              <a:t>好 </a:t>
            </a:r>
            <a:r>
              <a:rPr lang="en-US" altLang="ja-JP" sz="4000" dirty="0" err="1" smtClean="0"/>
              <a:t>hǎo</a:t>
            </a:r>
            <a:r>
              <a:rPr lang="ja-JP" altLang="en-US" sz="4000" dirty="0" smtClean="0"/>
              <a:t> </a:t>
            </a:r>
            <a:endParaRPr lang="en-US" altLang="zh-CN" sz="4000" dirty="0" smtClean="0"/>
          </a:p>
          <a:p>
            <a:r>
              <a:rPr lang="zh-CN" altLang="en-US" sz="4000" dirty="0" smtClean="0"/>
              <a:t>姐 </a:t>
            </a:r>
            <a:r>
              <a:rPr lang="en-US" altLang="ja-JP" sz="4000" dirty="0" err="1" smtClean="0"/>
              <a:t>jiě</a:t>
            </a:r>
            <a:r>
              <a:rPr lang="en-US" altLang="ja-JP" sz="4000" dirty="0" smtClean="0"/>
              <a:t>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66007" y="431594"/>
            <a:ext cx="10665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b="1" dirty="0" smtClean="0">
                <a:solidFill>
                  <a:srgbClr val="00B050"/>
                </a:solidFill>
              </a:rPr>
              <a:t>2. Compound </a:t>
            </a:r>
            <a:r>
              <a:rPr lang="en-AU" sz="4800" dirty="0" smtClean="0">
                <a:solidFill>
                  <a:srgbClr val="FF0000"/>
                </a:solidFill>
              </a:rPr>
              <a:t>Left-right </a:t>
            </a:r>
            <a:r>
              <a:rPr lang="en-AU" sz="4800" dirty="0">
                <a:solidFill>
                  <a:srgbClr val="FF0000"/>
                </a:solidFill>
              </a:rPr>
              <a:t>structure</a:t>
            </a:r>
            <a:endParaRPr lang="en-US" sz="4800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 rot="16200000">
            <a:off x="7442356" y="3249292"/>
            <a:ext cx="1674056" cy="1755358"/>
            <a:chOff x="8257735" y="3207434"/>
            <a:chExt cx="1674056" cy="1612856"/>
          </a:xfrm>
        </p:grpSpPr>
        <p:grpSp>
          <p:nvGrpSpPr>
            <p:cNvPr id="9" name="Group 8"/>
            <p:cNvGrpSpPr/>
            <p:nvPr/>
          </p:nvGrpSpPr>
          <p:grpSpPr>
            <a:xfrm>
              <a:off x="8257735" y="3207434"/>
              <a:ext cx="1674056" cy="1612856"/>
              <a:chOff x="8257735" y="3207434"/>
              <a:chExt cx="1674056" cy="161285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8257735" y="3207434"/>
                <a:ext cx="1674056" cy="1612856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580705" y="3449350"/>
                <a:ext cx="1055663" cy="479602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8580705" y="4168753"/>
              <a:ext cx="1055663" cy="47960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2115516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18" y="642594"/>
            <a:ext cx="11485418" cy="1371600"/>
          </a:xfrm>
        </p:spPr>
        <p:txBody>
          <a:bodyPr>
            <a:normAutofit/>
          </a:bodyPr>
          <a:lstStyle/>
          <a:p>
            <a:r>
              <a:rPr lang="en-AU" sz="4800" b="1" dirty="0" smtClean="0">
                <a:solidFill>
                  <a:srgbClr val="00B050"/>
                </a:solidFill>
                <a:latin typeface="+mn-lt"/>
              </a:rPr>
              <a:t>3. Compound</a:t>
            </a:r>
            <a:r>
              <a:rPr lang="en-US" altLang="zh-CN" sz="4800" b="1" dirty="0" smtClean="0">
                <a:solidFill>
                  <a:srgbClr val="00B050"/>
                </a:solidFill>
                <a:latin typeface="+mn-lt"/>
              </a:rPr>
              <a:t>-</a:t>
            </a:r>
            <a:r>
              <a:rPr lang="en-AU" sz="4800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n-AU" sz="4800" dirty="0">
                <a:solidFill>
                  <a:srgbClr val="FF0000"/>
                </a:solidFill>
                <a:latin typeface="+mn-lt"/>
              </a:rPr>
              <a:t>T</a:t>
            </a:r>
            <a:r>
              <a:rPr lang="en-AU" sz="4800" dirty="0" smtClean="0">
                <a:solidFill>
                  <a:srgbClr val="FF0000"/>
                </a:solidFill>
                <a:latin typeface="+mn-lt"/>
              </a:rPr>
              <a:t>op-bottom </a:t>
            </a:r>
            <a:r>
              <a:rPr lang="en-AU" sz="4800" dirty="0">
                <a:solidFill>
                  <a:srgbClr val="FF0000"/>
                </a:solidFill>
                <a:latin typeface="+mn-lt"/>
              </a:rPr>
              <a:t>structure</a:t>
            </a:r>
            <a:endParaRPr lang="en-US" sz="4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658" y="2061267"/>
            <a:ext cx="11302538" cy="1311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/>
              <a:t>Characters of left-right structure and top-bottom structure count for about 90% of all Chinese characters</a:t>
            </a:r>
            <a:r>
              <a:rPr lang="en-AU" sz="36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67851" y="3648882"/>
            <a:ext cx="18517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/>
              <a:t>名 </a:t>
            </a:r>
            <a:r>
              <a:rPr lang="en-US" altLang="ja-JP" sz="4000" dirty="0" err="1" smtClean="0"/>
              <a:t>míng</a:t>
            </a:r>
            <a:endParaRPr lang="en-US" altLang="zh-CN" sz="4000" dirty="0" smtClean="0"/>
          </a:p>
          <a:p>
            <a:r>
              <a:rPr lang="zh-CN" altLang="en-US" sz="4000" dirty="0" smtClean="0"/>
              <a:t>字 </a:t>
            </a:r>
            <a:r>
              <a:rPr lang="en-US" altLang="ja-JP" sz="4000" dirty="0" err="1" smtClean="0"/>
              <a:t>zì</a:t>
            </a:r>
            <a:endParaRPr lang="en-US" altLang="zh-CN" sz="4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301612" y="4920091"/>
            <a:ext cx="17892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/>
              <a:t>是 </a:t>
            </a:r>
            <a:r>
              <a:rPr lang="en-US" altLang="ja-JP" sz="4000" dirty="0" err="1" smtClean="0"/>
              <a:t>shì</a:t>
            </a:r>
            <a:endParaRPr lang="en-US" altLang="zh-CN" sz="4000" dirty="0"/>
          </a:p>
          <a:p>
            <a:r>
              <a:rPr lang="zh-CN" altLang="en-US" sz="4000" dirty="0" smtClean="0"/>
              <a:t>英</a:t>
            </a:r>
            <a:r>
              <a:rPr lang="en-US" altLang="zh-CN" sz="4000" dirty="0" smtClean="0"/>
              <a:t> </a:t>
            </a:r>
            <a:r>
              <a:rPr lang="en-US" altLang="ja-JP" sz="4000" dirty="0" err="1" smtClean="0"/>
              <a:t>yīng</a:t>
            </a:r>
            <a:r>
              <a:rPr lang="en-US" altLang="ja-JP" sz="4000" dirty="0" smtClean="0"/>
              <a:t> </a:t>
            </a:r>
            <a:endParaRPr lang="en-US" sz="4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600335" y="3784243"/>
            <a:ext cx="1674056" cy="1612856"/>
            <a:chOff x="8257735" y="3207434"/>
            <a:chExt cx="1674056" cy="1612856"/>
          </a:xfrm>
        </p:grpSpPr>
        <p:grpSp>
          <p:nvGrpSpPr>
            <p:cNvPr id="10" name="Group 9"/>
            <p:cNvGrpSpPr/>
            <p:nvPr/>
          </p:nvGrpSpPr>
          <p:grpSpPr>
            <a:xfrm>
              <a:off x="8257735" y="3207434"/>
              <a:ext cx="1674056" cy="1612856"/>
              <a:chOff x="8257735" y="3207434"/>
              <a:chExt cx="1674056" cy="161285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8257735" y="3207434"/>
                <a:ext cx="1674056" cy="1612856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580705" y="3449350"/>
                <a:ext cx="1055663" cy="479602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8580705" y="4168753"/>
              <a:ext cx="1055663" cy="47960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615858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503" y="156169"/>
            <a:ext cx="10515600" cy="1325563"/>
          </a:xfrm>
        </p:spPr>
        <p:txBody>
          <a:bodyPr/>
          <a:lstStyle/>
          <a:p>
            <a:r>
              <a:rPr lang="en-AU" b="1" dirty="0" smtClean="0">
                <a:solidFill>
                  <a:srgbClr val="00B050"/>
                </a:solidFill>
                <a:latin typeface="+mn-lt"/>
              </a:rPr>
              <a:t>4.1 Compound</a:t>
            </a:r>
            <a:r>
              <a:rPr lang="en-US" altLang="zh-CN" b="1" dirty="0" smtClean="0">
                <a:solidFill>
                  <a:srgbClr val="00B050"/>
                </a:solidFill>
                <a:latin typeface="+mn-lt"/>
              </a:rPr>
              <a:t>-</a:t>
            </a:r>
            <a:r>
              <a:rPr lang="en-AU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n-AU" dirty="0">
                <a:solidFill>
                  <a:srgbClr val="FF0000"/>
                </a:solidFill>
                <a:latin typeface="+mn-lt"/>
              </a:rPr>
              <a:t>Enclosed </a:t>
            </a:r>
            <a:r>
              <a:rPr lang="en-AU" dirty="0" smtClean="0">
                <a:solidFill>
                  <a:srgbClr val="FF0000"/>
                </a:solidFill>
                <a:latin typeface="+mn-lt"/>
              </a:rPr>
              <a:t>Structure</a:t>
            </a:r>
            <a:endParaRPr lang="en-AU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071" y="1261883"/>
            <a:ext cx="10891431" cy="5596117"/>
          </a:xfrm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en-AU" dirty="0" smtClean="0"/>
              <a:t>Enclosed </a:t>
            </a:r>
            <a:r>
              <a:rPr lang="en-AU" dirty="0"/>
              <a:t>on </a:t>
            </a:r>
            <a:r>
              <a:rPr lang="en-AU" dirty="0" smtClean="0"/>
              <a:t>3 </a:t>
            </a:r>
            <a:r>
              <a:rPr lang="en-AU" dirty="0"/>
              <a:t>sides</a:t>
            </a:r>
            <a:r>
              <a:rPr lang="en-AU" dirty="0" smtClean="0"/>
              <a:t>.</a:t>
            </a:r>
          </a:p>
          <a:p>
            <a:pPr marL="514350" indent="-514350">
              <a:buAutoNum type="arabicParenBoth"/>
            </a:pPr>
            <a:endParaRPr lang="en-US" altLang="zh-CN" dirty="0" smtClean="0"/>
          </a:p>
          <a:p>
            <a:pPr marL="0" indent="0">
              <a:buNone/>
            </a:pPr>
            <a:r>
              <a:rPr lang="en-AU" sz="3200" dirty="0" smtClean="0"/>
              <a:t>a. Enclosed </a:t>
            </a:r>
            <a:r>
              <a:rPr lang="en-AU" sz="3200" dirty="0"/>
              <a:t>from </a:t>
            </a:r>
            <a:r>
              <a:rPr lang="en-AU" sz="3200" dirty="0" smtClean="0">
                <a:solidFill>
                  <a:srgbClr val="0070C0"/>
                </a:solidFill>
              </a:rPr>
              <a:t>top, left, bottom </a:t>
            </a:r>
            <a:r>
              <a:rPr lang="en-AU" sz="3200" dirty="0" smtClean="0"/>
              <a:t>sides.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AU" sz="3200" dirty="0" smtClean="0"/>
              <a:t>b. Enclosed </a:t>
            </a:r>
            <a:r>
              <a:rPr lang="en-AU" sz="3200" dirty="0"/>
              <a:t>from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</a:rPr>
              <a:t>left, top, right </a:t>
            </a:r>
            <a:r>
              <a:rPr lang="en-AU" sz="3200" dirty="0" smtClean="0"/>
              <a:t>sides.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AU" sz="1600" dirty="0" smtClean="0"/>
          </a:p>
          <a:p>
            <a:pPr marL="0" indent="0">
              <a:buNone/>
            </a:pPr>
            <a:r>
              <a:rPr lang="en-AU" sz="3200" dirty="0" smtClean="0"/>
              <a:t>c. Enclosed </a:t>
            </a:r>
            <a:r>
              <a:rPr lang="en-AU" sz="3200" dirty="0"/>
              <a:t>from </a:t>
            </a:r>
            <a:r>
              <a:rPr lang="en-AU" sz="3200" dirty="0" smtClean="0">
                <a:solidFill>
                  <a:srgbClr val="FF3399"/>
                </a:solidFill>
              </a:rPr>
              <a:t>left, bottom</a:t>
            </a:r>
            <a:r>
              <a:rPr lang="en-AU" sz="3200" dirty="0">
                <a:solidFill>
                  <a:srgbClr val="FF3399"/>
                </a:solidFill>
              </a:rPr>
              <a:t>, right</a:t>
            </a:r>
            <a:r>
              <a:rPr lang="en-AU" sz="3200" dirty="0" smtClean="0">
                <a:solidFill>
                  <a:srgbClr val="FF3399"/>
                </a:solidFill>
              </a:rPr>
              <a:t> </a:t>
            </a:r>
            <a:r>
              <a:rPr lang="en-AU" sz="3200" dirty="0" smtClean="0"/>
              <a:t>sides.</a:t>
            </a:r>
            <a:endParaRPr lang="en-AU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682045" y="5166246"/>
            <a:ext cx="1066910" cy="100923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2263" y="3577792"/>
            <a:ext cx="1125135" cy="10643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682124" y="1942362"/>
            <a:ext cx="1064031" cy="100651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773963" y="1813462"/>
            <a:ext cx="12362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>
                <a:solidFill>
                  <a:srgbClr val="0070C0"/>
                </a:solidFill>
              </a:rPr>
              <a:t>区</a:t>
            </a:r>
            <a:r>
              <a:rPr lang="en-US" altLang="zh-CN" sz="4000" dirty="0" err="1" smtClean="0">
                <a:solidFill>
                  <a:srgbClr val="0070C0"/>
                </a:solidFill>
              </a:rPr>
              <a:t>qū</a:t>
            </a:r>
            <a:endParaRPr lang="en-US" altLang="zh-CN" sz="4000" dirty="0" smtClean="0">
              <a:solidFill>
                <a:srgbClr val="0070C0"/>
              </a:solidFill>
            </a:endParaRPr>
          </a:p>
          <a:p>
            <a:r>
              <a:rPr lang="zh-CN" altLang="en-US" sz="4000" dirty="0" smtClean="0">
                <a:solidFill>
                  <a:srgbClr val="0070C0"/>
                </a:solidFill>
              </a:rPr>
              <a:t>医</a:t>
            </a:r>
            <a:r>
              <a:rPr lang="en-US" altLang="zh-CN" sz="4000" dirty="0" err="1" smtClean="0">
                <a:solidFill>
                  <a:srgbClr val="0070C0"/>
                </a:solidFill>
              </a:rPr>
              <a:t>yī</a:t>
            </a:r>
            <a:endParaRPr lang="en-US" altLang="zh-CN" sz="4000" dirty="0" smtClean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30910" y="3409509"/>
            <a:ext cx="16464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>
                <a:solidFill>
                  <a:schemeClr val="accent2">
                    <a:lumMod val="75000"/>
                  </a:schemeClr>
                </a:solidFill>
              </a:rPr>
              <a:t>风</a:t>
            </a:r>
            <a:r>
              <a:rPr lang="en-US" altLang="zh-CN" sz="4000" dirty="0" err="1" smtClean="0">
                <a:solidFill>
                  <a:schemeClr val="accent2">
                    <a:lumMod val="75000"/>
                  </a:schemeClr>
                </a:solidFill>
              </a:rPr>
              <a:t>fēng</a:t>
            </a:r>
            <a:endParaRPr lang="en-US" altLang="zh-CN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zh-CN" altLang="en-US" sz="4000" dirty="0" smtClean="0">
                <a:solidFill>
                  <a:schemeClr val="accent2">
                    <a:lumMod val="75000"/>
                  </a:schemeClr>
                </a:solidFill>
              </a:rPr>
              <a:t>同</a:t>
            </a:r>
            <a:r>
              <a:rPr lang="en-US" altLang="zh-CN" sz="4000" dirty="0" err="1" smtClean="0">
                <a:solidFill>
                  <a:schemeClr val="accent2">
                    <a:lumMod val="75000"/>
                  </a:schemeClr>
                </a:solidFill>
              </a:rPr>
              <a:t>tóng</a:t>
            </a:r>
            <a:endParaRPr lang="en-US" altLang="zh-CN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73963" y="5009146"/>
            <a:ext cx="14814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>
                <a:solidFill>
                  <a:srgbClr val="FF3399"/>
                </a:solidFill>
              </a:rPr>
              <a:t>画</a:t>
            </a:r>
            <a:r>
              <a:rPr lang="en-US" altLang="zh-CN" sz="4000" dirty="0" err="1" smtClean="0">
                <a:solidFill>
                  <a:srgbClr val="FF3399"/>
                </a:solidFill>
              </a:rPr>
              <a:t>huà</a:t>
            </a:r>
            <a:endParaRPr lang="en-US" altLang="zh-CN" sz="4000" dirty="0" smtClean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229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503" y="156169"/>
            <a:ext cx="10515600" cy="1325563"/>
          </a:xfrm>
        </p:spPr>
        <p:txBody>
          <a:bodyPr/>
          <a:lstStyle/>
          <a:p>
            <a:r>
              <a:rPr lang="en-AU" b="1" dirty="0" smtClean="0">
                <a:solidFill>
                  <a:srgbClr val="00B050"/>
                </a:solidFill>
                <a:latin typeface="+mn-lt"/>
              </a:rPr>
              <a:t>4.2 Compound</a:t>
            </a:r>
            <a:r>
              <a:rPr lang="en-US" altLang="zh-CN" b="1" dirty="0" smtClean="0">
                <a:solidFill>
                  <a:srgbClr val="00B050"/>
                </a:solidFill>
                <a:latin typeface="+mn-lt"/>
              </a:rPr>
              <a:t>-</a:t>
            </a:r>
            <a:r>
              <a:rPr lang="en-AU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n-AU" dirty="0">
                <a:solidFill>
                  <a:srgbClr val="FF0000"/>
                </a:solidFill>
                <a:latin typeface="+mn-lt"/>
              </a:rPr>
              <a:t>Enclosed </a:t>
            </a:r>
            <a:r>
              <a:rPr lang="en-AU" dirty="0" smtClean="0">
                <a:solidFill>
                  <a:srgbClr val="FF0000"/>
                </a:solidFill>
                <a:latin typeface="+mn-lt"/>
              </a:rPr>
              <a:t>Structure</a:t>
            </a:r>
            <a:endParaRPr lang="en-AU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071" y="1698171"/>
            <a:ext cx="10891431" cy="4767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(2) </a:t>
            </a:r>
            <a:r>
              <a:rPr lang="en-AU" dirty="0"/>
              <a:t>Enclosed on </a:t>
            </a:r>
            <a:r>
              <a:rPr lang="en-AU" dirty="0" smtClean="0"/>
              <a:t>4 </a:t>
            </a:r>
            <a:r>
              <a:rPr lang="en-AU" dirty="0"/>
              <a:t>sides.</a:t>
            </a: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193698" y="2974246"/>
            <a:ext cx="147989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/>
              <a:t>国</a:t>
            </a:r>
            <a:r>
              <a:rPr lang="en-US" altLang="zh-CN" sz="4000" dirty="0" err="1" smtClean="0"/>
              <a:t>guó</a:t>
            </a:r>
            <a:endParaRPr lang="en-US" altLang="zh-CN" sz="4000" dirty="0" smtClean="0"/>
          </a:p>
          <a:p>
            <a:r>
              <a:rPr lang="zh-CN" altLang="en-US" sz="4000" dirty="0" smtClean="0"/>
              <a:t>囚</a:t>
            </a:r>
            <a:r>
              <a:rPr lang="en-US" altLang="zh-CN" sz="4000" dirty="0" err="1" smtClean="0"/>
              <a:t>qiú</a:t>
            </a:r>
            <a:endParaRPr lang="en-US" altLang="zh-CN" sz="4000" dirty="0" smtClean="0"/>
          </a:p>
          <a:p>
            <a:r>
              <a:rPr lang="zh-CN" altLang="en-US" sz="4000" dirty="0"/>
              <a:t>回 </a:t>
            </a:r>
            <a:r>
              <a:rPr lang="en-US" altLang="zh-CN" sz="4000" dirty="0" err="1" smtClean="0"/>
              <a:t>hu</a:t>
            </a:r>
            <a:r>
              <a:rPr lang="en-US" altLang="ja-JP" sz="4000" dirty="0" err="1" smtClean="0"/>
              <a:t>í</a:t>
            </a:r>
            <a:endParaRPr lang="en-US" altLang="zh-CN" sz="4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046522" y="3137314"/>
            <a:ext cx="1674056" cy="1612856"/>
            <a:chOff x="842328" y="4347233"/>
            <a:chExt cx="1674056" cy="1612856"/>
          </a:xfrm>
        </p:grpSpPr>
        <p:sp>
          <p:nvSpPr>
            <p:cNvPr id="10" name="Rectangle 9"/>
            <p:cNvSpPr/>
            <p:nvPr/>
          </p:nvSpPr>
          <p:spPr>
            <a:xfrm>
              <a:off x="842328" y="4347233"/>
              <a:ext cx="1674056" cy="161285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19457" y="4796528"/>
              <a:ext cx="719797" cy="7281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Frame 5"/>
            <p:cNvSpPr/>
            <p:nvPr/>
          </p:nvSpPr>
          <p:spPr>
            <a:xfrm>
              <a:off x="989081" y="4522636"/>
              <a:ext cx="1370041" cy="1323439"/>
            </a:xfrm>
            <a:prstGeom prst="fram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7042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570</Words>
  <Application>Microsoft Macintosh PowerPoint</Application>
  <PresentationFormat>自定义</PresentationFormat>
  <Paragraphs>94</Paragraphs>
  <Slides>15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Theme</vt:lpstr>
      <vt:lpstr>Hàn zì 汉字</vt:lpstr>
      <vt:lpstr>Chinese character is one of the world’s oldest writings. The earliest known scripts date back to more than3000 years. They were curved on turtle shells or bones. </vt:lpstr>
      <vt:lpstr>Some Chinese characters were created with their own image.</vt:lpstr>
      <vt:lpstr>Chinese Character Structures </vt:lpstr>
      <vt:lpstr>1. Single component </vt:lpstr>
      <vt:lpstr>PowerPoint 演示文稿</vt:lpstr>
      <vt:lpstr>3. Compound- Top-bottom structure</vt:lpstr>
      <vt:lpstr>4.1 Compound- Enclosed Structure</vt:lpstr>
      <vt:lpstr>4.2 Compound- Enclosed Structure</vt:lpstr>
      <vt:lpstr>Basic structures of Chinese characters</vt:lpstr>
      <vt:lpstr>What structures are these characters?</vt:lpstr>
      <vt:lpstr>PowerPoint 演示文稿</vt:lpstr>
      <vt:lpstr>PowerPoint 演示文稿</vt:lpstr>
      <vt:lpstr>Group characters based on meaning</vt:lpstr>
      <vt:lpstr>Group characters based on structure</vt:lpstr>
    </vt:vector>
  </TitlesOfParts>
  <Company>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Hàn zì 汉字</dc:title>
  <dc:creator>Xu Lin</dc:creator>
  <cp:lastModifiedBy>Wang Di</cp:lastModifiedBy>
  <cp:revision>18</cp:revision>
  <dcterms:created xsi:type="dcterms:W3CDTF">2018-08-30T04:18:48Z</dcterms:created>
  <dcterms:modified xsi:type="dcterms:W3CDTF">2018-11-21T02:34:35Z</dcterms:modified>
</cp:coreProperties>
</file>