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30"/>
  </p:notesMasterIdLst>
  <p:sldIdLst>
    <p:sldId id="382" r:id="rId4"/>
    <p:sldId id="853" r:id="rId5"/>
    <p:sldId id="854" r:id="rId6"/>
    <p:sldId id="855" r:id="rId7"/>
    <p:sldId id="859" r:id="rId8"/>
    <p:sldId id="856" r:id="rId9"/>
    <p:sldId id="846" r:id="rId10"/>
    <p:sldId id="847" r:id="rId11"/>
    <p:sldId id="860" r:id="rId12"/>
    <p:sldId id="861" r:id="rId13"/>
    <p:sldId id="863" r:id="rId14"/>
    <p:sldId id="864" r:id="rId15"/>
    <p:sldId id="862" r:id="rId16"/>
    <p:sldId id="867" r:id="rId17"/>
    <p:sldId id="866" r:id="rId18"/>
    <p:sldId id="849" r:id="rId19"/>
    <p:sldId id="865" r:id="rId20"/>
    <p:sldId id="868" r:id="rId21"/>
    <p:sldId id="869" r:id="rId22"/>
    <p:sldId id="870" r:id="rId23"/>
    <p:sldId id="871" r:id="rId24"/>
    <p:sldId id="872" r:id="rId25"/>
    <p:sldId id="850" r:id="rId26"/>
    <p:sldId id="848" r:id="rId27"/>
    <p:sldId id="873" r:id="rId28"/>
    <p:sldId id="874" r:id="rId29"/>
  </p:sldIdLst>
  <p:sldSz cx="9144000" cy="6858000" type="screen4x3"/>
  <p:notesSz cx="6858000" cy="9144000"/>
  <p:embeddedFontLst>
    <p:embeddedFont>
      <p:font typeface="GB Pinyinok-D" panose="02010601030101010101" pitchFamily="2" charset="-122"/>
      <p:regular r:id="rId31"/>
    </p:embeddedFont>
    <p:embeddedFont>
      <p:font typeface="宋体" panose="02010600030101010101" pitchFamily="2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Wingdings 2" pitchFamily="2" charset="2"/>
      <p:regular r:id="rId4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48"/>
  </p:normalViewPr>
  <p:slideViewPr>
    <p:cSldViewPr snapToGrid="0" snapToObjects="1">
      <p:cViewPr varScale="1">
        <p:scale>
          <a:sx n="105" d="100"/>
          <a:sy n="105" d="100"/>
        </p:scale>
        <p:origin x="1608" y="176"/>
      </p:cViewPr>
      <p:guideLst>
        <p:guide orient="horz" pos="227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7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100F9186-3EEC-42E2-9B98-BFADFD973E3D}" type="datetime1">
              <a:rPr lang="zh-CN" altLang="en-US"/>
              <a:pPr>
                <a:defRPr/>
              </a:pPr>
              <a:t>2020/11/11</a:t>
            </a:fld>
            <a:endParaRPr lang="en-US" sz="1200"/>
          </a:p>
        </p:txBody>
      </p:sp>
      <p:sp>
        <p:nvSpPr>
          <p:cNvPr id="460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sz="120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0CC53E99-86AD-43A6-8158-79B79B421815}" type="slidenum">
              <a:rPr lang="zh-CN" alt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5AFB-4F76-44D7-8450-2EA1BB88C1D1}" type="datetime1">
              <a:rPr lang="zh-CN" altLang="en-US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376B-0E3B-43F8-9A49-775847AEEE4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6364-F9A3-4690-B44A-C3C62617A974}" type="datetime1">
              <a:rPr lang="zh-CN" altLang="en-US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2232-B190-4F4D-8B4F-52E952ADEF9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A904-A07B-4878-BD68-3E20F28A0520}" type="datetime1">
              <a:rPr lang="zh-CN" altLang="en-US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A6D4-A655-4B68-A88D-D6884EE41BB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0C6C-389C-4D51-B25C-AF414BD1071D}" type="datetime1">
              <a:rPr lang="zh-CN" altLang="en-US"/>
              <a:pPr>
                <a:defRPr/>
              </a:pPr>
              <a:t>2020/11/11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F0EC-2E2E-49E3-B1EC-74720C339DE4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D281-F78F-4D4B-8B53-3FA6A3C147F2}" type="datetime1">
              <a:rPr lang="zh-CN" altLang="en-US"/>
              <a:pPr>
                <a:defRPr/>
              </a:pPr>
              <a:t>2020/11/11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38E6-B604-4DC5-8D42-6EE8F02CE17D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54E0-CC62-46F4-BABF-D6EEC7C8009F}" type="datetime1">
              <a:rPr lang="zh-CN" altLang="en-US"/>
              <a:pPr>
                <a:defRPr/>
              </a:pPr>
              <a:t>2020/11/11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5D74-E0BD-45EA-90A4-4D4375E0A4B0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6A01-9817-45B9-A28F-EE9C9A4B7B11}" type="datetime1">
              <a:rPr lang="zh-CN" altLang="en-US"/>
              <a:pPr>
                <a:defRPr/>
              </a:pPr>
              <a:t>2020/11/11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B245-A879-4943-9B01-4767126E3E67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8EED-58B2-4D5E-96E6-42E7D43580A9}" type="datetime1">
              <a:rPr lang="zh-CN" altLang="en-US"/>
              <a:pPr>
                <a:defRPr/>
              </a:pPr>
              <a:t>2020/11/11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E674-CCA2-4E5A-B9FA-EBAC9970B5D7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34C1-9B9D-49A3-AD15-7D9B61AAE34B}" type="datetime1">
              <a:rPr lang="zh-CN" altLang="en-US"/>
              <a:pPr>
                <a:defRPr/>
              </a:pPr>
              <a:t>2020/11/11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95C8-1365-45B8-8CBD-B83613F861E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50DF-F4DA-4754-B620-A27DDEBC9B70}" type="datetime1">
              <a:rPr lang="zh-CN" altLang="en-US"/>
              <a:pPr>
                <a:defRPr/>
              </a:pPr>
              <a:t>2020/11/11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00E1-ADA1-49A8-B0FB-01CA7855E26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CF93-5DF3-43F4-80BA-E245833F7964}" type="datetime1">
              <a:rPr lang="zh-CN" altLang="en-US"/>
              <a:pPr>
                <a:defRPr/>
              </a:pPr>
              <a:t>2020/11/11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D52A-1AD0-4642-9BDE-73180D4AE6FB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7B0A-1352-4C0E-94BE-44EAB5187885}" type="datetime1">
              <a:rPr lang="zh-CN" altLang="en-US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BF8F-A6D5-45C5-815F-78E522B5CEE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EB08-A637-49F3-861C-4A1937925B29}" type="datetime1">
              <a:rPr lang="zh-CN" altLang="en-US"/>
              <a:pPr>
                <a:defRPr/>
              </a:pPr>
              <a:t>2020/11/11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72A55-B259-4217-851B-594A4BCDFCFE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DC6C-68C4-457A-B4D8-65A2D380F563}" type="datetime1">
              <a:rPr lang="zh-CN" altLang="en-US"/>
              <a:pPr>
                <a:defRPr/>
              </a:pPr>
              <a:t>2020/11/11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4E-70A2-4B81-B909-F3E36052B062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E519-701F-4FAD-B763-6D0C85E018F8}" type="datetime1">
              <a:rPr lang="zh-CN" altLang="en-US"/>
              <a:pPr>
                <a:defRPr/>
              </a:pPr>
              <a:t>2020/11/11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3DA3-42A9-48E2-8258-F7FAB5282FD9}" type="slidenum">
              <a:rPr lang="zh-CN" altLang="en-US"/>
              <a:pPr>
                <a:defRPr/>
              </a:pPr>
              <a:t>‹#›</a:t>
            </a:fld>
            <a:endParaRPr lang="en-US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C319-11D7-44C9-AB87-EC486BC9A94C}" type="datetime1">
              <a:rPr lang="zh-CN" altLang="en-US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D66A-14FD-4875-BB5E-BB18079A49B2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7508-7F44-47CF-BBB2-156D2A4C794E}" type="datetime1">
              <a:rPr lang="zh-CN" altLang="en-US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3C65-E679-4871-BB50-B4C0D83BB39C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F9C6-9373-474F-A804-0D4ED4BB05A8}" type="datetime1">
              <a:rPr lang="zh-CN" altLang="en-US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585A-3366-4460-BFF9-27D29D3202D0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81DB3-F363-4C6D-A751-65D4DC6A29EC}" type="datetime1">
              <a:rPr lang="zh-CN" altLang="en-US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40ED-B794-4529-A05C-1735A84C81F4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997C-2DF4-42DE-BD05-02705D151EB9}" type="datetime1">
              <a:rPr lang="zh-CN" altLang="en-US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9DBF-CEE9-41CB-B411-E484F58F17A1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FC04-B1A9-4844-A2C5-69F1467BE787}" type="datetime1">
              <a:rPr lang="zh-CN" altLang="en-US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CACD-128E-41A8-A545-72ABAEA33508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4667-2A1C-4932-99E0-3823EE8B6DDD}" type="datetime1">
              <a:rPr lang="zh-CN" altLang="en-US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51FB-5D40-41B3-8A66-077EA2F8E837}" type="slidenum">
              <a:rPr lang="zh-CN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Arial" pitchFamily="34" charset="0"/>
              </a:rPr>
              <a:t>第二级</a:t>
            </a:r>
          </a:p>
          <a:p>
            <a:pPr lvl="2"/>
            <a:r>
              <a:rPr lang="zh-CN">
                <a:sym typeface="Arial" pitchFamily="34" charset="0"/>
              </a:rPr>
              <a:t>第三级</a:t>
            </a:r>
          </a:p>
          <a:p>
            <a:pPr lvl="3"/>
            <a:r>
              <a:rPr lang="zh-CN">
                <a:sym typeface="Arial" pitchFamily="34" charset="0"/>
              </a:rPr>
              <a:t>第四级</a:t>
            </a:r>
          </a:p>
          <a:p>
            <a:pPr lvl="4"/>
            <a:r>
              <a:rPr 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0A234535-4124-49DB-9079-DB04EB797247}" type="datetime1">
              <a:rPr lang="zh-CN" altLang="en-US"/>
              <a:pPr>
                <a:defRPr/>
              </a:pPr>
              <a:t>2020/11/11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2B00EC-FD89-45DA-9FDF-D4F6B4441CC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F598582B-43A1-4B1A-B604-4F9ECAC7189A}" type="datetime1">
              <a:rPr lang="zh-CN" altLang="en-US"/>
              <a:pPr>
                <a:defRPr/>
              </a:pPr>
              <a:t>2020/11/11</a:t>
            </a:fld>
            <a:endParaRPr lang="en-US"/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050008EE-96A3-4EA3-9E2B-128479469D7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>
                <a:solidFill>
                  <a:srgbClr val="FF6600"/>
                </a:solidFill>
              </a:rPr>
              <a:t>第</a:t>
            </a:r>
            <a:r>
              <a:rPr lang="en-US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7</a:t>
            </a:r>
            <a:r>
              <a:rPr lang="en-US" altLang="zh-CN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课</a:t>
            </a: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>
                <a:solidFill>
                  <a:srgbClr val="000000"/>
                </a:solidFill>
              </a:rPr>
              <a:t>你家离公司远吗</a:t>
            </a:r>
          </a:p>
        </p:txBody>
      </p:sp>
      <p:sp>
        <p:nvSpPr>
          <p:cNvPr id="26628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417E7-18FB-6943-914D-A80526D0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30540" cy="1143000"/>
          </a:xfr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defTabSz="0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Sub. + </a:t>
            </a:r>
            <a:r>
              <a:rPr lang="zh-CN" altLang="en-US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还在</a:t>
            </a:r>
            <a:r>
              <a:rPr lang="en-US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hái</a:t>
            </a: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 </a:t>
            </a:r>
            <a:r>
              <a:rPr lang="en-GB" altLang="zh-CN" sz="4000" dirty="0" err="1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zài</a:t>
            </a: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+ [</a:t>
            </a:r>
            <a:r>
              <a:rPr lang="en-GB" altLang="zh-CN" sz="4000" dirty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Verb Phrase]</a:t>
            </a:r>
            <a:endParaRPr lang="zh-CN" altLang="en-US" sz="4000" dirty="0">
              <a:solidFill>
                <a:srgbClr val="002060"/>
              </a:solidFill>
              <a:highlight>
                <a:srgbClr val="FF00FF"/>
              </a:highlight>
              <a:ea typeface="STZhongsong" panose="02010600040101010101" pitchFamily="2" charset="-122"/>
              <a:sym typeface="Times New Roman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2CAABB-5BBC-A042-8045-7F197F1F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40" y="1612075"/>
            <a:ext cx="8330540" cy="3411187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Yǐjīng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zhōngwǔ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le,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tā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hái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zài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shuìjiào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已经 中午 了 ，他 还 在 睡觉。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  <a:sym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sym typeface="Times New Roman" pitchFamily="18" charset="0"/>
              </a:rPr>
              <a:t>It's already noon and he's still sleeping.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Shídiǎn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le,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xuéxí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十点了，他还在学习。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</a:rPr>
              <a:t>It’s ten o’clock and he is still learning.</a:t>
            </a:r>
            <a:endParaRPr lang="zh-CN" altLang="en-US" sz="3600" dirty="0">
              <a:solidFill>
                <a:schemeClr val="accent4">
                  <a:lumMod val="50000"/>
                </a:schemeClr>
              </a:solidFill>
            </a:endParaRPr>
          </a:p>
          <a:p>
            <a:endParaRPr kumimoji="1" lang="zh-CN" altLang="en-US" sz="36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99757D-6244-9E48-8DD8-46F3C98D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135308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2CAABB-5BBC-A042-8045-7F197F1F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719262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jiàoshì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xuéxí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他还在教室学习。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</a:rPr>
              <a:t>He is still studying in the classroom.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shēngqì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她 还 在 生气。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</a:rPr>
              <a:t>She is still angry.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99757D-6244-9E48-8DD8-46F3C98D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0E0026C-5691-9D4C-AF67-372B1F66471C}"/>
              </a:ext>
            </a:extLst>
          </p:cNvPr>
          <p:cNvSpPr txBox="1">
            <a:spLocks/>
          </p:cNvSpPr>
          <p:nvPr/>
        </p:nvSpPr>
        <p:spPr bwMode="auto">
          <a:xfrm>
            <a:off x="420055" y="298562"/>
            <a:ext cx="8330540" cy="1143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algn="l" defTabSz="0">
              <a:lnSpc>
                <a:spcPct val="90000"/>
              </a:lnSpc>
              <a:buClr>
                <a:schemeClr val="accent1"/>
              </a:buClr>
              <a:buSzPct val="80000"/>
              <a:buFontTx/>
            </a:pPr>
            <a:r>
              <a:rPr lang="en-GB" altLang="zh-CN" sz="4000" kern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Sub. + </a:t>
            </a:r>
            <a:r>
              <a:rPr lang="zh-CN" altLang="en-US" sz="4000" kern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还在</a:t>
            </a:r>
            <a:r>
              <a:rPr lang="en-US" altLang="zh-CN" sz="4000" kern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(</a:t>
            </a:r>
            <a:r>
              <a:rPr lang="en-GB" altLang="zh-CN" sz="4000" kern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hái zài)</a:t>
            </a:r>
            <a:r>
              <a:rPr lang="zh-CN" altLang="en-US" sz="4000" kern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 </a:t>
            </a:r>
            <a:r>
              <a:rPr lang="en-US" altLang="zh-CN" sz="4000" kern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+ [</a:t>
            </a:r>
            <a:r>
              <a:rPr lang="en-GB" altLang="zh-CN" sz="4000" kern="0">
                <a:solidFill>
                  <a:srgbClr val="002060"/>
                </a:solidFill>
                <a:highlight>
                  <a:srgbClr val="FF00FF"/>
                </a:highlight>
                <a:ea typeface="STZhongsong" panose="02010600040101010101" pitchFamily="2" charset="-122"/>
                <a:sym typeface="Times New Roman" pitchFamily="18" charset="0"/>
              </a:rPr>
              <a:t>Verb Phrase]</a:t>
            </a:r>
            <a:endParaRPr lang="zh-CN" altLang="en-US" sz="4000" kern="0" dirty="0">
              <a:solidFill>
                <a:srgbClr val="002060"/>
              </a:solidFill>
              <a:highlight>
                <a:srgbClr val="FF00FF"/>
              </a:highlight>
              <a:ea typeface="STZhongsong" panose="02010600040101010101" pitchFamily="2" charset="-122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097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94A974-F191-5645-8AB6-A4F42121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58" y="338150"/>
            <a:ext cx="8069284" cy="2156856"/>
          </a:xfr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Negative Form:</a:t>
            </a:r>
            <a:b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</a:b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Sub. +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还</a:t>
            </a:r>
            <a:r>
              <a:rPr lang="en-US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hái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不</a:t>
            </a:r>
            <a:r>
              <a:rPr lang="en-US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bù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/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没</a:t>
            </a:r>
            <a:r>
              <a:rPr lang="en-US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méi</a:t>
            </a:r>
            <a:b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</a:b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+ [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Verb Phrase] 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0C9EEF-2006-E840-A7E9-E5908DFD9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4" y="2743192"/>
            <a:ext cx="8500923" cy="356259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When you put </a:t>
            </a:r>
            <a:r>
              <a:rPr lang="zh-CN" altLang="en-US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不</a:t>
            </a:r>
            <a:r>
              <a:rPr lang="en-US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US" altLang="zh-CN" sz="36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bù</a:t>
            </a:r>
            <a:r>
              <a:rPr lang="en-US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</a:t>
            </a:r>
            <a:r>
              <a:rPr lang="en-US" altLang="zh-CN" sz="3600" dirty="0">
                <a:solidFill>
                  <a:srgbClr val="002060"/>
                </a:solidFill>
                <a:highlight>
                  <a:srgbClr val="00FFFF"/>
                </a:highlight>
                <a:ea typeface="STZhongsong" panose="02010600040101010101" pitchFamily="2" charset="-122"/>
              </a:rPr>
              <a:t> </a:t>
            </a:r>
            <a:r>
              <a:rPr lang="en-GB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or </a:t>
            </a:r>
            <a:r>
              <a:rPr lang="zh-CN" altLang="en-US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没</a:t>
            </a:r>
            <a:r>
              <a:rPr lang="en-US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US" altLang="zh-CN" sz="36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méi</a:t>
            </a:r>
            <a:r>
              <a:rPr lang="en-US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</a:t>
            </a:r>
            <a:r>
              <a:rPr lang="zh-CN" altLang="en-US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 </a:t>
            </a:r>
            <a:r>
              <a:rPr lang="en-GB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after </a:t>
            </a:r>
            <a:r>
              <a:rPr lang="zh-CN" altLang="en-US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还</a:t>
            </a:r>
            <a:r>
              <a:rPr lang="en-US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sz="36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hái</a:t>
            </a:r>
            <a:r>
              <a:rPr lang="en-GB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in a question sentence, it can be used to emphasize the idea of what should be happening in a more idiomatic way. </a:t>
            </a:r>
            <a:br>
              <a:rPr lang="en-GB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</a:br>
            <a:endParaRPr lang="zh-CN" altLang="en-US" sz="3600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A4001A-B825-C240-BF4E-6A71F244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63975"/>
            <a:ext cx="2133600" cy="476250"/>
          </a:xfrm>
        </p:spPr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758848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C86A10-94ED-8149-BA44-CC7F264D3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34" y="1669316"/>
            <a:ext cx="8832274" cy="474603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zěnme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méi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chīfàn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?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你怎么还没吃饭？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</a:rPr>
              <a:t>Why haven’t you eaten yet?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Wǒmen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děng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bàn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gè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xiǎoshí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le.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Lǎoshī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méi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dào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我们 等 了 半 个 小时 了 ，老师 还 没 到。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</a:rPr>
              <a:t>We've been waiting for half an hour, but the teacher still hasn't arrived.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F785D03-CEBC-6140-A33A-CDCDCC1A0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67" y="233917"/>
            <a:ext cx="8832274" cy="1187986"/>
          </a:xfr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Sub. + 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还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US" altLang="zh-CN" sz="3200" dirty="0" err="1">
                <a:solidFill>
                  <a:srgbClr val="002060"/>
                </a:solidFill>
                <a:ea typeface="STZhongsong" panose="02010600040101010101" pitchFamily="2" charset="-122"/>
              </a:rPr>
              <a:t>hái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不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US" altLang="zh-CN" sz="3200" dirty="0" err="1">
                <a:solidFill>
                  <a:srgbClr val="002060"/>
                </a:solidFill>
                <a:ea typeface="STZhongsong" panose="02010600040101010101" pitchFamily="2" charset="-122"/>
              </a:rPr>
              <a:t>bù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/ 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没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US" altLang="zh-CN" sz="3200" dirty="0" err="1">
                <a:solidFill>
                  <a:srgbClr val="002060"/>
                </a:solidFill>
                <a:ea typeface="STZhongsong" panose="02010600040101010101" pitchFamily="2" charset="-122"/>
              </a:rPr>
              <a:t>méi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b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</a:b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+ [</a:t>
            </a:r>
            <a:r>
              <a:rPr lang="en-GB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Verb Phrase] </a:t>
            </a:r>
            <a:endParaRPr lang="zh-CN" altLang="en-US" sz="32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5426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977AF-D463-5244-BDB1-43745B04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2E210C-98D5-CD43-9237-B8EC7F65E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4F173D-F9FD-5947-BE0E-D0C3F27A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2020/11/11</a:t>
            </a:fld>
            <a:endParaRPr lang="en-US" sz="1800"/>
          </a:p>
        </p:txBody>
      </p:sp>
      <p:pic>
        <p:nvPicPr>
          <p:cNvPr id="3074" name="Picture 2" descr="Taking an ABIM Practice Exam Will Help You Feel Better About Taking Those  Boards - NEJM Knowledge+">
            <a:extLst>
              <a:ext uri="{FF2B5EF4-FFF2-40B4-BE49-F238E27FC236}">
                <a16:creationId xmlns:a16="http://schemas.microsoft.com/office/drawing/2014/main" id="{089A2E5E-B567-EB47-8711-76EEDD7D4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49400"/>
            <a:ext cx="88646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5730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2CAABB-5BBC-A042-8045-7F197F1F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40" y="317667"/>
            <a:ext cx="8277102" cy="5928754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Yǐjīng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zhōngwǔ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le,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tā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hái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 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zài</a:t>
            </a: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 </a:t>
            </a:r>
            <a:r>
              <a:rPr lang="en-GB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shuìjiào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  <a:sym typeface="Times New Roman" pitchFamily="18" charset="0"/>
              </a:rPr>
              <a:t>已经 中午 了 ，他 还 在 睡觉。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  <a:sym typeface="Times New Roman" pitchFamily="18" charset="0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GB" altLang="zh-CN" sz="3600" dirty="0">
                <a:solidFill>
                  <a:schemeClr val="accent4">
                    <a:lumMod val="50000"/>
                  </a:schemeClr>
                </a:solidFill>
                <a:sym typeface="Times New Roman" pitchFamily="18" charset="0"/>
              </a:rPr>
              <a:t>It's already noon and he's still sleeping.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Shídiǎn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le,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xuéxí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十点了，他还在学习。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</a:rPr>
              <a:t>It’s ten o’clock and he is still learning.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hái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jiàoshì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xuéxí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zh-CN" altLang="en-US" sz="3600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他还在教室学习。</a:t>
            </a:r>
            <a:endParaRPr lang="en-US" altLang="zh-CN" sz="3600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ct val="80000"/>
              <a:buNone/>
            </a:pP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</a:rPr>
              <a:t>He is still studying in the classroom.</a:t>
            </a:r>
            <a:endParaRPr lang="zh-CN" altLang="en-US" sz="3600" dirty="0">
              <a:solidFill>
                <a:schemeClr val="accent4">
                  <a:lumMod val="50000"/>
                </a:schemeClr>
              </a:solidFill>
            </a:endParaRPr>
          </a:p>
          <a:p>
            <a:endParaRPr kumimoji="1" lang="zh-CN" altLang="en-US" sz="3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54D0D7-4E32-4F47-923C-4FA534D35698}"/>
              </a:ext>
            </a:extLst>
          </p:cNvPr>
          <p:cNvSpPr/>
          <p:nvPr/>
        </p:nvSpPr>
        <p:spPr bwMode="auto">
          <a:xfrm>
            <a:off x="457199" y="232726"/>
            <a:ext cx="7725347" cy="64617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BB66C20-FCF7-EA42-BA82-DD87459B3755}"/>
              </a:ext>
            </a:extLst>
          </p:cNvPr>
          <p:cNvSpPr/>
          <p:nvPr/>
        </p:nvSpPr>
        <p:spPr bwMode="auto">
          <a:xfrm>
            <a:off x="558140" y="2122083"/>
            <a:ext cx="7725347" cy="64617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5D8CF8-8C3B-6043-99EF-363E4D255A81}"/>
              </a:ext>
            </a:extLst>
          </p:cNvPr>
          <p:cNvSpPr/>
          <p:nvPr/>
        </p:nvSpPr>
        <p:spPr bwMode="auto">
          <a:xfrm>
            <a:off x="457200" y="3936440"/>
            <a:ext cx="7725347" cy="64617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4745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50C14-4BE4-224F-91DF-27D2344B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文本, 信件&#10;&#10;描述已自动生成">
            <a:extLst>
              <a:ext uri="{FF2B5EF4-FFF2-40B4-BE49-F238E27FC236}">
                <a16:creationId xmlns:a16="http://schemas.microsoft.com/office/drawing/2014/main" id="{51C1196D-81EB-6645-8A31-82A18D441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4" y="343068"/>
            <a:ext cx="8611891" cy="6191526"/>
          </a:xfrm>
        </p:spPr>
      </p:pic>
    </p:spTree>
    <p:extLst>
      <p:ext uri="{BB962C8B-B14F-4D97-AF65-F5344CB8AC3E}">
        <p14:creationId xmlns:p14="http://schemas.microsoft.com/office/powerpoint/2010/main" val="208994829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88295-3C09-8849-9412-409F632F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399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Expressing earliness with “</a:t>
            </a:r>
            <a:r>
              <a:rPr lang="zh-CN" altLang="en-GB" sz="4000" dirty="0">
                <a:solidFill>
                  <a:srgbClr val="002060"/>
                </a:solidFill>
                <a:ea typeface="STZhongsong" panose="02010600040101010101" pitchFamily="2" charset="-122"/>
              </a:rPr>
              <a:t>就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ji</a:t>
            </a:r>
            <a:r>
              <a:rPr lang="en-US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ù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"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EF442B-6A72-BB49-85F8-BF0F3F2FDDB7}"/>
              </a:ext>
            </a:extLst>
          </p:cNvPr>
          <p:cNvSpPr txBox="1"/>
          <p:nvPr/>
        </p:nvSpPr>
        <p:spPr>
          <a:xfrm>
            <a:off x="845284" y="2077381"/>
            <a:ext cx="7575702" cy="4228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marL="342900" indent="-342900" defTabSz="0">
              <a:spcBef>
                <a:spcPct val="20000"/>
              </a:spcBef>
              <a:buChar char="•"/>
            </a:pPr>
            <a:r>
              <a:rPr lang="en-GB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Just as </a:t>
            </a:r>
            <a:r>
              <a:rPr lang="zh-CN" altLang="en-GB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才</a:t>
            </a:r>
            <a:r>
              <a:rPr lang="en-US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(</a:t>
            </a:r>
            <a:r>
              <a:rPr lang="en-US" altLang="zh-CN" sz="3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cái</a:t>
            </a:r>
            <a:r>
              <a:rPr lang="en-US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) can express lateness</a:t>
            </a:r>
            <a:r>
              <a:rPr lang="en-GB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, </a:t>
            </a:r>
            <a:r>
              <a:rPr lang="zh-CN" altLang="en-US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就 </a:t>
            </a:r>
            <a:r>
              <a:rPr lang="en-US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(</a:t>
            </a:r>
            <a:r>
              <a:rPr lang="en-GB" altLang="zh-CN" sz="3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jiù</a:t>
            </a:r>
            <a:r>
              <a:rPr lang="en-GB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) can be used to indicate that something happened earlier or sooner than expected. </a:t>
            </a:r>
          </a:p>
          <a:p>
            <a:pPr marL="342900" indent="-342900" defTabSz="0">
              <a:spcBef>
                <a:spcPct val="20000"/>
              </a:spcBef>
              <a:buChar char="•"/>
            </a:pPr>
            <a:r>
              <a:rPr lang="en-GB" altLang="zh-CN" sz="3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ea typeface="+mn-ea"/>
                <a:cs typeface="Arial" panose="020B0604020202020204" pitchFamily="34" charset="0"/>
                <a:sym typeface="Arial" pitchFamily="34" charset="0"/>
              </a:rPr>
              <a:t>It can also be used in the near future to indicate something will happen very soon.</a:t>
            </a:r>
          </a:p>
          <a:p>
            <a:pPr defTabSz="0">
              <a:spcBef>
                <a:spcPct val="20000"/>
              </a:spcBef>
            </a:pPr>
            <a:endParaRPr lang="zh-CN" altLang="en-US" sz="3200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ea typeface="+mn-ea"/>
              <a:cs typeface="Arial" panose="020B0604020202020204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2720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10208-28ED-1D45-8276-B9334F87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68" y="1669311"/>
            <a:ext cx="8612376" cy="4933512"/>
          </a:xfrm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Used as "Right Away" (in the Future).</a:t>
            </a:r>
          </a:p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When something happens "right away," you're talking about "very soon" in the future.</a:t>
            </a:r>
          </a:p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Note that it can sometimes be hard to translate the feeling of "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soonness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" into English, but in every one of these examples, the time given in the sentences feels "soon" to the speaker.</a:t>
            </a:r>
            <a:endParaRPr lang="zh-CN" altLang="en-US" kern="1200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cs typeface="Arial" panose="020B0604020202020204" pitchFamily="34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8102CE5E-9B0F-3248-9C6D-B700E1E3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0" y="224281"/>
            <a:ext cx="8718700" cy="1221744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Structure:</a:t>
            </a:r>
            <a:b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</a:b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Subj. + Time +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就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jiù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Verb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22455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2E68A1-6278-5541-B562-2A89205D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23" y="1410630"/>
            <a:ext cx="8293395" cy="5287889"/>
          </a:xfrm>
        </p:spPr>
        <p:txBody>
          <a:bodyPr/>
          <a:lstStyle/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mǎshàng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lái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 马上 就 来 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I'll be there in a second.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Tāmen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yīhuìr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dào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他们 一会儿 就 到 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They will be here in a few minutes.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Lǎobǎn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míngtiān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huílái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老板 明天 就 回来 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The boss will be back tomorrow.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D24DA6-2239-9044-A454-F0003961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09" y="75421"/>
            <a:ext cx="8718700" cy="1221744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Subj. + Time +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就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jiù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Verb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15745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3ED3602-9D9B-6343-B1D6-5CDFBA0480ED}"/>
              </a:ext>
            </a:extLst>
          </p:cNvPr>
          <p:cNvSpPr txBox="1"/>
          <p:nvPr/>
        </p:nvSpPr>
        <p:spPr>
          <a:xfrm>
            <a:off x="672162" y="873086"/>
            <a:ext cx="3036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kǎoshì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考  试     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exam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6" name="文本框 139">
            <a:extLst>
              <a:ext uri="{FF2B5EF4-FFF2-40B4-BE49-F238E27FC236}">
                <a16:creationId xmlns:a16="http://schemas.microsoft.com/office/drawing/2014/main" id="{37D1752A-0EA7-454C-B3E3-7B1583082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" y="2170093"/>
            <a:ext cx="43989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cānjiā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kǎoshì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参加   考试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attend a test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31035C-5FDA-ED45-BCEC-2D0921296B8E}"/>
              </a:ext>
            </a:extLst>
          </p:cNvPr>
          <p:cNvSpPr txBox="1"/>
          <p:nvPr/>
        </p:nvSpPr>
        <p:spPr>
          <a:xfrm>
            <a:off x="495300" y="3467100"/>
            <a:ext cx="689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zhōngkǎo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 中考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   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high school entrance exam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AF004D5-24E9-684D-BEC3-31DE1A344C40}"/>
              </a:ext>
            </a:extLst>
          </p:cNvPr>
          <p:cNvSpPr txBox="1"/>
          <p:nvPr/>
        </p:nvSpPr>
        <p:spPr>
          <a:xfrm>
            <a:off x="672162" y="4764107"/>
            <a:ext cx="570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gāokǎo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高考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   college entrance exam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6A3B43-CB31-4D45-AAFA-296A66AE26DE}"/>
              </a:ext>
            </a:extLst>
          </p:cNvPr>
          <p:cNvSpPr txBox="1"/>
          <p:nvPr/>
        </p:nvSpPr>
        <p:spPr>
          <a:xfrm>
            <a:off x="5651500" y="873086"/>
            <a:ext cx="317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bǐshì</a:t>
            </a:r>
            <a:endParaRPr lang="en-US" altLang="zh-CN" sz="2800" dirty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笔试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writing test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3D8284-D142-674D-BF1A-B0EA1DB29494}"/>
              </a:ext>
            </a:extLst>
          </p:cNvPr>
          <p:cNvSpPr txBox="1"/>
          <p:nvPr/>
        </p:nvSpPr>
        <p:spPr>
          <a:xfrm>
            <a:off x="5626100" y="2182793"/>
            <a:ext cx="334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kǒushì</a:t>
            </a:r>
            <a:endParaRPr lang="en-US" altLang="zh-CN" sz="2800" dirty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口试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speaking test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265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6" grpId="1" bldLvl="0" autoUpdateAnimBg="0"/>
      <p:bldP spid="6" grpId="2" bldLvl="0" autoUpdateAnimBg="0"/>
      <p:bldP spid="6" grpId="3" bldLvl="0" autoUpdateAnimBg="0"/>
      <p:bldP spid="6" grpId="4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02B286-B753-AE41-86F6-DDA07176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286693"/>
            <a:ext cx="8569842" cy="120650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Structure:</a:t>
            </a:r>
            <a:b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</a:b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Subj. + Time +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就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jiù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Verb +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了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le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105264-341E-0A46-A7D3-E66A5875B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4" y="1866025"/>
            <a:ext cx="8569842" cy="398189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Used as "Early" (in the Past)</a:t>
            </a:r>
          </a:p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This use of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就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jiù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 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might be translated "as early as," but usually the earliness is not specifically marked in English.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B7B4EC-0D73-0840-A462-BD30F03C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3137586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8B7A30-5D74-8C47-81EC-4FD27875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5" y="1589567"/>
            <a:ext cx="8686800" cy="5121275"/>
          </a:xfrm>
        </p:spPr>
        <p:txBody>
          <a:bodyPr/>
          <a:lstStyle/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Wǒmen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jiǔ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shàngkè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lái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我们 九点 上课 ，他 八点 就 来 了 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We have class at nine, but he came in at eight.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Fēijī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qǐfēi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dào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jīchǎng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飞机 十点 起飞 ，他 六点 就 到 机场 了 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The plane takes off at ten o'clock, but he arrived at the airport at six.</a:t>
            </a:r>
          </a:p>
          <a:p>
            <a:endParaRPr kumimoji="1"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4F312F3-1D73-EF43-B3CB-E1279A6A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286693"/>
            <a:ext cx="8569842" cy="120650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Subj. + Time +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就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jiù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Verb +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了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le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1D5C90-62B1-0E40-885D-109A8E46E6DF}"/>
              </a:ext>
            </a:extLst>
          </p:cNvPr>
          <p:cNvSpPr/>
          <p:nvPr/>
        </p:nvSpPr>
        <p:spPr bwMode="auto">
          <a:xfrm>
            <a:off x="350866" y="2793456"/>
            <a:ext cx="7974419" cy="101299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F8A6964-DB1E-0845-BD11-0C42BC2E0E6E}"/>
              </a:ext>
            </a:extLst>
          </p:cNvPr>
          <p:cNvSpPr/>
          <p:nvPr/>
        </p:nvSpPr>
        <p:spPr bwMode="auto">
          <a:xfrm>
            <a:off x="318972" y="5091648"/>
            <a:ext cx="7783037" cy="101299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0216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E99A54-B610-AC48-9821-23B3F22C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68" y="1717163"/>
            <a:ext cx="8431614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zuówǎn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diǎn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bàn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shuìjiào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 昨晚 八 点 半 就 睡觉 了 。</a:t>
            </a:r>
            <a:endParaRPr lang="en-GB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I went to bed at eight thirty last night.</a:t>
            </a:r>
          </a:p>
          <a:p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shíbā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suì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jiù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jiéhūn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le.</a:t>
            </a: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她</a:t>
            </a:r>
            <a:r>
              <a:rPr lang="en-US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18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岁就结婚了。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dirty="0">
                <a:solidFill>
                  <a:schemeClr val="accent4">
                    <a:lumMod val="50000"/>
                  </a:schemeClr>
                </a:solidFill>
              </a:rPr>
              <a:t>She got married at 18 years old.</a:t>
            </a:r>
            <a:endParaRPr lang="zh-CN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439335-35E6-4247-8FE5-9225808B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1960D44-A89F-3445-9912-D47E574A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286693"/>
            <a:ext cx="8569842" cy="120650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Subj. + Time +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就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(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</a:rPr>
              <a:t>jiù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)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Verb + </a:t>
            </a:r>
            <a:r>
              <a:rPr lang="zh-CN" altLang="en-US" sz="4000" dirty="0">
                <a:solidFill>
                  <a:srgbClr val="002060"/>
                </a:solidFill>
                <a:ea typeface="STZhongsong" panose="02010600040101010101" pitchFamily="2" charset="-122"/>
              </a:rPr>
              <a:t>了</a:t>
            </a:r>
            <a:r>
              <a:rPr lang="en-US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le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70C3274-2B3E-1545-8C98-D592CB08A5F5}"/>
              </a:ext>
            </a:extLst>
          </p:cNvPr>
          <p:cNvSpPr/>
          <p:nvPr/>
        </p:nvSpPr>
        <p:spPr bwMode="auto">
          <a:xfrm>
            <a:off x="457200" y="3460899"/>
            <a:ext cx="7725347" cy="64617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8194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064D1-114A-8245-8455-AFB720F9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图形用户界面, 文本&#10;&#10;描述已自动生成">
            <a:extLst>
              <a:ext uri="{FF2B5EF4-FFF2-40B4-BE49-F238E27FC236}">
                <a16:creationId xmlns:a16="http://schemas.microsoft.com/office/drawing/2014/main" id="{1B55D357-3C1F-4E49-ABB6-FE25541FD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779"/>
            <a:ext cx="8117364" cy="6189583"/>
          </a:xfrm>
        </p:spPr>
      </p:pic>
    </p:spTree>
    <p:extLst>
      <p:ext uri="{BB962C8B-B14F-4D97-AF65-F5344CB8AC3E}">
        <p14:creationId xmlns:p14="http://schemas.microsoft.com/office/powerpoint/2010/main" val="294273185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206FD-DABD-D64F-AA14-8721CDA9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Chinese Radicals:</a:t>
            </a:r>
            <a:r>
              <a:rPr kumimoji="1" lang="zh-CN" altLang="en-US" dirty="0"/>
              <a:t>“</a:t>
            </a:r>
            <a:r>
              <a:rPr lang="zh-CN" altLang="en-US" dirty="0"/>
              <a:t>彳</a:t>
            </a:r>
            <a:r>
              <a:rPr kumimoji="1" lang="zh-CN" altLang="en-US" dirty="0"/>
              <a:t>”“</a:t>
            </a:r>
            <a:r>
              <a:rPr lang="zh-CN" altLang="en-US" dirty="0"/>
              <a:t>攵</a:t>
            </a:r>
            <a:r>
              <a:rPr kumimoji="1" lang="zh-CN" altLang="en-US" dirty="0"/>
              <a:t>”</a:t>
            </a:r>
          </a:p>
        </p:txBody>
      </p:sp>
      <p:pic>
        <p:nvPicPr>
          <p:cNvPr id="6" name="内容占位符 5" descr="表格&#10;&#10;描述已自动生成">
            <a:extLst>
              <a:ext uri="{FF2B5EF4-FFF2-40B4-BE49-F238E27FC236}">
                <a16:creationId xmlns:a16="http://schemas.microsoft.com/office/drawing/2014/main" id="{5AEC5792-F424-B341-BC0D-85DD278B0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6" y="1600200"/>
            <a:ext cx="8068827" cy="452596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F496EC-2980-324F-A78A-AD14D282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697939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0F5FF-8FCE-CC49-ADBE-392CD0A4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0968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Expressing distance with "</a:t>
            </a:r>
            <a:r>
              <a:rPr lang="zh-CN" altLang="en-US" sz="4000" dirty="0"/>
              <a:t>离 </a:t>
            </a:r>
            <a:r>
              <a:rPr lang="en-US" altLang="zh-CN" sz="4000" dirty="0"/>
              <a:t>(</a:t>
            </a:r>
            <a:r>
              <a:rPr lang="en-GB" altLang="zh-CN" sz="4000" dirty="0" err="1"/>
              <a:t>lí</a:t>
            </a:r>
            <a:r>
              <a:rPr lang="en-GB" altLang="zh-CN" sz="4000" dirty="0"/>
              <a:t>) 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</a:rPr>
              <a:t>"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41C2F-D302-6941-AE6A-C46EDEA8D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0324"/>
            <a:ext cx="8229600" cy="35884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Unless you're talking about a very specific distance, you'll normally want to pair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离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lí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with the adjective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近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jìn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for "close," or </a:t>
            </a:r>
            <a:r>
              <a:rPr lang="zh-CN" altLang="en-US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远 </a:t>
            </a:r>
            <a:r>
              <a:rPr lang="en-US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(</a:t>
            </a:r>
            <a:r>
              <a:rPr lang="en-GB" altLang="zh-CN" kern="12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yuǎn</a:t>
            </a:r>
            <a:r>
              <a:rPr lang="en-GB" altLang="zh-CN" kern="12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</a:rPr>
              <a:t>) for "far."</a:t>
            </a:r>
            <a:endParaRPr lang="zh-CN" altLang="en-US" kern="1200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cs typeface="Arial" panose="020B0604020202020204" pitchFamily="34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09579E-630A-A14A-BACE-D1E54C5E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337915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F0EA7-FDE0-894A-9CC1-E797BB64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5" y="168310"/>
            <a:ext cx="8537944" cy="777985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Place 1 +</a:t>
            </a:r>
            <a:r>
              <a:rPr lang="zh-CN" altLang="en-US" sz="3200" dirty="0"/>
              <a:t>离 </a:t>
            </a:r>
            <a:r>
              <a:rPr lang="en-US" altLang="zh-CN" sz="3200" dirty="0"/>
              <a:t>(</a:t>
            </a:r>
            <a:r>
              <a:rPr lang="en-GB" altLang="zh-CN" sz="3200" dirty="0" err="1"/>
              <a:t>lí</a:t>
            </a:r>
            <a:r>
              <a:rPr lang="en-GB" altLang="zh-CN" sz="3200" dirty="0"/>
              <a:t>)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 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+ </a:t>
            </a:r>
            <a:r>
              <a:rPr lang="en-GB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Place 2 + Adv. + 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近 </a:t>
            </a:r>
            <a:r>
              <a:rPr lang="en-US" altLang="zh-CN" sz="3200" dirty="0">
                <a:solidFill>
                  <a:srgbClr val="002060"/>
                </a:solidFill>
                <a:ea typeface="STZhongsong" panose="02010600040101010101" pitchFamily="2" charset="-122"/>
              </a:rPr>
              <a:t>/ </a:t>
            </a:r>
            <a:r>
              <a:rPr lang="zh-CN" altLang="en-US" sz="3200" dirty="0">
                <a:solidFill>
                  <a:srgbClr val="002060"/>
                </a:solidFill>
                <a:ea typeface="STZhongsong" panose="02010600040101010101" pitchFamily="2" charset="-122"/>
              </a:rPr>
              <a:t>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401B2E-9151-B44C-B880-1460DDDD9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5" y="1166018"/>
            <a:ext cx="8537944" cy="55236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jiā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gōngsī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jìn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我 家 离 公司 很 近。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>
                <a:solidFill>
                  <a:schemeClr val="accent4">
                    <a:lumMod val="50000"/>
                  </a:schemeClr>
                </a:solidFill>
              </a:rPr>
              <a:t>My house is close to my office.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Měiguó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Zhōngguó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yuǎn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美国 离 中国 很 远。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/>
              <a:t>The USA is far from China.</a:t>
            </a:r>
          </a:p>
          <a:p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Zhège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jiǔdiàn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lí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jīchǎng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GB" altLang="zh-CN" dirty="0" err="1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jìn</a:t>
            </a:r>
            <a:r>
              <a:rPr lang="en-GB" altLang="zh-CN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这 个 酒店 离 机场 很 近。 </a:t>
            </a:r>
            <a:endParaRPr lang="en-US" altLang="zh-CN" dirty="0">
              <a:solidFill>
                <a:schemeClr val="accent4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GB" altLang="zh-CN" dirty="0"/>
              <a:t>This hotel is very close to the airport.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D8D1E1-B62B-174F-A03A-D3ED07D6FF5B}"/>
              </a:ext>
            </a:extLst>
          </p:cNvPr>
          <p:cNvSpPr/>
          <p:nvPr/>
        </p:nvSpPr>
        <p:spPr bwMode="auto">
          <a:xfrm>
            <a:off x="390342" y="4641111"/>
            <a:ext cx="7725347" cy="64617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EDB090-D6E2-2745-AD83-713450623EA2}"/>
              </a:ext>
            </a:extLst>
          </p:cNvPr>
          <p:cNvSpPr txBox="1"/>
          <p:nvPr/>
        </p:nvSpPr>
        <p:spPr>
          <a:xfrm>
            <a:off x="6012179" y="1176605"/>
            <a:ext cx="2811781" cy="95410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/>
              <a:t>jìn</a:t>
            </a:r>
            <a:r>
              <a:rPr kumimoji="1" lang="en-US" altLang="zh-CN" sz="2800" dirty="0"/>
              <a:t>: near/close to</a:t>
            </a:r>
          </a:p>
          <a:p>
            <a:r>
              <a:rPr kumimoji="1" lang="en-US" altLang="zh-CN" sz="2800" dirty="0" err="1"/>
              <a:t>yuǎn</a:t>
            </a:r>
            <a:r>
              <a:rPr kumimoji="1" lang="en-US" altLang="zh-CN" sz="2800" dirty="0"/>
              <a:t>: far away</a:t>
            </a:r>
            <a:endParaRPr kumimoji="1"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E0F318-5BD9-A24B-9A73-748AC5D07173}"/>
              </a:ext>
            </a:extLst>
          </p:cNvPr>
          <p:cNvSpPr txBox="1"/>
          <p:nvPr/>
        </p:nvSpPr>
        <p:spPr>
          <a:xfrm>
            <a:off x="7155179" y="2125449"/>
            <a:ext cx="1668781" cy="523220"/>
          </a:xfrm>
          <a:prstGeom prst="rect">
            <a:avLst/>
          </a:prstGeom>
          <a:gradFill>
            <a:gsLst>
              <a:gs pos="0">
                <a:srgbClr val="00B050">
                  <a:tint val="66000"/>
                  <a:satMod val="160000"/>
                  <a:lumMod val="0"/>
                  <a:lumOff val="100000"/>
                </a:srgbClr>
              </a:gs>
              <a:gs pos="76000">
                <a:srgbClr val="FF0000"/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/>
              <a:t>hěn:very</a:t>
            </a:r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758322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BD2238B-AC7C-FB4C-9364-18477BDC0BBE}"/>
              </a:ext>
            </a:extLst>
          </p:cNvPr>
          <p:cNvSpPr txBox="1"/>
          <p:nvPr/>
        </p:nvSpPr>
        <p:spPr>
          <a:xfrm>
            <a:off x="2152356" y="749299"/>
            <a:ext cx="4025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shāngdiàn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商店         </a:t>
            </a:r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  <a:sym typeface="Times New Roman" pitchFamily="18" charset="0"/>
              </a:rPr>
              <a:t>store/shop</a:t>
            </a:r>
            <a:endParaRPr lang="zh-CN" altLang="en-US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B707230-9481-BA4B-9315-8F5877B133BA}"/>
              </a:ext>
            </a:extLst>
          </p:cNvPr>
          <p:cNvSpPr txBox="1"/>
          <p:nvPr/>
        </p:nvSpPr>
        <p:spPr>
          <a:xfrm>
            <a:off x="2057106" y="2739231"/>
            <a:ext cx="4917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shāngchǎng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商场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     shopping mall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3016864-4FBB-C14F-A80A-2E40F6708598}"/>
              </a:ext>
            </a:extLst>
          </p:cNvPr>
          <p:cNvSpPr txBox="1"/>
          <p:nvPr/>
        </p:nvSpPr>
        <p:spPr>
          <a:xfrm>
            <a:off x="2253955" y="4729163"/>
            <a:ext cx="4508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chāoshì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超市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     supermarket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4321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0B5EF06-7473-7F4B-8A98-26FCF81B875A}"/>
              </a:ext>
            </a:extLst>
          </p:cNvPr>
          <p:cNvSpPr txBox="1"/>
          <p:nvPr/>
        </p:nvSpPr>
        <p:spPr>
          <a:xfrm>
            <a:off x="1244600" y="749300"/>
            <a:ext cx="332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jīchǎng</a:t>
            </a:r>
            <a:endParaRPr lang="en-US" altLang="zh-CN" sz="2800" dirty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机场   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airport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23E72F-FF8E-8747-A242-8D30B6356868}"/>
              </a:ext>
            </a:extLst>
          </p:cNvPr>
          <p:cNvSpPr txBox="1"/>
          <p:nvPr/>
        </p:nvSpPr>
        <p:spPr>
          <a:xfrm>
            <a:off x="1358900" y="1866900"/>
            <a:ext cx="321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fēijī</a:t>
            </a:r>
            <a:endParaRPr lang="en-US" altLang="zh-CN" sz="2800" dirty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飞机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airplane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DB1E34-711D-4B43-9489-C9B127DEEF89}"/>
              </a:ext>
            </a:extLst>
          </p:cNvPr>
          <p:cNvSpPr txBox="1"/>
          <p:nvPr/>
        </p:nvSpPr>
        <p:spPr>
          <a:xfrm>
            <a:off x="1485899" y="2984500"/>
            <a:ext cx="291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zhíjī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值机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 check in 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A42D0B-E6B9-4248-9C70-8DB0F08CDB21}"/>
              </a:ext>
            </a:extLst>
          </p:cNvPr>
          <p:cNvSpPr txBox="1"/>
          <p:nvPr/>
        </p:nvSpPr>
        <p:spPr>
          <a:xfrm>
            <a:off x="1358900" y="4102100"/>
            <a:ext cx="321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dēngjī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登机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 boarding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066356-ACBE-0F45-913A-1F2F06B1B3CC}"/>
              </a:ext>
            </a:extLst>
          </p:cNvPr>
          <p:cNvSpPr txBox="1"/>
          <p:nvPr/>
        </p:nvSpPr>
        <p:spPr>
          <a:xfrm>
            <a:off x="1244600" y="5219700"/>
            <a:ext cx="4134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dēngjīpái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登机牌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boarding pass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9D509BB-EC96-9444-897A-9046D531EA61}"/>
              </a:ext>
            </a:extLst>
          </p:cNvPr>
          <p:cNvSpPr txBox="1"/>
          <p:nvPr/>
        </p:nvSpPr>
        <p:spPr>
          <a:xfrm>
            <a:off x="4902497" y="1524590"/>
            <a:ext cx="3826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hòujītīng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候机厅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    waiting hall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8399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D7259-C804-F64B-87B3-150068FD4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5" y="970816"/>
            <a:ext cx="8229600" cy="4525963"/>
          </a:xfrm>
        </p:spPr>
        <p:txBody>
          <a:bodyPr/>
          <a:lstStyle/>
          <a:p>
            <a:r>
              <a:rPr kumimoji="1" lang="en-US" altLang="zh-CN" dirty="0" err="1"/>
              <a:t>dàolù</a:t>
            </a:r>
            <a:r>
              <a:rPr kumimoji="1" lang="zh-CN" altLang="en-US" dirty="0"/>
              <a:t>道路</a:t>
            </a:r>
            <a:r>
              <a:rPr kumimoji="1" lang="en-US" altLang="zh-CN" dirty="0"/>
              <a:t>    road</a:t>
            </a:r>
          </a:p>
          <a:p>
            <a:r>
              <a:rPr kumimoji="1" lang="en-US" altLang="zh-CN" dirty="0" err="1"/>
              <a:t>mǎlù</a:t>
            </a:r>
            <a:r>
              <a:rPr kumimoji="1" lang="zh-CN" altLang="en-US" dirty="0"/>
              <a:t>马路</a:t>
            </a:r>
            <a:r>
              <a:rPr kumimoji="1" lang="en-US" altLang="zh-CN" dirty="0"/>
              <a:t>     road</a:t>
            </a:r>
          </a:p>
          <a:p>
            <a:r>
              <a:rPr kumimoji="1" lang="en-US" altLang="zh-CN" dirty="0" err="1"/>
              <a:t>lùshàng</a:t>
            </a:r>
            <a:r>
              <a:rPr kumimoji="1" lang="zh-CN" altLang="en-US" dirty="0"/>
              <a:t>路上</a:t>
            </a:r>
            <a:r>
              <a:rPr kumimoji="1" lang="en-US" altLang="zh-CN" dirty="0"/>
              <a:t>    on the way</a:t>
            </a:r>
          </a:p>
          <a:p>
            <a:r>
              <a:rPr kumimoji="1" lang="en-US" altLang="zh-CN" dirty="0" err="1"/>
              <a:t>zài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lái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… de </a:t>
            </a:r>
            <a:r>
              <a:rPr kumimoji="1" lang="en-US" altLang="zh-CN" dirty="0" err="1"/>
              <a:t>lùshàng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r>
              <a:rPr kumimoji="1" lang="zh-CN" altLang="en-US" dirty="0"/>
              <a:t>在</a:t>
            </a:r>
            <a:r>
              <a:rPr kumimoji="1" lang="en-US" altLang="zh-CN" dirty="0"/>
              <a:t> </a:t>
            </a:r>
            <a:r>
              <a:rPr kumimoji="1" lang="zh-CN" altLang="en-US" dirty="0"/>
              <a:t>来</a:t>
            </a:r>
            <a:r>
              <a:rPr kumimoji="1" lang="en-US" altLang="zh-CN" dirty="0"/>
              <a:t>/</a:t>
            </a:r>
            <a:r>
              <a:rPr kumimoji="1" lang="zh-CN" altLang="en-US" dirty="0"/>
              <a:t>去</a:t>
            </a:r>
            <a:r>
              <a:rPr kumimoji="1" lang="en-US" altLang="zh-CN" dirty="0"/>
              <a:t>……</a:t>
            </a:r>
            <a:r>
              <a:rPr kumimoji="1" lang="zh-CN" altLang="en-US" dirty="0"/>
              <a:t>的</a:t>
            </a:r>
            <a:r>
              <a:rPr kumimoji="1" lang="en-US" altLang="zh-CN" dirty="0"/>
              <a:t> </a:t>
            </a:r>
            <a:r>
              <a:rPr kumimoji="1" lang="zh-CN" altLang="en-US" dirty="0"/>
              <a:t>路上    </a:t>
            </a:r>
            <a:r>
              <a:rPr kumimoji="1" lang="en-US" altLang="zh-CN" dirty="0"/>
              <a:t>  on the way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…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DC2F0D-C57E-BC4E-AD20-3CC84C78322B}"/>
              </a:ext>
            </a:extLst>
          </p:cNvPr>
          <p:cNvSpPr txBox="1"/>
          <p:nvPr/>
        </p:nvSpPr>
        <p:spPr>
          <a:xfrm>
            <a:off x="1203306" y="4281312"/>
            <a:ext cx="3036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jiàoshì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教室   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classroom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DB0FBB-8CFB-8844-93F8-F44FF850F028}"/>
              </a:ext>
            </a:extLst>
          </p:cNvPr>
          <p:cNvSpPr txBox="1"/>
          <p:nvPr/>
        </p:nvSpPr>
        <p:spPr>
          <a:xfrm>
            <a:off x="5118317" y="4291888"/>
            <a:ext cx="3036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xuéxiào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学校   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school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C24575-3201-2746-989D-63F4B5BB55AA}"/>
              </a:ext>
            </a:extLst>
          </p:cNvPr>
          <p:cNvSpPr txBox="1"/>
          <p:nvPr/>
        </p:nvSpPr>
        <p:spPr>
          <a:xfrm>
            <a:off x="1203306" y="5202287"/>
            <a:ext cx="3036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gōngsī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公司   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company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4846F9-C2E2-CD4B-BFD6-E3DEB726137A}"/>
              </a:ext>
            </a:extLst>
          </p:cNvPr>
          <p:cNvSpPr txBox="1"/>
          <p:nvPr/>
        </p:nvSpPr>
        <p:spPr>
          <a:xfrm>
            <a:off x="5082694" y="5245995"/>
            <a:ext cx="2921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bàngōngshì</a:t>
            </a:r>
            <a:endParaRPr lang="en-US" altLang="zh-CN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办公室   </a:t>
            </a:r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office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31900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5595FE9-EF78-0C4C-83E0-76576EA858DD}"/>
              </a:ext>
            </a:extLst>
          </p:cNvPr>
          <p:cNvSpPr txBox="1"/>
          <p:nvPr/>
        </p:nvSpPr>
        <p:spPr>
          <a:xfrm>
            <a:off x="377704" y="312783"/>
            <a:ext cx="2975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shíjiān</a:t>
            </a:r>
            <a:endParaRPr lang="en-US" altLang="zh-CN" sz="2800" dirty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时间    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time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C47E97-CDBB-9D45-9210-3B3A4FE07F6E}"/>
              </a:ext>
            </a:extLst>
          </p:cNvPr>
          <p:cNvSpPr txBox="1"/>
          <p:nvPr/>
        </p:nvSpPr>
        <p:spPr>
          <a:xfrm>
            <a:off x="377704" y="3693983"/>
            <a:ext cx="605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…de </a:t>
            </a:r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shíhòu</a:t>
            </a:r>
            <a:endParaRPr lang="en-US" altLang="zh-CN" sz="2800" dirty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……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的 时候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   when (at a time)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7CAFAF3-9F61-3A4E-A92B-E0B4C99D68B9}"/>
              </a:ext>
            </a:extLst>
          </p:cNvPr>
          <p:cNvSpPr txBox="1"/>
          <p:nvPr/>
        </p:nvSpPr>
        <p:spPr>
          <a:xfrm>
            <a:off x="377704" y="1439849"/>
            <a:ext cx="8231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chīfàn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/</a:t>
            </a:r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xuéxí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/</a:t>
            </a:r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xiūxī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shíjiān</a:t>
            </a:r>
            <a:endParaRPr lang="en-US" altLang="zh-CN" sz="2800" dirty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吃饭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学习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/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休息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时间 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    meal/study/rest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time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2E51E7-7BD5-1041-821D-52E61E632C83}"/>
              </a:ext>
            </a:extLst>
          </p:cNvPr>
          <p:cNvSpPr txBox="1"/>
          <p:nvPr/>
        </p:nvSpPr>
        <p:spPr>
          <a:xfrm>
            <a:off x="377704" y="2566916"/>
            <a:ext cx="843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…</a:t>
            </a:r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xūyào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duōcháng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shíjiān</a:t>
            </a:r>
            <a:endParaRPr lang="en-US" altLang="zh-CN" sz="2800" dirty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…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需要多长时间    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how much time will it take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050" name="Picture 2" descr="工作时间都去哪儿了？ - InfoQ 写作平台">
            <a:extLst>
              <a:ext uri="{FF2B5EF4-FFF2-40B4-BE49-F238E27FC236}">
                <a16:creationId xmlns:a16="http://schemas.microsoft.com/office/drawing/2014/main" id="{4A1D7EE7-F1B1-2343-9900-650EBFE8D44D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3738" r="1486" b="5014"/>
          <a:stretch/>
        </p:blipFill>
        <p:spPr bwMode="auto">
          <a:xfrm>
            <a:off x="377704" y="4821050"/>
            <a:ext cx="8436918" cy="172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14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A0EA1A4-917D-424D-B7C0-7334A5791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0" y="1633043"/>
            <a:ext cx="8598159" cy="4858195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A47FCC-1440-C84E-ABC4-843769AAB261}"/>
              </a:ext>
            </a:extLst>
          </p:cNvPr>
          <p:cNvSpPr txBox="1"/>
          <p:nvPr/>
        </p:nvSpPr>
        <p:spPr>
          <a:xfrm>
            <a:off x="2056147" y="2324434"/>
            <a:ext cx="2195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+mn-ea"/>
                <a:ea typeface="+mn-ea"/>
              </a:rPr>
              <a:t>zìxíngchē</a:t>
            </a:r>
            <a:r>
              <a:rPr kumimoji="1"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</a:p>
          <a:p>
            <a:r>
              <a:rPr kumimoji="1" lang="en-US" altLang="zh-CN" sz="2800" b="1" dirty="0" err="1">
                <a:solidFill>
                  <a:srgbClr val="FF0000"/>
                </a:solidFill>
                <a:latin typeface="+mn-ea"/>
                <a:ea typeface="+mn-ea"/>
              </a:rPr>
              <a:t>dānchē</a:t>
            </a:r>
            <a:endParaRPr kumimoji="1" lang="en-US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kumimoji="1"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自行车</a:t>
            </a:r>
            <a:r>
              <a:rPr kumimoji="1"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kumimoji="1"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单车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021EC8-C212-FE49-B01C-C57758065E92}"/>
              </a:ext>
            </a:extLst>
          </p:cNvPr>
          <p:cNvSpPr txBox="1"/>
          <p:nvPr/>
        </p:nvSpPr>
        <p:spPr>
          <a:xfrm>
            <a:off x="7255561" y="2324434"/>
            <a:ext cx="1722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+mn-ea"/>
                <a:ea typeface="+mn-ea"/>
              </a:rPr>
              <a:t>gōnggòng</a:t>
            </a:r>
            <a:r>
              <a:rPr kumimoji="1"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kumimoji="1" lang="en-US" altLang="zh-CN" sz="2800" b="1" dirty="0" err="1">
                <a:solidFill>
                  <a:srgbClr val="FF0000"/>
                </a:solidFill>
                <a:latin typeface="+mn-ea"/>
                <a:ea typeface="+mn-ea"/>
              </a:rPr>
              <a:t>qìchē</a:t>
            </a:r>
            <a:endParaRPr kumimoji="1" lang="en-US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kumimoji="1"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公共汽车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FC9E11-B6D9-E642-A2E3-4C488BE8DC77}"/>
              </a:ext>
            </a:extLst>
          </p:cNvPr>
          <p:cNvSpPr txBox="1"/>
          <p:nvPr/>
        </p:nvSpPr>
        <p:spPr>
          <a:xfrm>
            <a:off x="3118132" y="4707071"/>
            <a:ext cx="2195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+mn-ea"/>
                <a:ea typeface="+mn-ea"/>
              </a:rPr>
              <a:t>chūzūchē</a:t>
            </a:r>
            <a:r>
              <a:rPr kumimoji="1"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</a:p>
          <a:p>
            <a:r>
              <a:rPr kumimoji="1" lang="en-US" altLang="zh-CN" sz="2800" b="1" dirty="0" err="1">
                <a:solidFill>
                  <a:srgbClr val="FF0000"/>
                </a:solidFill>
                <a:latin typeface="+mn-ea"/>
                <a:ea typeface="+mn-ea"/>
              </a:rPr>
              <a:t>dishì</a:t>
            </a:r>
            <a:endParaRPr kumimoji="1" lang="en-US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kumimoji="1"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出租车</a:t>
            </a:r>
            <a:r>
              <a:rPr kumimoji="1"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kumimoji="1"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的士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F3ED704-C31C-AB47-BF65-FE45C58F9969}"/>
              </a:ext>
            </a:extLst>
          </p:cNvPr>
          <p:cNvSpPr txBox="1"/>
          <p:nvPr/>
        </p:nvSpPr>
        <p:spPr>
          <a:xfrm>
            <a:off x="7589190" y="5137959"/>
            <a:ext cx="1097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err="1">
                <a:solidFill>
                  <a:srgbClr val="FF0000"/>
                </a:solidFill>
                <a:latin typeface="+mn-ea"/>
                <a:ea typeface="+mn-ea"/>
              </a:rPr>
              <a:t>fēijī</a:t>
            </a:r>
            <a:endParaRPr kumimoji="1" lang="en-US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kumimoji="1"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飞机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0C453A-88C0-FA43-81C8-AB4D862F828A}"/>
              </a:ext>
            </a:extLst>
          </p:cNvPr>
          <p:cNvSpPr txBox="1"/>
          <p:nvPr/>
        </p:nvSpPr>
        <p:spPr>
          <a:xfrm>
            <a:off x="546478" y="287638"/>
            <a:ext cx="819376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 err="1">
                <a:latin typeface="+mn-ea"/>
                <a:ea typeface="+mn-ea"/>
              </a:rPr>
              <a:t>zuò</a:t>
            </a:r>
            <a:endParaRPr kumimoji="1" lang="en-US" altLang="zh-CN" sz="3600" b="1" dirty="0">
              <a:latin typeface="+mn-ea"/>
              <a:ea typeface="+mn-ea"/>
            </a:endParaRPr>
          </a:p>
          <a:p>
            <a:r>
              <a:rPr kumimoji="1" lang="zh-CN" altLang="en-US" sz="3600" b="1" dirty="0">
                <a:latin typeface="+mn-ea"/>
                <a:ea typeface="+mn-ea"/>
              </a:rPr>
              <a:t>坐</a:t>
            </a:r>
            <a:r>
              <a:rPr kumimoji="1" lang="en-US" altLang="zh-CN" sz="3600" b="1" dirty="0">
                <a:latin typeface="+mn-ea"/>
                <a:ea typeface="+mn-ea"/>
              </a:rPr>
              <a:t>  take (a public transportation)</a:t>
            </a:r>
            <a:endParaRPr kumimoji="1" lang="zh-CN" altLang="en-US" sz="3600" b="1" dirty="0">
              <a:latin typeface="+mn-ea"/>
              <a:ea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5BD04C0-2454-3E49-AD61-2082D8F29942}"/>
              </a:ext>
            </a:extLst>
          </p:cNvPr>
          <p:cNvSpPr txBox="1"/>
          <p:nvPr/>
        </p:nvSpPr>
        <p:spPr>
          <a:xfrm>
            <a:off x="178130" y="2509100"/>
            <a:ext cx="1878017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 err="1">
                <a:solidFill>
                  <a:srgbClr val="FF0000"/>
                </a:solidFill>
                <a:latin typeface="+mn-ea"/>
                <a:ea typeface="+mn-ea"/>
              </a:rPr>
              <a:t>qí</a:t>
            </a:r>
            <a:endParaRPr kumimoji="1" lang="en-US" altLang="zh-CN" sz="3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kumimoji="1" lang="zh-CN" altLang="en-US" sz="3600" b="1" dirty="0">
                <a:solidFill>
                  <a:srgbClr val="FF0000"/>
                </a:solidFill>
                <a:latin typeface="+mn-ea"/>
                <a:ea typeface="+mn-ea"/>
              </a:rPr>
              <a:t>骑 </a:t>
            </a:r>
            <a:r>
              <a:rPr kumimoji="1" lang="en-US" altLang="zh-CN" sz="3600" b="1" dirty="0">
                <a:solidFill>
                  <a:srgbClr val="FF0000"/>
                </a:solidFill>
                <a:latin typeface="+mn-ea"/>
                <a:ea typeface="+mn-ea"/>
              </a:rPr>
              <a:t>ride</a:t>
            </a:r>
            <a:endParaRPr kumimoji="1" lang="zh-CN" altLang="en-US" sz="3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1320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AAC2F93C-C01C-1448-9364-70AA94B3A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" y="522505"/>
            <a:ext cx="8835241" cy="4277464"/>
          </a:xfrm>
          <a:ln>
            <a:solidFill>
              <a:schemeClr val="accent4"/>
            </a:solidFill>
          </a:ln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2DB0D3-FF07-4646-8685-89902CF0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27B0A-1352-4C0E-94BE-44EAB5187885}" type="datetime1">
              <a:rPr lang="zh-CN" altLang="en-US" smtClean="0"/>
              <a:pPr>
                <a:defRPr/>
              </a:pPr>
              <a:t>2020/11/11</a:t>
            </a:fld>
            <a:endParaRPr lang="en-US" sz="18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EE9F04-E005-E142-9D57-070C7E7C9422}"/>
              </a:ext>
            </a:extLst>
          </p:cNvPr>
          <p:cNvSpPr txBox="1"/>
          <p:nvPr/>
        </p:nvSpPr>
        <p:spPr>
          <a:xfrm>
            <a:off x="457200" y="4963685"/>
            <a:ext cx="7232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>
                <a:latin typeface="+mn-ea"/>
                <a:ea typeface="+mn-ea"/>
              </a:rPr>
              <a:t>Wǒ</a:t>
            </a:r>
            <a:r>
              <a:rPr kumimoji="1" lang="en-US" altLang="zh-CN" sz="2800" dirty="0">
                <a:latin typeface="+mn-ea"/>
                <a:ea typeface="+mn-ea"/>
              </a:rPr>
              <a:t> </a:t>
            </a:r>
            <a:r>
              <a:rPr kumimoji="1" lang="en-US" altLang="zh-CN" sz="2800" dirty="0" err="1">
                <a:latin typeface="+mn-ea"/>
                <a:ea typeface="+mn-ea"/>
              </a:rPr>
              <a:t>zuò</a:t>
            </a:r>
            <a:r>
              <a:rPr kumimoji="1" lang="en-US" altLang="zh-CN" sz="2800" dirty="0">
                <a:latin typeface="+mn-ea"/>
                <a:ea typeface="+mn-ea"/>
              </a:rPr>
              <a:t>/</a:t>
            </a:r>
            <a:r>
              <a:rPr kumimoji="1" lang="en-US" altLang="zh-CN" sz="2800" dirty="0" err="1">
                <a:latin typeface="+mn-ea"/>
                <a:ea typeface="+mn-ea"/>
              </a:rPr>
              <a:t>qí</a:t>
            </a:r>
            <a:r>
              <a:rPr kumimoji="1" lang="en-US" altLang="zh-CN" sz="2800" dirty="0">
                <a:latin typeface="+mn-ea"/>
                <a:ea typeface="+mn-ea"/>
              </a:rPr>
              <a:t> … </a:t>
            </a:r>
            <a:r>
              <a:rPr kumimoji="1" lang="en-US" altLang="zh-CN" sz="2800" dirty="0" err="1">
                <a:latin typeface="+mn-ea"/>
                <a:ea typeface="+mn-ea"/>
              </a:rPr>
              <a:t>qù</a:t>
            </a:r>
            <a:r>
              <a:rPr kumimoji="1" lang="en-US" altLang="zh-CN" sz="2800" dirty="0">
                <a:latin typeface="+mn-ea"/>
                <a:ea typeface="+mn-ea"/>
              </a:rPr>
              <a:t> … </a:t>
            </a:r>
          </a:p>
          <a:p>
            <a:r>
              <a:rPr kumimoji="1" lang="zh-CN" altLang="en-US" sz="2800" dirty="0">
                <a:latin typeface="+mn-ea"/>
                <a:ea typeface="+mn-ea"/>
              </a:rPr>
              <a:t>我 坐</a:t>
            </a:r>
            <a:r>
              <a:rPr kumimoji="1" lang="en-US" altLang="zh-CN" sz="2800" dirty="0">
                <a:latin typeface="+mn-ea"/>
                <a:ea typeface="+mn-ea"/>
              </a:rPr>
              <a:t>/</a:t>
            </a:r>
            <a:r>
              <a:rPr kumimoji="1" lang="zh-CN" altLang="en-US" sz="2800" dirty="0">
                <a:latin typeface="+mn-ea"/>
                <a:ea typeface="+mn-ea"/>
              </a:rPr>
              <a:t>骑</a:t>
            </a:r>
            <a:r>
              <a:rPr kumimoji="1" lang="en-US" altLang="zh-CN" sz="2800" dirty="0">
                <a:latin typeface="+mn-ea"/>
                <a:ea typeface="+mn-ea"/>
              </a:rPr>
              <a:t>……</a:t>
            </a:r>
            <a:r>
              <a:rPr kumimoji="1" lang="zh-CN" altLang="en-US" sz="2800" dirty="0">
                <a:latin typeface="+mn-ea"/>
                <a:ea typeface="+mn-ea"/>
              </a:rPr>
              <a:t> 去</a:t>
            </a:r>
            <a:r>
              <a:rPr kumimoji="1" lang="en-US" altLang="zh-CN" sz="2800" dirty="0">
                <a:latin typeface="+mn-ea"/>
                <a:ea typeface="+mn-ea"/>
              </a:rPr>
              <a:t>……</a:t>
            </a:r>
            <a:endParaRPr kumimoji="1" lang="zh-CN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6045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78D6F-8FBD-5D48-81B0-42F79B08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513"/>
            <a:ext cx="8229600" cy="1143000"/>
          </a:xfr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Continuation with “</a:t>
            </a:r>
            <a:r>
              <a:rPr lang="zh-CN" altLang="en-GB" sz="4000" dirty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还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h</a:t>
            </a:r>
            <a:r>
              <a:rPr lang="en-US" altLang="zh-CN" sz="4000" dirty="0" err="1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á</a:t>
            </a:r>
            <a:r>
              <a:rPr lang="en-GB" altLang="zh-CN" sz="4000" dirty="0" err="1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i</a:t>
            </a:r>
            <a:r>
              <a:rPr lang="en-GB" altLang="zh-CN" sz="4000" dirty="0">
                <a:solidFill>
                  <a:srgbClr val="002060"/>
                </a:solidFill>
                <a:ea typeface="STZhongsong" panose="02010600040101010101" pitchFamily="2" charset="-122"/>
                <a:sym typeface="Times New Roman" pitchFamily="18" charset="0"/>
              </a:rPr>
              <a:t>"</a:t>
            </a:r>
            <a:endParaRPr lang="zh-CN" altLang="en-US" sz="4000" dirty="0">
              <a:solidFill>
                <a:srgbClr val="002060"/>
              </a:solidFill>
              <a:ea typeface="STZhongsong" panose="02010600040101010101" pitchFamily="2" charset="-122"/>
              <a:sym typeface="Times New Roman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C23C0A-46F8-DC48-B774-BC9D00C2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07" y="1781506"/>
            <a:ext cx="8675475" cy="4776845"/>
          </a:xfrm>
          <a:ln>
            <a:solidFill>
              <a:schemeClr val="accent4"/>
            </a:solidFill>
          </a:ln>
        </p:spPr>
        <p:txBody>
          <a:bodyPr anchor="ctr"/>
          <a:lstStyle/>
          <a:p>
            <a:r>
              <a:rPr lang="en-GB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Although </a:t>
            </a:r>
            <a:r>
              <a:rPr lang="zh-CN" altLang="en-US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还</a:t>
            </a:r>
            <a:r>
              <a:rPr lang="en-US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(</a:t>
            </a:r>
            <a:r>
              <a:rPr lang="en-GB" altLang="zh-CN" sz="36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hái</a:t>
            </a:r>
            <a:r>
              <a:rPr lang="en-GB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) has many meanings, the basic meaning of "still" to indicate a continuing action is essential to the word.</a:t>
            </a:r>
          </a:p>
          <a:p>
            <a:r>
              <a:rPr lang="en-GB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Often </a:t>
            </a:r>
            <a:r>
              <a:rPr lang="zh-CN" altLang="en-US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在</a:t>
            </a:r>
            <a:r>
              <a:rPr lang="en-US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(</a:t>
            </a:r>
            <a:r>
              <a:rPr lang="en-GB" altLang="zh-CN" sz="36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zài</a:t>
            </a:r>
            <a:r>
              <a:rPr lang="en-GB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) will appear with </a:t>
            </a:r>
            <a:r>
              <a:rPr lang="zh-CN" altLang="en-US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还</a:t>
            </a:r>
            <a:r>
              <a:rPr lang="en-US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(</a:t>
            </a:r>
            <a:r>
              <a:rPr lang="en-GB" altLang="zh-CN" sz="3600" dirty="0" err="1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hái</a:t>
            </a:r>
            <a:r>
              <a:rPr lang="en-GB" altLang="zh-CN" sz="3600" dirty="0">
                <a:solidFill>
                  <a:srgbClr val="0070C0"/>
                </a:solidFill>
                <a:highlight>
                  <a:srgbClr val="00FFFF"/>
                </a:highlight>
                <a:latin typeface="Chalkboard" panose="03050602040202020205" pitchFamily="66" charset="0"/>
                <a:cs typeface="Arial" panose="020B0604020202020204" pitchFamily="34" charset="0"/>
                <a:sym typeface="Times New Roman" pitchFamily="18" charset="0"/>
              </a:rPr>
              <a:t>), as it is natural to talk about continuous actions that are still happening.</a:t>
            </a:r>
            <a:endParaRPr lang="zh-CN" altLang="en-US" sz="3600" dirty="0">
              <a:solidFill>
                <a:srgbClr val="0070C0"/>
              </a:solidFill>
              <a:highlight>
                <a:srgbClr val="00FFFF"/>
              </a:highlight>
              <a:latin typeface="Chalkboard" panose="03050602040202020205" pitchFamily="66" charset="0"/>
              <a:cs typeface="Arial" panose="020B0604020202020204" pitchFamily="34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2618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Pages>0</Pages>
  <Words>1197</Words>
  <Characters>0</Characters>
  <Application>Microsoft Macintosh PowerPoint</Application>
  <DocSecurity>0</DocSecurity>
  <PresentationFormat>全屏显示(4:3)</PresentationFormat>
  <Lines>0</Lines>
  <Paragraphs>164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Times New Roman</vt:lpstr>
      <vt:lpstr>Kaiti SC</vt:lpstr>
      <vt:lpstr>Chalkboard</vt:lpstr>
      <vt:lpstr>Calibri</vt:lpstr>
      <vt:lpstr>Wingdings 2</vt:lpstr>
      <vt:lpstr>宋体</vt:lpstr>
      <vt:lpstr>Arial</vt:lpstr>
      <vt:lpstr>微软雅黑</vt:lpstr>
      <vt:lpstr>GB Pinyinok-D</vt:lpstr>
      <vt:lpstr>Calibri Light</vt:lpstr>
      <vt:lpstr>默认设计模板</vt:lpstr>
      <vt:lpstr>1_A000120150209A07PWBG</vt:lpstr>
      <vt:lpstr>自定义设计方案</vt:lpstr>
      <vt:lpstr>第 7 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Continuation with “还hái"</vt:lpstr>
      <vt:lpstr>Sub. + 还在(hái zài) + [Verb Phrase]</vt:lpstr>
      <vt:lpstr>PowerPoint 演示文稿</vt:lpstr>
      <vt:lpstr>Negative Form: Sub. + 还hái + 不bù / 没méi + [Verb Phrase] </vt:lpstr>
      <vt:lpstr>Sub. + 还(hái) + 不(bù) / 没(méi) + [Verb Phrase] </vt:lpstr>
      <vt:lpstr>PowerPoint 演示文稿</vt:lpstr>
      <vt:lpstr>PowerPoint 演示文稿</vt:lpstr>
      <vt:lpstr>PowerPoint 演示文稿</vt:lpstr>
      <vt:lpstr>Expressing earliness with “就jiù"</vt:lpstr>
      <vt:lpstr>Structure: Subj. + Time + 就 (jiù) + Verb</vt:lpstr>
      <vt:lpstr>Subj. + Time + 就 (jiù) + Verb</vt:lpstr>
      <vt:lpstr>Structure: Subj. + Time +就 (jiù) + Verb + 了le</vt:lpstr>
      <vt:lpstr>Subj. + Time +就 (jiù) + Verb + 了le</vt:lpstr>
      <vt:lpstr>Subj. + Time +就 (jiù) + Verb + 了le</vt:lpstr>
      <vt:lpstr>PowerPoint 演示文稿</vt:lpstr>
      <vt:lpstr>Chinese Radicals:“彳”“攵”</vt:lpstr>
      <vt:lpstr>Expressing distance with "离 (lí) "</vt:lpstr>
      <vt:lpstr>Place 1 +离 (lí) + Place 2 + Adv. + 近 / 远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Huimin HE</cp:lastModifiedBy>
  <cp:revision>175</cp:revision>
  <dcterms:created xsi:type="dcterms:W3CDTF">2013-01-25T01:44:00Z</dcterms:created>
  <dcterms:modified xsi:type="dcterms:W3CDTF">2020-11-11T07:19:32Z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