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36"/>
  </p:notesMasterIdLst>
  <p:handoutMasterIdLst>
    <p:handoutMasterId r:id="rId37"/>
  </p:handoutMasterIdLst>
  <p:sldIdLst>
    <p:sldId id="382" r:id="rId4"/>
    <p:sldId id="898" r:id="rId5"/>
    <p:sldId id="861" r:id="rId6"/>
    <p:sldId id="876" r:id="rId7"/>
    <p:sldId id="862" r:id="rId8"/>
    <p:sldId id="849" r:id="rId9"/>
    <p:sldId id="865" r:id="rId10"/>
    <p:sldId id="869" r:id="rId11"/>
    <p:sldId id="870" r:id="rId12"/>
    <p:sldId id="871" r:id="rId13"/>
    <p:sldId id="872" r:id="rId14"/>
    <p:sldId id="850" r:id="rId15"/>
    <p:sldId id="873" r:id="rId16"/>
    <p:sldId id="874" r:id="rId17"/>
    <p:sldId id="875" r:id="rId18"/>
    <p:sldId id="894" r:id="rId19"/>
    <p:sldId id="895" r:id="rId20"/>
    <p:sldId id="893" r:id="rId21"/>
    <p:sldId id="880" r:id="rId22"/>
    <p:sldId id="878" r:id="rId23"/>
    <p:sldId id="879" r:id="rId24"/>
    <p:sldId id="877" r:id="rId25"/>
    <p:sldId id="883" r:id="rId26"/>
    <p:sldId id="884" r:id="rId27"/>
    <p:sldId id="885" r:id="rId28"/>
    <p:sldId id="886" r:id="rId29"/>
    <p:sldId id="887" r:id="rId30"/>
    <p:sldId id="888" r:id="rId31"/>
    <p:sldId id="889" r:id="rId32"/>
    <p:sldId id="890" r:id="rId33"/>
    <p:sldId id="851" r:id="rId34"/>
    <p:sldId id="852" r:id="rId35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Wingdings 2" pitchFamily="2" charset="2"/>
      <p:regular r:id="rId4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68"/>
    <p:restoredTop sz="94513"/>
  </p:normalViewPr>
  <p:slideViewPr>
    <p:cSldViewPr snapToGrid="0" snapToObjects="1">
      <p:cViewPr varScale="1">
        <p:scale>
          <a:sx n="120" d="100"/>
          <a:sy n="120" d="100"/>
        </p:scale>
        <p:origin x="488" y="176"/>
      </p:cViewPr>
      <p:guideLst>
        <p:guide orient="horz" pos="227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6713BB6-EEEA-3946-914E-A99C79923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0EB5-5F22-DD42-92DD-EEB42A0F6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E3A5-BFE5-2B4E-A3B6-76D100E38B2F}" type="datetimeFigureOut">
              <a:rPr kumimoji="1" lang="zh-CN" altLang="en-US" smtClean="0"/>
              <a:t>2020/11/18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535815-3A9A-3547-835D-C7A6CA8777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74C2E-4F4A-9B4B-AADC-60A052E14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C275-2FBC-4141-B239-45005A7EED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28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0F9186-3EEC-42E2-9B98-BFADFD973E3D}" type="datetime1">
              <a:rPr lang="zh-CN" altLang="en-US"/>
              <a:pPr>
                <a:defRPr/>
              </a:pPr>
              <a:t>2020/11/18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CC53E99-86AD-43A6-8158-79B79B421815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00F9186-3EEC-42E2-9B98-BFADFD973E3D}" type="datetime1">
              <a:rPr lang="zh-CN" altLang="en-US" smtClean="0"/>
              <a:pPr>
                <a:defRPr/>
              </a:pPr>
              <a:t>2020/11/18</a:t>
            </a:fld>
            <a:endParaRPr 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34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00F9186-3EEC-42E2-9B98-BFADFD973E3D}" type="datetime1">
              <a:rPr lang="zh-CN" altLang="en-US" smtClean="0"/>
              <a:pPr>
                <a:defRPr/>
              </a:pPr>
              <a:t>2020/11/18</a:t>
            </a:fld>
            <a:endParaRPr 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915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5AFB-4F76-44D7-8450-2EA1BB88C1D1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6B-0E3B-43F8-9A49-775847AEEE4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6364-F9A3-4690-B44A-C3C62617A974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232-B190-4F4D-8B4F-52E952ADEF9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A904-A07B-4878-BD68-3E20F28A0520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A6D4-A655-4B68-A88D-D6884EE41BB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0C6C-389C-4D51-B25C-AF414BD1071D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0EC-2E2E-49E3-B1EC-74720C339DE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D281-F78F-4D4B-8B53-3FA6A3C147F2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38E6-B604-4DC5-8D42-6EE8F02CE17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54E0-CC62-46F4-BABF-D6EEC7C8009F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5D74-E0BD-45EA-90A4-4D4375E0A4B0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6A01-9817-45B9-A28F-EE9C9A4B7B11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245-A879-4943-9B01-4767126E3E6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8EED-58B2-4D5E-96E6-42E7D43580A9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674-CCA2-4E5A-B9FA-EBAC9970B5D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34C1-9B9D-49A3-AD15-7D9B61AAE34B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95C8-1365-45B8-8CBD-B83613F861E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0DF-F4DA-4754-B620-A27DDEBC9B70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00E1-ADA1-49A8-B0FB-01CA7855E2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CF93-5DF3-43F4-80BA-E245833F7964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D52A-1AD0-4642-9BDE-73180D4AE6F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7B0A-1352-4C0E-94BE-44EAB5187885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F8F-A6D5-45C5-815F-78E522B5CEE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EB08-A637-49F3-861C-4A1937925B29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2A55-B259-4217-851B-594A4BCDFCF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DC6C-68C4-457A-B4D8-65A2D380F563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4E-70A2-4B81-B909-F3E36052B0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E519-701F-4FAD-B763-6D0C85E018F8}" type="datetime1">
              <a:rPr lang="zh-CN" altLang="en-US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DA3-42A9-48E2-8258-F7FAB5282FD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C319-11D7-44C9-AB87-EC486BC9A94C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66A-14FD-4875-BB5E-BB18079A49B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7508-7F44-47CF-BBB2-156D2A4C794E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3C65-E679-4871-BB50-B4C0D83BB39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F9C6-9373-474F-A804-0D4ED4BB05A8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85A-3366-4460-BFF9-27D29D3202D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1DB3-F363-4C6D-A751-65D4DC6A29EC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40ED-B794-4529-A05C-1735A84C81F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997C-2DF4-42DE-BD05-02705D151EB9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9DBF-CEE9-41CB-B411-E484F58F17A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FC04-B1A9-4844-A2C5-69F1467BE787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ACD-128E-41A8-A545-72ABAEA3350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4667-2A1C-4932-99E0-3823EE8B6DDD}" type="datetime1">
              <a:rPr lang="zh-CN" altLang="en-US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1FB-5D40-41B3-8A66-077EA2F8E837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A234535-4124-49DB-9079-DB04EB797247}" type="datetime1">
              <a:rPr lang="zh-CN" altLang="en-US"/>
              <a:pPr>
                <a:defRPr/>
              </a:pPr>
              <a:t>2020/11/18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2B00EC-FD89-45DA-9FDF-D4F6B4441C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F598582B-43A1-4B1A-B604-4F9ECAC7189A}" type="datetime1">
              <a:rPr lang="zh-CN" altLang="en-US"/>
              <a:pPr>
                <a:defRPr/>
              </a:pPr>
              <a:t>2020/11/18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50008EE-96A3-4EA3-9E2B-128479469D7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allsetlearning.com/chinese/grammar/%E5%95%8A" TargetMode="External"/><Relationship Id="rId3" Type="http://schemas.openxmlformats.org/officeDocument/2006/relationships/hyperlink" Target="https://resources.allsetlearning.com/chinese/grammar/%E5%91%A2" TargetMode="External"/><Relationship Id="rId7" Type="http://schemas.openxmlformats.org/officeDocument/2006/relationships/hyperlink" Target="https://resources.allsetlearning.com/chinese/grammar/%E4%BA%86" TargetMode="External"/><Relationship Id="rId2" Type="http://schemas.openxmlformats.org/officeDocument/2006/relationships/hyperlink" Target="https://resources.allsetlearning.com/chinese/grammar/%E5%90%A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allsetlearning.com/chinese/grammar/%E7%9A%84" TargetMode="External"/><Relationship Id="rId5" Type="http://schemas.openxmlformats.org/officeDocument/2006/relationships/hyperlink" Target="https://resources.allsetlearning.com/chinese/grammar/%E5%98%9B" TargetMode="External"/><Relationship Id="rId4" Type="http://schemas.openxmlformats.org/officeDocument/2006/relationships/hyperlink" Target="https://resources.allsetlearning.com/chinese/grammar/%E5%90%97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7</a:t>
            </a:r>
            <a:r>
              <a:rPr lang="en-US" altLang="zh-CN" sz="4800" dirty="0">
                <a:solidFill>
                  <a:srgbClr val="FF6600"/>
                </a:solidFill>
              </a:rPr>
              <a:t>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你家离公司远吗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 advTm="2907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B7A30-5D74-8C47-81EC-4FD27875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5" y="1589567"/>
            <a:ext cx="8686800" cy="5121275"/>
          </a:xfrm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jiǔ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shàngkè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九点 上课 ，他 八点 就 来 了 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We have class at nine, but he came in at eight.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Fēijī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qǐfēi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jīchǎng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飞机 十点 起飞 ，他 六点 就 到 机场 了 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 plane takes off at ten o'clock, but he arrived at the airport at six.</a:t>
            </a:r>
          </a:p>
          <a:p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4F312F3-1D73-EF43-B3CB-E1279A6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02165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99A54-B610-AC48-9821-23B3F22C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8" y="1717163"/>
            <a:ext cx="8431614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zuówǎn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bàn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shuìjiào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昨晚 八 点 半 就 睡觉 了 。</a:t>
            </a:r>
            <a:endParaRPr lang="en-GB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I went to bed at eight thirty last night.</a:t>
            </a:r>
          </a:p>
          <a:p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shíbā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suì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jiéhūn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18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岁就结婚了。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dirty="0">
                <a:solidFill>
                  <a:schemeClr val="accent4">
                    <a:lumMod val="50000"/>
                  </a:schemeClr>
                </a:solidFill>
              </a:rPr>
              <a:t>She got married at 18 years old.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439335-35E6-4247-8FE5-9225808B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1960D44-A89F-3445-9912-D47E574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19437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064D1-114A-8245-8455-AFB720F9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图形用户界面, 文本&#10;&#10;描述已自动生成">
            <a:extLst>
              <a:ext uri="{FF2B5EF4-FFF2-40B4-BE49-F238E27FC236}">
                <a16:creationId xmlns:a16="http://schemas.microsoft.com/office/drawing/2014/main" id="{1B55D357-3C1F-4E49-ABB6-FE25541FD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779"/>
            <a:ext cx="8117364" cy="6189583"/>
          </a:xfrm>
        </p:spPr>
      </p:pic>
    </p:spTree>
    <p:extLst>
      <p:ext uri="{BB962C8B-B14F-4D97-AF65-F5344CB8AC3E}">
        <p14:creationId xmlns:p14="http://schemas.microsoft.com/office/powerpoint/2010/main" val="29427318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0F5FF-8FCE-CC49-ADBE-392CD0A4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0968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distance with "</a:t>
            </a:r>
            <a:r>
              <a:rPr lang="zh-CN" altLang="en-US" sz="4000" dirty="0"/>
              <a:t>离 </a:t>
            </a:r>
            <a:r>
              <a:rPr lang="en-US" altLang="zh-CN" sz="4000" dirty="0"/>
              <a:t>(</a:t>
            </a:r>
            <a:r>
              <a:rPr lang="en-GB" altLang="zh-CN" sz="4000" dirty="0" err="1"/>
              <a:t>lí</a:t>
            </a:r>
            <a:r>
              <a:rPr lang="en-GB" altLang="zh-CN" sz="4000" dirty="0"/>
              <a:t>)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41C2F-D302-6941-AE6A-C46EDEA8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0324"/>
            <a:ext cx="8229600" cy="35884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离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lí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: from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with the adjective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近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jìn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for "close," or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远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yuǎn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for "far."</a:t>
            </a:r>
            <a:endParaRPr lang="zh-CN" altLang="en-US" kern="1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9579E-630A-A14A-BACE-D1E54C5E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3791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F0EA7-FDE0-894A-9CC1-E797BB64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5" y="168310"/>
            <a:ext cx="8537944" cy="777985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Place 1 +</a:t>
            </a:r>
            <a:r>
              <a:rPr lang="zh-CN" altLang="en-US" sz="3200" dirty="0"/>
              <a:t>离 </a:t>
            </a:r>
            <a:r>
              <a:rPr lang="en-US" altLang="zh-CN" sz="3200" dirty="0"/>
              <a:t>(</a:t>
            </a:r>
            <a:r>
              <a:rPr lang="en-GB" altLang="zh-CN" sz="3200" dirty="0" err="1"/>
              <a:t>lí</a:t>
            </a:r>
            <a:r>
              <a:rPr lang="en-GB" altLang="zh-CN" sz="3200" dirty="0"/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Place 2 + Adv. 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近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401B2E-9151-B44C-B880-1460DDDD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5" y="1166018"/>
            <a:ext cx="8537944" cy="55236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gōngsī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jìn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家 离 公司 很 近。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My house is close to my office.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Měiguó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Zhōngguó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美国 离 中国 很 远。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The USA is far from China.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Zhège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jiǔdiàn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jīchǎng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jìn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这 个 酒店 离 机场 很 近。 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This hotel is very close to the airport.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EDB090-D6E2-2745-AD83-713450623EA2}"/>
              </a:ext>
            </a:extLst>
          </p:cNvPr>
          <p:cNvSpPr txBox="1"/>
          <p:nvPr/>
        </p:nvSpPr>
        <p:spPr>
          <a:xfrm>
            <a:off x="6012179" y="1176605"/>
            <a:ext cx="2811781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/>
              <a:t>jìn</a:t>
            </a:r>
            <a:r>
              <a:rPr kumimoji="1" lang="en-US" altLang="zh-CN" sz="2800" dirty="0"/>
              <a:t>: near/close to</a:t>
            </a:r>
          </a:p>
          <a:p>
            <a:r>
              <a:rPr kumimoji="1" lang="en-US" altLang="zh-CN" sz="2800" dirty="0" err="1"/>
              <a:t>yuǎn</a:t>
            </a:r>
            <a:r>
              <a:rPr kumimoji="1" lang="en-US" altLang="zh-CN" sz="2800" dirty="0"/>
              <a:t>: far away</a:t>
            </a:r>
            <a:endParaRPr kumimoji="1"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E0F318-5BD9-A24B-9A73-748AC5D07173}"/>
              </a:ext>
            </a:extLst>
          </p:cNvPr>
          <p:cNvSpPr txBox="1"/>
          <p:nvPr/>
        </p:nvSpPr>
        <p:spPr>
          <a:xfrm>
            <a:off x="7155179" y="2125449"/>
            <a:ext cx="1668781" cy="523220"/>
          </a:xfrm>
          <a:prstGeom prst="rect">
            <a:avLst/>
          </a:prstGeom>
          <a:gradFill>
            <a:gsLst>
              <a:gs pos="0">
                <a:srgbClr val="00B050">
                  <a:tint val="66000"/>
                  <a:satMod val="160000"/>
                  <a:lumMod val="0"/>
                  <a:lumOff val="100000"/>
                </a:srgbClr>
              </a:gs>
              <a:gs pos="76000">
                <a:srgbClr val="FF00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/>
              <a:t>hěn:very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758322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1DC6E3-630A-8B43-AFE1-7E4E5814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108"/>
            <a:ext cx="8304028" cy="79925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Using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离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lí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 in a Question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2AF63-D85B-8B47-9A77-BC86CFB1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341725"/>
            <a:ext cx="8869680" cy="5202884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en-GB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Place 1 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离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lí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Place 2 (+ Adv.) 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近 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jìn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/ 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远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yuǎn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吗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ma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？</a:t>
            </a:r>
            <a:endParaRPr lang="en-US" altLang="zh-CN" sz="3200" dirty="0">
              <a:solidFill>
                <a:srgbClr val="002060"/>
              </a:solidFill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chāoshì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你家 离 超市 远 吗？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Is your house far away from the supermarket?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Jiàoshì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xuéxiào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教室 离 学校远 吗？</a:t>
            </a:r>
            <a:endParaRPr lang="en-GB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Is </a:t>
            </a:r>
            <a:r>
              <a:rPr lang="en-US" altLang="zh-CN" dirty="0"/>
              <a:t>the classroom</a:t>
            </a:r>
            <a:r>
              <a:rPr lang="en-GB" altLang="zh-CN" dirty="0"/>
              <a:t> far away from the school?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5EA59BE-6346-7246-BD0E-FD632F567E78}"/>
              </a:ext>
            </a:extLst>
          </p:cNvPr>
          <p:cNvSpPr/>
          <p:nvPr/>
        </p:nvSpPr>
        <p:spPr bwMode="auto">
          <a:xfrm>
            <a:off x="182880" y="4048082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090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3BAC8-CA6E-0A4D-8157-97C06326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4390"/>
            <a:ext cx="8229600" cy="4525963"/>
          </a:xfrm>
        </p:spPr>
        <p:txBody>
          <a:bodyPr/>
          <a:lstStyle/>
          <a:p>
            <a:pPr marL="400050" lvl="1" indent="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en-GB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Place 1 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离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lí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+ </a:t>
            </a:r>
            <a:r>
              <a:rPr lang="en-GB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Place 2 (+ Adv.) 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近 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jìn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/ 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None/>
            </a:pP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远</a:t>
            </a:r>
            <a:r>
              <a:rPr lang="en-US" altLang="zh-CN" sz="32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yuǎn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+ 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吗</a:t>
            </a:r>
            <a:r>
              <a:rPr lang="en-US" altLang="zh-CN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ma</a:t>
            </a:r>
            <a:r>
              <a:rPr lang="zh-CN" altLang="en-US" sz="32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？</a:t>
            </a:r>
            <a:endParaRPr kumimoji="1" lang="en-US" altLang="zh-CN" dirty="0"/>
          </a:p>
          <a:p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Yīyuàn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jīchǎng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医院离机场远吗？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hospital far from the airport?</a:t>
            </a:r>
          </a:p>
          <a:p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Xuéxiào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huǒchēzhàn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学校离火车站远吗？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en-US" altLang="zh-CN" dirty="0"/>
              <a:t>Is the school far from the station?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33A0E-9669-5446-88E3-752A828D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FADA3F-B827-1A43-9B38-77C731888919}"/>
              </a:ext>
            </a:extLst>
          </p:cNvPr>
          <p:cNvSpPr/>
          <p:nvPr/>
        </p:nvSpPr>
        <p:spPr bwMode="auto">
          <a:xfrm>
            <a:off x="457200" y="2916512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D5F2DD-177C-8B40-868F-4BD1EA75D8F4}"/>
              </a:ext>
            </a:extLst>
          </p:cNvPr>
          <p:cNvSpPr/>
          <p:nvPr/>
        </p:nvSpPr>
        <p:spPr bwMode="auto">
          <a:xfrm>
            <a:off x="732853" y="3552548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3140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2AB6C-576B-864C-908A-4E3D6AD0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92088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Yes-no questions with "ma"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5FF657-E961-3B4A-B114-70F0CD94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5108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 question particle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吗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ma) is a simple way to form questions in Chinese. </a:t>
            </a:r>
          </a:p>
          <a:p>
            <a:pPr>
              <a:buFont typeface="Arial" pitchFamily="34" charset="0"/>
              <a:buChar char="•"/>
            </a:pP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By placing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吗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ma) on the end of a statement, you convert it into a yes/no question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Any statement can be converted into a yes/no question with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吗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ma). You could think of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吗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ma) as being like a question mark. </a:t>
            </a:r>
            <a:endParaRPr lang="zh-CN" altLang="en-US" kern="1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5F5252-C48A-E249-9E5F-196B9DBB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4471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A12508-4C17-A447-8499-9E163E60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434341"/>
            <a:ext cx="5132070" cy="5955030"/>
          </a:xfrm>
        </p:spPr>
        <p:txBody>
          <a:bodyPr/>
          <a:lstStyle/>
          <a:p>
            <a:pPr>
              <a:buFont typeface="Arial" pitchFamily="34" charset="0"/>
            </a:pP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xǐhuān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kāfēi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</a:pP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  喜欢   喝  咖啡 。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.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 是 老板。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shuō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zhōngwén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你会说中文。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Amy</a:t>
            </a: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Amy </a:t>
            </a: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会开车。</a:t>
            </a:r>
            <a:endParaRPr lang="en-US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háizài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shuìjiào</a:t>
            </a:r>
            <a:r>
              <a:rPr lang="en-US" altLang="zh-CN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zh-CN" altLang="en-US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她还在睡觉。</a:t>
            </a:r>
            <a:endParaRPr lang="en-GB" altLang="zh-CN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FE1A46-4A18-A648-97A4-26EDC0FBB021}"/>
              </a:ext>
            </a:extLst>
          </p:cNvPr>
          <p:cNvSpPr txBox="1"/>
          <p:nvPr/>
        </p:nvSpPr>
        <p:spPr>
          <a:xfrm>
            <a:off x="6355080" y="1985516"/>
            <a:ext cx="2457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spcBef>
                <a:spcPts val="0"/>
              </a:spcBef>
            </a:pPr>
            <a:r>
              <a:rPr lang="en-US" altLang="zh-CN" sz="96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ma</a:t>
            </a:r>
          </a:p>
          <a:p>
            <a:pPr defTabSz="0">
              <a:spcBef>
                <a:spcPts val="0"/>
              </a:spcBef>
            </a:pPr>
            <a:r>
              <a:rPr lang="zh-CN" altLang="en-US" sz="96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吗</a:t>
            </a:r>
            <a:r>
              <a:rPr lang="en-US" altLang="zh-CN" sz="9600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?</a:t>
            </a:r>
            <a:endParaRPr lang="zh-CN" altLang="en-US" sz="9600" dirty="0">
              <a:solidFill>
                <a:srgbClr val="FF0000"/>
              </a:solidFill>
              <a:latin typeface="Kaiti SC" panose="02010600040101010101" pitchFamily="2" charset="-122"/>
              <a:ea typeface="Kaiti SC" panose="02010600040101010101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99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E66FF2-BCEA-B343-9F17-AF26F85C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730" y="479425"/>
            <a:ext cx="5955030" cy="3086100"/>
          </a:xfrm>
        </p:spPr>
        <p:txBody>
          <a:bodyPr/>
          <a:lstStyle/>
          <a:p>
            <a:r>
              <a:rPr kumimoji="1" lang="en-US" altLang="zh-CN" dirty="0" err="1"/>
              <a:t>xūyào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duō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cháng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shíjiān</a:t>
            </a:r>
            <a:r>
              <a:rPr kumimoji="1" lang="en-US" altLang="zh-CN" dirty="0"/>
              <a:t> ne</a:t>
            </a:r>
          </a:p>
          <a:p>
            <a:r>
              <a:rPr kumimoji="1" lang="en-US" altLang="zh-CN" dirty="0"/>
              <a:t> </a:t>
            </a:r>
            <a:r>
              <a:rPr kumimoji="1" lang="zh-CN" altLang="en-US" dirty="0"/>
              <a:t>需要</a:t>
            </a:r>
            <a:r>
              <a:rPr kumimoji="1" lang="en-US" altLang="zh-CN" dirty="0"/>
              <a:t>   </a:t>
            </a:r>
            <a:r>
              <a:rPr kumimoji="1" lang="zh-CN" altLang="en-US" dirty="0"/>
              <a:t>多</a:t>
            </a:r>
            <a:r>
              <a:rPr kumimoji="1" lang="en-US" altLang="zh-CN" dirty="0"/>
              <a:t>      </a:t>
            </a:r>
            <a:r>
              <a:rPr kumimoji="1" lang="zh-CN" altLang="en-US" dirty="0"/>
              <a:t>长</a:t>
            </a:r>
            <a:r>
              <a:rPr kumimoji="1" lang="en-US" altLang="zh-CN" dirty="0"/>
              <a:t>     </a:t>
            </a:r>
            <a:r>
              <a:rPr kumimoji="1" lang="zh-CN" altLang="en-US" dirty="0"/>
              <a:t>时间</a:t>
            </a:r>
            <a:r>
              <a:rPr kumimoji="1" lang="en-US" altLang="zh-CN" dirty="0"/>
              <a:t>   </a:t>
            </a:r>
            <a:r>
              <a:rPr kumimoji="1" lang="zh-CN" altLang="en-US" dirty="0"/>
              <a:t>呢</a:t>
            </a:r>
            <a:endParaRPr kumimoji="1" lang="en-US" altLang="zh-CN" dirty="0"/>
          </a:p>
          <a:p>
            <a:r>
              <a:rPr kumimoji="1" lang="en-US" altLang="zh-CN" dirty="0" err="1"/>
              <a:t>xūyào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cháng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shíjiān</a:t>
            </a:r>
            <a:r>
              <a:rPr kumimoji="1" lang="en-US" altLang="zh-CN" dirty="0"/>
              <a:t> ma</a:t>
            </a:r>
          </a:p>
          <a:p>
            <a:r>
              <a:rPr kumimoji="1" lang="en-US" altLang="zh-CN" dirty="0"/>
              <a:t> </a:t>
            </a:r>
            <a:r>
              <a:rPr kumimoji="1" lang="zh-CN" altLang="en-US" dirty="0"/>
              <a:t>需要</a:t>
            </a:r>
            <a:r>
              <a:rPr kumimoji="1" lang="en-US" altLang="zh-CN" dirty="0"/>
              <a:t>   </a:t>
            </a:r>
            <a:r>
              <a:rPr kumimoji="1" lang="zh-CN" altLang="en-US" dirty="0"/>
              <a:t>很</a:t>
            </a:r>
            <a:r>
              <a:rPr kumimoji="1" lang="en-US" altLang="zh-CN" dirty="0"/>
              <a:t>      </a:t>
            </a:r>
            <a:r>
              <a:rPr kumimoji="1" lang="zh-CN" altLang="en-US" dirty="0"/>
              <a:t>长</a:t>
            </a:r>
            <a:r>
              <a:rPr kumimoji="1" lang="en-US" altLang="zh-CN" dirty="0"/>
              <a:t>     </a:t>
            </a:r>
            <a:r>
              <a:rPr kumimoji="1" lang="zh-CN" altLang="en-US" dirty="0"/>
              <a:t>时间</a:t>
            </a:r>
            <a:r>
              <a:rPr kumimoji="1" lang="en-US" altLang="zh-CN" dirty="0"/>
              <a:t>   </a:t>
            </a:r>
            <a:r>
              <a:rPr kumimoji="1" lang="zh-CN" altLang="en-US" dirty="0"/>
              <a:t>吗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CE583E-C17A-AA44-A195-34178DE7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4CDF8454-0E25-CB40-99B7-CE30217E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3021251"/>
            <a:ext cx="1791160" cy="2928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 descr="图片包含 图示&#10;&#10;描述已自动生成">
            <a:extLst>
              <a:ext uri="{FF2B5EF4-FFF2-40B4-BE49-F238E27FC236}">
                <a16:creationId xmlns:a16="http://schemas.microsoft.com/office/drawing/2014/main" id="{4D82D936-AEE6-F94E-8E83-CE530D9B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20" y="3028143"/>
            <a:ext cx="1731010" cy="2928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561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4EA013-5883-024D-9223-C932D04F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39" y="1469644"/>
            <a:ext cx="6911721" cy="3199892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altLang="zh-CN" sz="60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lí</a:t>
            </a:r>
            <a:r>
              <a:rPr lang="en-US" altLang="zh-CN" sz="60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: from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altLang="zh-CN" sz="60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lái</a:t>
            </a:r>
            <a:r>
              <a:rPr lang="en-US" altLang="zh-CN" sz="60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: come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Arial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8320E-2DF3-8C46-99D8-E75B311A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DD281-F78F-4D4B-8B53-3FA6A3C147F2}" type="datetime1">
              <a:rPr lang="zh-CN" altLang="en-US" smtClean="0"/>
              <a:pPr>
                <a:defRPr/>
              </a:pPr>
              <a:t>2020/11/18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944785"/>
      </p:ext>
    </p:extLst>
  </p:cSld>
  <p:clrMapOvr>
    <a:masterClrMapping/>
  </p:clrMapOvr>
  <p:transition spd="slow" advTm="4976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AD5DC-4B3C-9D4B-A70E-98B8290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84366"/>
            <a:ext cx="8229600" cy="1143000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Modal particle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E2E10-DB33-6A41-8B5A-BF0CD142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" y="1709928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Also known as: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语气助词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yǔqì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zhùcí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),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语气词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yǔqì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cí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), Sentence-final particle and Sentential particle.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Modal particles are words used at the end of sentences to indicate mood, or attitude. 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They tend to be neutral tone and hard to translate, but they add a bit of "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flavor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 to a sentence.</a:t>
            </a:r>
            <a:endParaRPr lang="zh-CN" altLang="en-US" kern="1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91B312-83D5-474D-868D-65E5AD25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5008" y="6354953"/>
            <a:ext cx="2133600" cy="476250"/>
          </a:xfrm>
        </p:spPr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9395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1B5C9-F4DA-564F-9849-6A870683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142"/>
            <a:ext cx="8229600" cy="1143000"/>
          </a:xfrm>
        </p:spPr>
        <p:txBody>
          <a:bodyPr/>
          <a:lstStyle/>
          <a:p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</a:rPr>
              <a:t>Examples</a:t>
            </a:r>
            <a:endParaRPr lang="zh-CN" altLang="en-US" sz="4000" dirty="0">
              <a:solidFill>
                <a:srgbClr val="002060"/>
              </a:solidFill>
              <a:highlight>
                <a:srgbClr val="FF00FF"/>
              </a:highlight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420A15-189B-DA4C-BFFE-DB39B4A6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324610"/>
            <a:ext cx="8455152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4400" dirty="0">
                <a:highlight>
                  <a:srgbClr val="FFFF00"/>
                </a:highlight>
                <a:hlinkClick r:id="rId2" tooltip="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吧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 err="1">
                <a:highlight>
                  <a:srgbClr val="FFFF00"/>
                </a:highlight>
              </a:rPr>
              <a:t>ba</a:t>
            </a:r>
            <a:r>
              <a:rPr lang="en-GB" altLang="zh-CN" sz="4400" dirty="0">
                <a:highlight>
                  <a:srgbClr val="FFFF00"/>
                </a:highlight>
              </a:rPr>
              <a:t>),</a:t>
            </a:r>
            <a:r>
              <a:rPr lang="zh-CN" altLang="en-US" sz="4400" dirty="0">
                <a:highlight>
                  <a:srgbClr val="FFFF00"/>
                </a:highlight>
                <a:hlinkClick r:id="rId3" tooltip="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呢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ne),</a:t>
            </a:r>
            <a:r>
              <a:rPr lang="zh-CN" altLang="en-US" sz="4400" dirty="0">
                <a:highlight>
                  <a:srgbClr val="FFFF00"/>
                </a:highlight>
                <a:hlinkClick r:id="rId4" tooltip="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吗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ma),</a:t>
            </a:r>
            <a:r>
              <a:rPr lang="zh-CN" altLang="en-US" sz="4400" dirty="0">
                <a:highlight>
                  <a:srgbClr val="FFFF00"/>
                </a:highlight>
                <a:hlinkClick r:id="rId5" tooltip="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嘛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ma),</a:t>
            </a:r>
          </a:p>
          <a:p>
            <a:r>
              <a:rPr lang="zh-CN" altLang="en-US" sz="4400" dirty="0">
                <a:highlight>
                  <a:srgbClr val="FFFF00"/>
                </a:highlight>
                <a:hlinkClick r:id="rId6" tooltip="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的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de),</a:t>
            </a:r>
            <a:r>
              <a:rPr lang="zh-CN" altLang="en-US" sz="4400" dirty="0">
                <a:highlight>
                  <a:srgbClr val="FFFF00"/>
                </a:highlight>
                <a:hlinkClick r:id="rId7" tooltip="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了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le),</a:t>
            </a:r>
            <a:r>
              <a:rPr lang="zh-CN" altLang="en-US" sz="4400" dirty="0">
                <a:highlight>
                  <a:srgbClr val="FFFF00"/>
                </a:highlight>
                <a:hlinkClick r:id="rId8" tooltip="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啊</a:t>
            </a:r>
            <a:r>
              <a:rPr lang="zh-CN" altLang="en-US" sz="4400" dirty="0">
                <a:highlight>
                  <a:srgbClr val="FFFF00"/>
                </a:highlight>
              </a:rPr>
              <a:t> 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a),</a:t>
            </a:r>
            <a:r>
              <a:rPr lang="zh-CN" altLang="en-US" sz="4400" dirty="0">
                <a:highlight>
                  <a:srgbClr val="FFFF00"/>
                </a:highlight>
              </a:rPr>
              <a:t>啦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la),</a:t>
            </a:r>
          </a:p>
          <a:p>
            <a:r>
              <a:rPr lang="zh-CN" altLang="en-US" sz="4400" dirty="0">
                <a:highlight>
                  <a:srgbClr val="FFFF00"/>
                </a:highlight>
              </a:rPr>
              <a:t>哦</a:t>
            </a:r>
            <a:r>
              <a:rPr lang="en-US" altLang="zh-CN" sz="4400" dirty="0">
                <a:highlight>
                  <a:srgbClr val="FFFF00"/>
                </a:highlight>
              </a:rPr>
              <a:t>, </a:t>
            </a:r>
            <a:r>
              <a:rPr lang="zh-CN" altLang="en-US" sz="4400" dirty="0">
                <a:highlight>
                  <a:srgbClr val="FFFF00"/>
                </a:highlight>
              </a:rPr>
              <a:t>喔</a:t>
            </a:r>
            <a:r>
              <a:rPr lang="en-US" altLang="zh-CN" sz="4400" dirty="0">
                <a:highlight>
                  <a:srgbClr val="FFFF00"/>
                </a:highlight>
              </a:rPr>
              <a:t>, </a:t>
            </a:r>
            <a:r>
              <a:rPr lang="zh-CN" altLang="en-US" sz="4400" dirty="0">
                <a:highlight>
                  <a:srgbClr val="FFFF00"/>
                </a:highlight>
              </a:rPr>
              <a:t>噢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o),</a:t>
            </a:r>
            <a:r>
              <a:rPr lang="zh-CN" altLang="en-US" sz="4400" dirty="0">
                <a:highlight>
                  <a:srgbClr val="FFFF00"/>
                </a:highlight>
              </a:rPr>
              <a:t>呦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you),</a:t>
            </a:r>
            <a:r>
              <a:rPr lang="zh-CN" altLang="en-US" sz="4400" dirty="0">
                <a:highlight>
                  <a:srgbClr val="FFFF00"/>
                </a:highlight>
              </a:rPr>
              <a:t>咯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>
                <a:highlight>
                  <a:srgbClr val="FFFF00"/>
                </a:highlight>
              </a:rPr>
              <a:t>lo),</a:t>
            </a:r>
          </a:p>
          <a:p>
            <a:r>
              <a:rPr lang="zh-CN" altLang="en-US" sz="4400" dirty="0">
                <a:highlight>
                  <a:srgbClr val="FFFF00"/>
                </a:highlight>
              </a:rPr>
              <a:t>哪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 err="1">
                <a:highlight>
                  <a:srgbClr val="FFFF00"/>
                </a:highlight>
              </a:rPr>
              <a:t>na</a:t>
            </a:r>
            <a:r>
              <a:rPr lang="en-GB" altLang="zh-CN" sz="4400" dirty="0">
                <a:highlight>
                  <a:srgbClr val="FFFF00"/>
                </a:highlight>
              </a:rPr>
              <a:t>),</a:t>
            </a:r>
            <a:r>
              <a:rPr lang="zh-CN" altLang="en-US" sz="4400" dirty="0">
                <a:highlight>
                  <a:srgbClr val="FFFF00"/>
                </a:highlight>
              </a:rPr>
              <a:t>呀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 err="1">
                <a:highlight>
                  <a:srgbClr val="FFFF00"/>
                </a:highlight>
              </a:rPr>
              <a:t>ya</a:t>
            </a:r>
            <a:r>
              <a:rPr lang="en-GB" altLang="zh-CN" sz="4400" dirty="0">
                <a:highlight>
                  <a:srgbClr val="FFFF00"/>
                </a:highlight>
              </a:rPr>
              <a:t>),</a:t>
            </a:r>
            <a:r>
              <a:rPr lang="zh-CN" altLang="en-US" sz="4400" dirty="0">
                <a:highlight>
                  <a:srgbClr val="FFFF00"/>
                </a:highlight>
              </a:rPr>
              <a:t>哇 </a:t>
            </a:r>
            <a:r>
              <a:rPr lang="en-US" altLang="zh-CN" sz="4400" dirty="0">
                <a:highlight>
                  <a:srgbClr val="FFFF00"/>
                </a:highlight>
              </a:rPr>
              <a:t>(</a:t>
            </a:r>
            <a:r>
              <a:rPr lang="en-GB" altLang="zh-CN" sz="4400" dirty="0" err="1">
                <a:highlight>
                  <a:srgbClr val="FFFF00"/>
                </a:highlight>
              </a:rPr>
              <a:t>wa</a:t>
            </a:r>
            <a:r>
              <a:rPr lang="en-GB" altLang="zh-CN" sz="4400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5CBC7-6B6C-B448-BE40-DBE8035B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778081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AF373-9AD3-B643-895C-AEC45690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710"/>
            <a:ext cx="8229600" cy="1143000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Questions with "</a:t>
            </a:r>
            <a:r>
              <a:rPr lang="zh-CN" altLang="en-US" sz="4000" dirty="0"/>
              <a:t>呢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ne"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0FBDA4-AD05-0C4A-A643-8478CE967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978152"/>
            <a:ext cx="8229600" cy="4525963"/>
          </a:xfrm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 particle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呢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ne) can be used to ask reciprocal questions, also known as "bounce back" questions. </a:t>
            </a:r>
          </a:p>
          <a:p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呢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ne) can also be used to form simple questions asking "what about...?" or "how about...?”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Softening the tone of questions.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86D935-B7BC-0943-9A01-E6890FA2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3101753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853B19-691F-F041-AAA9-A3196E10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475232"/>
            <a:ext cx="7680960" cy="4864608"/>
          </a:xfrm>
        </p:spPr>
        <p:txBody>
          <a:bodyPr/>
          <a:lstStyle/>
          <a:p>
            <a:r>
              <a:rPr lang="en-GB" altLang="zh-CN" b="1" dirty="0"/>
              <a:t>A:</a:t>
            </a:r>
            <a:r>
              <a:rPr lang="en-GB" altLang="zh-CN" dirty="0"/>
              <a:t> </a:t>
            </a:r>
            <a:r>
              <a:rPr lang="en-GB" altLang="zh-CN" dirty="0" err="1"/>
              <a:t>Nǐ</a:t>
            </a:r>
            <a:r>
              <a:rPr lang="en-GB" altLang="zh-CN" dirty="0"/>
              <a:t> </a:t>
            </a:r>
            <a:r>
              <a:rPr lang="en-GB" altLang="zh-CN" dirty="0" err="1"/>
              <a:t>hǎo</a:t>
            </a:r>
            <a:r>
              <a:rPr lang="en-GB" altLang="zh-CN" dirty="0"/>
              <a:t> ma?</a:t>
            </a:r>
          </a:p>
          <a:p>
            <a:pPr marL="0" indent="0">
              <a:buNone/>
            </a:pPr>
            <a:r>
              <a:rPr lang="en-GB" altLang="zh-CN" dirty="0"/>
              <a:t>        </a:t>
            </a:r>
            <a:r>
              <a:rPr lang="zh-CN" altLang="en-US" dirty="0"/>
              <a:t>你 好 吗 ？</a:t>
            </a:r>
            <a:endParaRPr lang="en-GB" altLang="zh-CN" dirty="0"/>
          </a:p>
          <a:p>
            <a:r>
              <a:rPr lang="en-GB" altLang="zh-CN" b="1" dirty="0"/>
              <a:t>B:</a:t>
            </a:r>
            <a:r>
              <a:rPr lang="en-GB" altLang="zh-CN" dirty="0"/>
              <a:t> 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hěn</a:t>
            </a:r>
            <a:r>
              <a:rPr lang="en-GB" altLang="zh-CN" dirty="0"/>
              <a:t> </a:t>
            </a:r>
            <a:r>
              <a:rPr lang="en-GB" altLang="zh-CN" dirty="0" err="1"/>
              <a:t>hǎo</a:t>
            </a:r>
            <a:r>
              <a:rPr lang="en-GB" altLang="zh-CN" dirty="0"/>
              <a:t>. </a:t>
            </a:r>
            <a:r>
              <a:rPr lang="en-GB" altLang="zh-CN" dirty="0" err="1">
                <a:highlight>
                  <a:srgbClr val="FFFF00"/>
                </a:highlight>
              </a:rPr>
              <a:t>Nǐ</a:t>
            </a:r>
            <a:r>
              <a:rPr lang="en-GB" altLang="zh-CN" dirty="0">
                <a:highlight>
                  <a:srgbClr val="FFFF00"/>
                </a:highlight>
              </a:rPr>
              <a:t> ne</a:t>
            </a:r>
            <a:r>
              <a:rPr lang="en-GB" altLang="zh-CN" dirty="0"/>
              <a:t>?</a:t>
            </a:r>
          </a:p>
          <a:p>
            <a:pPr marL="0" indent="0">
              <a:buNone/>
            </a:pPr>
            <a:r>
              <a:rPr lang="en-GB" altLang="zh-CN" dirty="0"/>
              <a:t>         </a:t>
            </a:r>
            <a:r>
              <a:rPr lang="zh-CN" altLang="en-US" dirty="0"/>
              <a:t>我 很 好 。</a:t>
            </a:r>
            <a:r>
              <a:rPr lang="zh-CN" altLang="en-US" dirty="0">
                <a:highlight>
                  <a:srgbClr val="FFFF00"/>
                </a:highlight>
              </a:rPr>
              <a:t>你 呢</a:t>
            </a:r>
            <a:r>
              <a:rPr lang="zh-CN" altLang="en-US" dirty="0"/>
              <a:t> ？</a:t>
            </a:r>
            <a:endParaRPr lang="en-GB" altLang="zh-CN" dirty="0"/>
          </a:p>
          <a:p>
            <a:r>
              <a:rPr lang="en-GB" altLang="zh-CN" b="1" dirty="0"/>
              <a:t>A:</a:t>
            </a:r>
            <a:r>
              <a:rPr lang="en-GB" altLang="zh-CN" dirty="0"/>
              <a:t> 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yě</a:t>
            </a:r>
            <a:r>
              <a:rPr lang="en-GB" altLang="zh-CN" dirty="0"/>
              <a:t> </a:t>
            </a:r>
            <a:r>
              <a:rPr lang="en-GB" altLang="zh-CN" dirty="0" err="1"/>
              <a:t>hěn</a:t>
            </a:r>
            <a:r>
              <a:rPr lang="en-GB" altLang="zh-CN" dirty="0"/>
              <a:t> </a:t>
            </a:r>
            <a:r>
              <a:rPr lang="en-GB" altLang="zh-CN" dirty="0" err="1"/>
              <a:t>hǎo</a:t>
            </a:r>
            <a:r>
              <a:rPr lang="en-GB" altLang="zh-CN" dirty="0"/>
              <a:t>.</a:t>
            </a:r>
          </a:p>
          <a:p>
            <a:pPr marL="0" indent="0">
              <a:buNone/>
            </a:pPr>
            <a:r>
              <a:rPr lang="en-GB" altLang="zh-CN" dirty="0"/>
              <a:t>         </a:t>
            </a:r>
            <a:r>
              <a:rPr lang="zh-CN" altLang="en-US" dirty="0"/>
              <a:t>我 也 很 好 。</a:t>
            </a:r>
            <a:endParaRPr lang="en-US" altLang="zh-CN" dirty="0"/>
          </a:p>
          <a:p>
            <a:r>
              <a:rPr lang="en-GB" altLang="zh-CN" b="1" dirty="0"/>
              <a:t>B: </a:t>
            </a:r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zài</a:t>
            </a:r>
            <a:r>
              <a:rPr lang="en-GB" altLang="zh-CN" dirty="0"/>
              <a:t> j</a:t>
            </a:r>
            <a:r>
              <a:rPr lang="en-US" altLang="zh-CN" dirty="0" err="1"/>
              <a:t>īchǎng</a:t>
            </a:r>
            <a:r>
              <a:rPr lang="en-US" altLang="zh-CN" dirty="0"/>
              <a:t> </a:t>
            </a:r>
            <a:r>
              <a:rPr lang="en-US" altLang="zh-CN" dirty="0" err="1"/>
              <a:t>shàngbān</a:t>
            </a:r>
            <a:r>
              <a:rPr lang="en-GB" altLang="zh-CN" dirty="0"/>
              <a:t>.</a:t>
            </a:r>
            <a:r>
              <a:rPr lang="zh-CN" altLang="en-US" dirty="0"/>
              <a:t> </a:t>
            </a:r>
            <a:r>
              <a:rPr lang="en-GB" altLang="zh-CN" dirty="0" err="1">
                <a:highlight>
                  <a:srgbClr val="FFFF00"/>
                </a:highlight>
              </a:rPr>
              <a:t>Nǐ</a:t>
            </a:r>
            <a:r>
              <a:rPr lang="en-GB" altLang="zh-CN" dirty="0">
                <a:highlight>
                  <a:srgbClr val="FFFF00"/>
                </a:highlight>
              </a:rPr>
              <a:t> ne</a:t>
            </a:r>
            <a:r>
              <a:rPr lang="en-GB" altLang="zh-CN" dirty="0"/>
              <a:t>?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        我 在   机场        上班，    </a:t>
            </a:r>
            <a:r>
              <a:rPr lang="zh-CN" altLang="en-US" dirty="0">
                <a:highlight>
                  <a:srgbClr val="FFFF00"/>
                </a:highlight>
              </a:rPr>
              <a:t>你 呢</a:t>
            </a:r>
            <a:r>
              <a:rPr lang="zh-CN" altLang="en-US" dirty="0"/>
              <a:t> ？</a:t>
            </a: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1028" name="Picture 4" descr="business greeting, handshake Royalty Free Vector Clip Art illustration  -peop4242-CoolCLIPS.com">
            <a:extLst>
              <a:ext uri="{FF2B5EF4-FFF2-40B4-BE49-F238E27FC236}">
                <a16:creationId xmlns:a16="http://schemas.microsoft.com/office/drawing/2014/main" id="{9C139863-43F4-DA46-82AA-280693071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 bwMode="auto">
          <a:xfrm>
            <a:off x="5316431" y="233330"/>
            <a:ext cx="351057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7278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Ask Cliparts, Download Free Clip Art, Free Clip Art on Clipart Library">
            <a:extLst>
              <a:ext uri="{FF2B5EF4-FFF2-40B4-BE49-F238E27FC236}">
                <a16:creationId xmlns:a16="http://schemas.microsoft.com/office/drawing/2014/main" id="{18C953C8-A642-6640-B0A7-C28A3B79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872" y="4244102"/>
            <a:ext cx="3088932" cy="25741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A93479-3009-564A-A2F9-96D393FCA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472" y="2069085"/>
            <a:ext cx="8455152" cy="22956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•"/>
            </a:pPr>
            <a:r>
              <a:rPr lang="en-GB" altLang="zh-CN" sz="3200" dirty="0" err="1"/>
              <a:t>Zhège</a:t>
            </a:r>
            <a:r>
              <a:rPr lang="en-GB" altLang="zh-CN" sz="3200" dirty="0"/>
              <a:t> </a:t>
            </a:r>
            <a:r>
              <a:rPr lang="en-GB" altLang="zh-CN" sz="3200" dirty="0" err="1"/>
              <a:t>yòng</a:t>
            </a:r>
            <a:r>
              <a:rPr lang="en-GB" altLang="zh-CN" sz="3200" dirty="0"/>
              <a:t> </a:t>
            </a:r>
            <a:r>
              <a:rPr lang="en-GB" altLang="zh-CN" sz="3200" dirty="0" err="1"/>
              <a:t>Zhōngwén</a:t>
            </a:r>
            <a:r>
              <a:rPr lang="en-GB" altLang="zh-CN" sz="3200" dirty="0"/>
              <a:t> </a:t>
            </a:r>
            <a:r>
              <a:rPr lang="en-GB" altLang="zh-CN" sz="3200" dirty="0" err="1"/>
              <a:t>zěnme</a:t>
            </a:r>
            <a:r>
              <a:rPr lang="en-GB" altLang="zh-CN" sz="3200" dirty="0"/>
              <a:t> </a:t>
            </a:r>
            <a:r>
              <a:rPr lang="en-GB" altLang="zh-CN" sz="3200" dirty="0" err="1"/>
              <a:t>shuō</a:t>
            </a:r>
            <a:r>
              <a:rPr lang="en-GB" altLang="zh-CN" sz="3200" dirty="0"/>
              <a:t>? </a:t>
            </a:r>
            <a:r>
              <a:rPr lang="en-GB" altLang="zh-CN" sz="3200" dirty="0" err="1">
                <a:highlight>
                  <a:srgbClr val="FFFF00"/>
                </a:highlight>
              </a:rPr>
              <a:t>Nàge</a:t>
            </a:r>
            <a:r>
              <a:rPr lang="en-GB" altLang="zh-CN" sz="3200" dirty="0">
                <a:highlight>
                  <a:srgbClr val="FFFF00"/>
                </a:highlight>
              </a:rPr>
              <a:t> ne</a:t>
            </a:r>
            <a:r>
              <a:rPr lang="en-GB" altLang="zh-CN" sz="3200" dirty="0"/>
              <a:t>?</a:t>
            </a:r>
            <a:endParaRPr lang="en-US" altLang="zh-CN" sz="3200" dirty="0"/>
          </a:p>
          <a:p>
            <a:pPr marL="342900" indent="-342900">
              <a:buChar char="•"/>
            </a:pPr>
            <a:r>
              <a:rPr lang="zh-CN" altLang="en-US" sz="3200" dirty="0"/>
              <a:t>这 个 用 中文 怎么 说？</a:t>
            </a:r>
            <a:r>
              <a:rPr lang="zh-CN" altLang="en-US" sz="3200" dirty="0">
                <a:highlight>
                  <a:srgbClr val="FFFF00"/>
                </a:highlight>
              </a:rPr>
              <a:t>那 个 呢</a:t>
            </a:r>
            <a:r>
              <a:rPr lang="zh-CN" altLang="en-US" sz="3200" dirty="0"/>
              <a:t> ？</a:t>
            </a:r>
            <a:endParaRPr lang="en-US" altLang="zh-CN" sz="3200" dirty="0"/>
          </a:p>
          <a:p>
            <a:pPr marL="342900" indent="-342900">
              <a:buChar char="•"/>
            </a:pPr>
            <a:r>
              <a:rPr lang="en-GB" altLang="zh-CN" sz="3200" dirty="0"/>
              <a:t>How to say this in Chinese? And that one?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666D4-82F6-E84C-931C-EC37FF24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B827B0A-1352-4C0E-94BE-44EAB5187885}" type="datetime1">
              <a:rPr lang="zh-CN" altLang="en-US" smtClean="0"/>
              <a:pPr>
                <a:spcAft>
                  <a:spcPts val="600"/>
                </a:spcAft>
                <a:defRPr/>
              </a:pPr>
              <a:t>2020/11/18</a:t>
            </a:fld>
            <a:endParaRPr 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7F35EA4-6423-A344-9600-E564D8597E36}"/>
              </a:ext>
            </a:extLst>
          </p:cNvPr>
          <p:cNvSpPr txBox="1">
            <a:spLocks/>
          </p:cNvSpPr>
          <p:nvPr/>
        </p:nvSpPr>
        <p:spPr bwMode="auto">
          <a:xfrm>
            <a:off x="457200" y="469710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</a:pP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</a:rPr>
              <a:t>Questions with "</a:t>
            </a:r>
            <a:r>
              <a:rPr lang="zh-CN" altLang="en-US" sz="4000" kern="0"/>
              <a:t>呢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</a:rPr>
              <a:t>ne"</a:t>
            </a:r>
            <a:endParaRPr lang="zh-CN" altLang="en-US" sz="4000" kern="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66797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A93479-3009-564A-A2F9-96D393FC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1678178"/>
            <a:ext cx="7577328" cy="4525963"/>
          </a:xfrm>
        </p:spPr>
        <p:txBody>
          <a:bodyPr/>
          <a:lstStyle/>
          <a:p>
            <a:r>
              <a:rPr lang="en-GB" altLang="zh-CN" dirty="0" err="1"/>
              <a:t>Wǒ</a:t>
            </a:r>
            <a:r>
              <a:rPr lang="en-GB" altLang="zh-CN" dirty="0"/>
              <a:t> </a:t>
            </a:r>
            <a:r>
              <a:rPr lang="en-GB" altLang="zh-CN" dirty="0" err="1"/>
              <a:t>zhīdào</a:t>
            </a:r>
            <a:r>
              <a:rPr lang="en-GB" altLang="zh-CN" dirty="0"/>
              <a:t> </a:t>
            </a:r>
            <a:r>
              <a:rPr lang="en-GB" altLang="zh-CN" dirty="0" err="1"/>
              <a:t>nǐ</a:t>
            </a:r>
            <a:r>
              <a:rPr lang="en-GB" altLang="zh-CN" dirty="0"/>
              <a:t> </a:t>
            </a:r>
            <a:r>
              <a:rPr lang="en-GB" altLang="zh-CN" dirty="0" err="1"/>
              <a:t>huì</a:t>
            </a:r>
            <a:r>
              <a:rPr lang="en-GB" altLang="zh-CN" dirty="0"/>
              <a:t> </a:t>
            </a:r>
            <a:r>
              <a:rPr lang="en-GB" altLang="zh-CN" dirty="0" err="1"/>
              <a:t>shuō</a:t>
            </a:r>
            <a:r>
              <a:rPr lang="en-GB" altLang="zh-CN" dirty="0"/>
              <a:t> </a:t>
            </a:r>
            <a:r>
              <a:rPr lang="en-GB" altLang="zh-CN" dirty="0" err="1"/>
              <a:t>Zhōngwén</a:t>
            </a:r>
            <a:r>
              <a:rPr lang="en-GB" altLang="zh-CN" dirty="0"/>
              <a:t>. </a:t>
            </a:r>
          </a:p>
          <a:p>
            <a:pPr marL="0" indent="0">
              <a:buNone/>
            </a:pPr>
            <a:r>
              <a:rPr lang="en-GB" altLang="zh-CN" dirty="0"/>
              <a:t>    </a:t>
            </a:r>
            <a:r>
              <a:rPr lang="en-GB" altLang="zh-CN" dirty="0" err="1"/>
              <a:t>Nǐ</a:t>
            </a:r>
            <a:r>
              <a:rPr lang="en-GB" altLang="zh-CN" dirty="0"/>
              <a:t> </a:t>
            </a:r>
            <a:r>
              <a:rPr lang="en-GB" altLang="zh-CN" dirty="0" err="1"/>
              <a:t>lǎogōng</a:t>
            </a:r>
            <a:r>
              <a:rPr lang="en-GB" altLang="zh-CN" dirty="0"/>
              <a:t> </a:t>
            </a:r>
            <a:r>
              <a:rPr lang="en-GB" altLang="zh-CN" dirty="0">
                <a:highlight>
                  <a:srgbClr val="FFFF00"/>
                </a:highlight>
              </a:rPr>
              <a:t>ne</a:t>
            </a:r>
            <a:r>
              <a:rPr lang="en-GB" altLang="zh-CN" dirty="0"/>
              <a:t>?</a:t>
            </a:r>
            <a:endParaRPr lang="en-US" altLang="zh-CN" dirty="0"/>
          </a:p>
          <a:p>
            <a:r>
              <a:rPr lang="zh-CN" altLang="en-US" dirty="0"/>
              <a:t>我 知道 你 会 说 中文 。 你 老公 </a:t>
            </a:r>
            <a:r>
              <a:rPr lang="zh-CN" altLang="en-US" dirty="0">
                <a:highlight>
                  <a:srgbClr val="FFFF00"/>
                </a:highlight>
              </a:rPr>
              <a:t>呢</a:t>
            </a:r>
            <a:r>
              <a:rPr lang="zh-CN" altLang="en-US" dirty="0"/>
              <a:t> ？</a:t>
            </a:r>
            <a:endParaRPr lang="en-US" altLang="zh-CN" dirty="0"/>
          </a:p>
          <a:p>
            <a:r>
              <a:rPr lang="en-GB" altLang="zh-CN" dirty="0"/>
              <a:t>I know you can speak Chinese. </a:t>
            </a:r>
          </a:p>
          <a:p>
            <a:pPr marL="0" indent="0">
              <a:buNone/>
            </a:pPr>
            <a:r>
              <a:rPr lang="en-GB" altLang="zh-CN" dirty="0"/>
              <a:t>   What about your husband?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666D4-82F6-E84C-931C-EC37FF24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9C22EDD-5274-434A-AF1C-A508912228AF}"/>
              </a:ext>
            </a:extLst>
          </p:cNvPr>
          <p:cNvSpPr txBox="1">
            <a:spLocks/>
          </p:cNvSpPr>
          <p:nvPr/>
        </p:nvSpPr>
        <p:spPr bwMode="auto">
          <a:xfrm>
            <a:off x="530352" y="274638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</a:pP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</a:rPr>
              <a:t>Questions with "</a:t>
            </a:r>
            <a:r>
              <a:rPr lang="zh-CN" altLang="en-US" sz="4000" kern="0"/>
              <a:t>呢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</a:rPr>
              <a:t>ne"</a:t>
            </a:r>
            <a:endParaRPr lang="zh-CN" altLang="en-US" sz="4000" kern="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pic>
        <p:nvPicPr>
          <p:cNvPr id="3076" name="Picture 4" descr="I wonder clipart 4 » Clipart Station">
            <a:extLst>
              <a:ext uri="{FF2B5EF4-FFF2-40B4-BE49-F238E27FC236}">
                <a16:creationId xmlns:a16="http://schemas.microsoft.com/office/drawing/2014/main" id="{AD3E5684-E655-2741-AF20-010D6445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/>
          <a:stretch/>
        </p:blipFill>
        <p:spPr bwMode="auto">
          <a:xfrm>
            <a:off x="6925056" y="4052454"/>
            <a:ext cx="1834896" cy="25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0401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5BBDD-7AAE-EC47-94A4-E27D2C33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525963"/>
          </a:xfrm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It is used at the end of a declarative sentence to confirm a fact and convince someone in an exaggerative mood.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In this usage,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呢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ne) is imparting a certain "mood" (hence the word "modal") or "attitude." It's used when trying to sound more confident and convincing to someone else.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02166-7BAC-D746-ADF6-43488938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98632A6-10F9-6F4E-A0E6-D3B115A494DF}"/>
              </a:ext>
            </a:extLst>
          </p:cNvPr>
          <p:cNvSpPr txBox="1">
            <a:spLocks/>
          </p:cNvSpPr>
          <p:nvPr/>
        </p:nvSpPr>
        <p:spPr bwMode="auto">
          <a:xfrm>
            <a:off x="530352" y="274638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</a:pPr>
            <a:r>
              <a:rPr lang="en-GB" altLang="zh-CN" sz="4000" kern="0" dirty="0">
                <a:solidFill>
                  <a:schemeClr val="tx1"/>
                </a:solidFill>
                <a:ea typeface="STZhongsong" panose="02010600040101010101" pitchFamily="2" charset="-122"/>
              </a:rPr>
              <a:t>“</a:t>
            </a:r>
            <a:r>
              <a:rPr lang="zh-CN" altLang="en-US" sz="4000" kern="0" dirty="0">
                <a:solidFill>
                  <a:schemeClr val="tx1"/>
                </a:solidFill>
              </a:rPr>
              <a:t>呢</a:t>
            </a:r>
            <a:r>
              <a:rPr lang="en-GB" altLang="zh-CN" sz="4000" kern="0" dirty="0">
                <a:solidFill>
                  <a:schemeClr val="tx1"/>
                </a:solidFill>
                <a:ea typeface="STZhongsong" panose="02010600040101010101" pitchFamily="2" charset="-122"/>
              </a:rPr>
              <a:t>ne” in a statement</a:t>
            </a:r>
            <a:endParaRPr lang="zh-CN" altLang="en-US" sz="4000" kern="0" dirty="0">
              <a:solidFill>
                <a:schemeClr val="tx1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36691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62FEC-3CF4-3D45-8305-BF841ED7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27C96E-AF2E-B24A-83AC-6E82400A3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Tài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zuò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huǒchē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xiǎoshí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ne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太 远 了，坐 火车 要 十 个 小时 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呢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It's too far. By train, it'll take 10 hours.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Yǔ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ne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chūqù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 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雨 还 很 大 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呢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，我们 不 要 出去 了。</a:t>
            </a:r>
            <a:endParaRPr lang="en-GB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It’s still raining heavily. Let's just not go out.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F3C80-A1FE-2E4A-9176-C383ECF2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1168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5D9E4-5ED1-A942-811D-29E9A620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13F275-9EE5-6C4A-A9A3-358A7FE9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Bàba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gōngzuò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ne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néng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hé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yīqǐ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wán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爸爸 在 工作 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呢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，不 能 和 你 一起 玩。</a:t>
            </a:r>
            <a:r>
              <a:rPr lang="en-GB" altLang="zh-CN" dirty="0"/>
              <a:t>Daddy's working. He can't play with you.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ne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 还 没 回来 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呢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He hasn't come back yet.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7F5FA-907A-C145-A62D-0ABBA96F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1337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AAFB3-69DB-0E42-A64F-C265FB8D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" y="781500"/>
            <a:ext cx="8881872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yīqǐ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chīfàn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ba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shíjiān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háiyǒu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duō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ne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一起 吃饭 吧，时间 还 有 很多 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呢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dirty="0"/>
              <a:t>Let's eat together. We still have a lot of time.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731F7-2617-FA40-810E-3CFE8DEC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D043F4-2F27-764E-A4F8-DA6DFE54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02" y="3044481"/>
            <a:ext cx="3123819" cy="32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5629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417E7-18FB-6943-914D-A80526D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798"/>
            <a:ext cx="8330540" cy="1143000"/>
          </a:xfr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Sub. + 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还在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+ [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Verb Phrase]</a:t>
            </a:r>
            <a:endParaRPr lang="zh-CN" altLang="en-US" sz="4000" dirty="0">
              <a:solidFill>
                <a:srgbClr val="002060"/>
              </a:solidFill>
              <a:highlight>
                <a:srgbClr val="FF00FF"/>
              </a:highlight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CAABB-5BBC-A042-8045-7F197F1F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08" y="2611819"/>
            <a:ext cx="8330540" cy="3840284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Yǐjīng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zhōngwǔ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le,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tā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shuìjiào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已经 中午 了 ，他 还 在 睡觉。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sym typeface="Times New Roman" pitchFamily="18" charset="0"/>
              </a:rPr>
              <a:t>It's already noon and he's still sleeping.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Shídiǎn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十点了，他还在学习。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It’s ten o’clock and he is still learning.</a:t>
            </a:r>
            <a:endParaRPr lang="zh-CN" alt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1EC2B61-F10F-0241-BF25-59BF6D3ADD51}"/>
              </a:ext>
            </a:extLst>
          </p:cNvPr>
          <p:cNvSpPr txBox="1">
            <a:spLocks/>
          </p:cNvSpPr>
          <p:nvPr/>
        </p:nvSpPr>
        <p:spPr bwMode="auto">
          <a:xfrm>
            <a:off x="457200" y="259593"/>
            <a:ext cx="833054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</a:pP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Continuation with “</a:t>
            </a:r>
            <a:r>
              <a:rPr lang="zh-CN" altLang="en-GB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还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h</a:t>
            </a:r>
            <a:r>
              <a:rPr lang="en-US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á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i"</a:t>
            </a:r>
            <a:endParaRPr lang="zh-CN" altLang="en-US" sz="4000" kern="0" dirty="0">
              <a:solidFill>
                <a:srgbClr val="002060"/>
              </a:solidFill>
              <a:ea typeface="STZhongsong" panose="02010600040101010101" pitchFamily="2" charset="-122"/>
              <a:sym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530855"/>
      </p:ext>
    </p:extLst>
  </p:cSld>
  <p:clrMapOvr>
    <a:masterClrMapping/>
  </p:clrMapOvr>
  <p:transition spd="slow" advTm="98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表格&#10;&#10;描述已自动生成">
            <a:extLst>
              <a:ext uri="{FF2B5EF4-FFF2-40B4-BE49-F238E27FC236}">
                <a16:creationId xmlns:a16="http://schemas.microsoft.com/office/drawing/2014/main" id="{D69F79B0-B376-2C42-9399-021CD89117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491490"/>
            <a:ext cx="8858250" cy="5726415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DB914-F3C3-D648-AB81-42514805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2AD32A-6D91-5E4C-8BF1-59DCE55CBCC2}"/>
              </a:ext>
            </a:extLst>
          </p:cNvPr>
          <p:cNvSpPr txBox="1"/>
          <p:nvPr/>
        </p:nvSpPr>
        <p:spPr>
          <a:xfrm>
            <a:off x="5200650" y="1062990"/>
            <a:ext cx="18402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méi</a:t>
            </a:r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shuìjiào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没</a:t>
            </a:r>
            <a:r>
              <a:rPr kumimoji="1" lang="en-US" altLang="zh-CN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睡觉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05436A-332D-CA46-B66E-ABD7E330E2AC}"/>
              </a:ext>
            </a:extLst>
          </p:cNvPr>
          <p:cNvSpPr txBox="1"/>
          <p:nvPr/>
        </p:nvSpPr>
        <p:spPr>
          <a:xfrm>
            <a:off x="5558790" y="2352667"/>
            <a:ext cx="18402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shàngkè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en-US" altLang="zh-CN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上课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9B3CBB-5A5A-1749-A871-E3CB4C0C691C}"/>
              </a:ext>
            </a:extLst>
          </p:cNvPr>
          <p:cNvSpPr txBox="1"/>
          <p:nvPr/>
        </p:nvSpPr>
        <p:spPr>
          <a:xfrm>
            <a:off x="2503170" y="3638550"/>
            <a:ext cx="184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shēngrì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   生日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E0F0EB-3C01-7A4C-8C9F-A21E92DE20D7}"/>
              </a:ext>
            </a:extLst>
          </p:cNvPr>
          <p:cNvSpPr txBox="1"/>
          <p:nvPr/>
        </p:nvSpPr>
        <p:spPr>
          <a:xfrm>
            <a:off x="3834765" y="4840230"/>
            <a:ext cx="1840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3200" dirty="0" err="1">
                <a:solidFill>
                  <a:srgbClr val="FF0000"/>
                </a:solidFill>
                <a:latin typeface="+mn-lt"/>
              </a:rPr>
              <a:t>lí</a:t>
            </a:r>
            <a:endParaRPr kumimoji="1" lang="en-US" altLang="zh-CN" sz="32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离</a:t>
            </a:r>
            <a:endParaRPr kumimoji="1" lang="en-US" altLang="zh-CN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47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68124-28CC-FC49-AFA4-FECE6A9F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D95D595C-BAE7-1847-9677-A940281E4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" y="274638"/>
            <a:ext cx="8950149" cy="6308724"/>
          </a:xfrm>
        </p:spPr>
      </p:pic>
    </p:spTree>
    <p:extLst>
      <p:ext uri="{BB962C8B-B14F-4D97-AF65-F5344CB8AC3E}">
        <p14:creationId xmlns:p14="http://schemas.microsoft.com/office/powerpoint/2010/main" val="314852086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B75B8-F134-5F4D-B466-F8AF9FF9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报纸上的文字&#10;&#10;描述已自动生成">
            <a:extLst>
              <a:ext uri="{FF2B5EF4-FFF2-40B4-BE49-F238E27FC236}">
                <a16:creationId xmlns:a16="http://schemas.microsoft.com/office/drawing/2014/main" id="{D5BBE77C-46F9-9A49-B184-640EF08A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26438"/>
            <a:ext cx="8229599" cy="634473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6859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417E7-18FB-6943-914D-A80526D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1347534"/>
            <a:ext cx="8330540" cy="1143000"/>
          </a:xfr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Sub. + 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还在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+ [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Verb Phrase]</a:t>
            </a:r>
            <a:endParaRPr lang="zh-CN" altLang="en-US" sz="4000" dirty="0">
              <a:solidFill>
                <a:srgbClr val="002060"/>
              </a:solidFill>
              <a:highlight>
                <a:srgbClr val="FF00FF"/>
              </a:highlight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1EC2B61-F10F-0241-BF25-59BF6D3ADD51}"/>
              </a:ext>
            </a:extLst>
          </p:cNvPr>
          <p:cNvSpPr txBox="1">
            <a:spLocks/>
          </p:cNvSpPr>
          <p:nvPr/>
        </p:nvSpPr>
        <p:spPr bwMode="auto">
          <a:xfrm>
            <a:off x="457200" y="259593"/>
            <a:ext cx="833054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</a:pP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Continuation with “</a:t>
            </a:r>
            <a:r>
              <a:rPr lang="zh-CN" altLang="en-GB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还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h</a:t>
            </a:r>
            <a:r>
              <a:rPr lang="en-US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á</a:t>
            </a:r>
            <a:r>
              <a:rPr lang="en-GB" altLang="zh-CN" sz="4000" kern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i"</a:t>
            </a:r>
            <a:endParaRPr lang="zh-CN" altLang="en-US" sz="4000" kern="0" dirty="0">
              <a:solidFill>
                <a:srgbClr val="002060"/>
              </a:solidFill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E25EADC-6EE2-8F4C-9D7A-1C09D598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26" y="2511743"/>
            <a:ext cx="8330539" cy="3754946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jiàoshì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他还在教室学习。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He is still studying in the classroom.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shēngqì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 还 在 生气。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She is still angry.</a:t>
            </a:r>
          </a:p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67563"/>
      </p:ext>
    </p:extLst>
  </p:cSld>
  <p:clrMapOvr>
    <a:masterClrMapping/>
  </p:clrMapOvr>
  <p:transition spd="slow" advTm="56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86A10-94ED-8149-BA44-CC7F264D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4" y="1669316"/>
            <a:ext cx="8832274" cy="474603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chīfàn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你怎么还没吃饭？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Why haven’t you eaten yet?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děng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bàn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xiǎoshí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le.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Lǎoshī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等 了 半 个 小时 了 ，老师 还 没 到。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We've been waiting for half an hour, but the teacher still hasn't arrived.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F785D03-CEBC-6140-A33A-CDCDCC1A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7" y="233917"/>
            <a:ext cx="8832274" cy="1187986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Sub. 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还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hái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不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bù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没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méi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b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[</a:t>
            </a: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Verb Phrase] </a:t>
            </a:r>
            <a:endParaRPr lang="zh-CN" altLang="en-US" sz="32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426752"/>
      </p:ext>
    </p:extLst>
  </p:cSld>
  <p:clrMapOvr>
    <a:masterClrMapping/>
  </p:clrMapOvr>
  <p:transition spd="slow" advTm="80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50C14-4BE4-224F-91DF-27D2344B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51C1196D-81EB-6645-8A31-82A18D441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343068"/>
            <a:ext cx="8611891" cy="6191526"/>
          </a:xfrm>
        </p:spPr>
      </p:pic>
    </p:spTree>
    <p:extLst>
      <p:ext uri="{BB962C8B-B14F-4D97-AF65-F5344CB8AC3E}">
        <p14:creationId xmlns:p14="http://schemas.microsoft.com/office/powerpoint/2010/main" val="2089948290"/>
      </p:ext>
    </p:extLst>
  </p:cSld>
  <p:clrMapOvr>
    <a:masterClrMapping/>
  </p:clrMapOvr>
  <p:transition spd="slow" advTm="23315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88295-3C09-8849-9412-409F632F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511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earliness with “</a:t>
            </a:r>
            <a:r>
              <a:rPr lang="zh-CN" altLang="en-GB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ji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EF442B-6A72-BB49-85F8-BF0F3F2FDDB7}"/>
              </a:ext>
            </a:extLst>
          </p:cNvPr>
          <p:cNvSpPr txBox="1"/>
          <p:nvPr/>
        </p:nvSpPr>
        <p:spPr>
          <a:xfrm>
            <a:off x="869668" y="2306362"/>
            <a:ext cx="7575702" cy="3243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marL="342900" indent="-342900" defTabSz="0">
              <a:spcBef>
                <a:spcPct val="20000"/>
              </a:spcBef>
              <a:buChar char="•"/>
            </a:pP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indicate that something happened earlier or sooner than expected. </a:t>
            </a:r>
          </a:p>
          <a:p>
            <a:pPr marL="342900" indent="-342900" defTabSz="0">
              <a:spcBef>
                <a:spcPct val="20000"/>
              </a:spcBef>
              <a:buChar char="•"/>
            </a:pP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It can also be used in the near future to indicate something will happen very soon.</a:t>
            </a:r>
          </a:p>
          <a:p>
            <a:pPr defTabSz="0">
              <a:spcBef>
                <a:spcPct val="20000"/>
              </a:spcBef>
            </a:pPr>
            <a:endParaRPr lang="zh-CN" altLang="en-US" sz="3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272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2E68A1-6278-5541-B562-2A89205D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3" y="1410630"/>
            <a:ext cx="8293395" cy="5287889"/>
          </a:xfrm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mǎshàng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马上 就 来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I'll be there in a second.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yīhuìr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他们 一会儿 就 到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They will be here in a few minutes.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míngtiān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老板 明天 就 回来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 boss will be back tomorrow.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D24DA6-2239-9044-A454-F0003961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09" y="75421"/>
            <a:ext cx="8718700" cy="122174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574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2B286-B753-AE41-86F6-DDA07176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Structure:</a:t>
            </a:r>
            <a:b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05264-341E-0A46-A7D3-E66A5875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4" y="1866025"/>
            <a:ext cx="8569842" cy="398189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translated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as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"as early as," (in the Past)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but usually the earliness is not specifically marked in English.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7B4EC-0D73-0840-A462-BD30F03C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137586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1527</Words>
  <Application>Microsoft Macintosh PowerPoint</Application>
  <PresentationFormat>全屏显示(4:3)</PresentationFormat>
  <Paragraphs>188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Chalkboard</vt:lpstr>
      <vt:lpstr>Calibri Light</vt:lpstr>
      <vt:lpstr>Times New Roman</vt:lpstr>
      <vt:lpstr>Kaiti SC</vt:lpstr>
      <vt:lpstr>Calibri</vt:lpstr>
      <vt:lpstr>Wingdings 2</vt:lpstr>
      <vt:lpstr>宋体</vt:lpstr>
      <vt:lpstr>Arial</vt:lpstr>
      <vt:lpstr>微软雅黑</vt:lpstr>
      <vt:lpstr>默认设计模板</vt:lpstr>
      <vt:lpstr>1_A000120150209A07PWBG</vt:lpstr>
      <vt:lpstr>自定义设计方案</vt:lpstr>
      <vt:lpstr>第 7 课</vt:lpstr>
      <vt:lpstr>PowerPoint 演示文稿</vt:lpstr>
      <vt:lpstr>Sub. + 还在(hái zài) + [Verb Phrase]</vt:lpstr>
      <vt:lpstr>Sub. + 还在(hái zài) + [Verb Phrase]</vt:lpstr>
      <vt:lpstr>Sub. + 还(hái) + 不(bù) / 没(méi) + [Verb Phrase] </vt:lpstr>
      <vt:lpstr>PowerPoint 演示文稿</vt:lpstr>
      <vt:lpstr>Expressing earliness with “就jiù"</vt:lpstr>
      <vt:lpstr>Subj. + Time + 就 (jiù) + Verb</vt:lpstr>
      <vt:lpstr>Structure: Subj. + Time +就 (jiù) + Verb + 了le</vt:lpstr>
      <vt:lpstr>Subj. + Time +就 (jiù) + Verb + 了le</vt:lpstr>
      <vt:lpstr>Subj. + Time +就 (jiù) + Verb + 了le</vt:lpstr>
      <vt:lpstr>PowerPoint 演示文稿</vt:lpstr>
      <vt:lpstr>Expressing distance with "离 (lí) "</vt:lpstr>
      <vt:lpstr>Place 1 +离 (lí) + Place 2 + Adv. + 近 / 远</vt:lpstr>
      <vt:lpstr>Using 离 (lí) in a Question</vt:lpstr>
      <vt:lpstr>PowerPoint 演示文稿</vt:lpstr>
      <vt:lpstr>Yes-no questions with "ma"</vt:lpstr>
      <vt:lpstr>PowerPoint 演示文稿</vt:lpstr>
      <vt:lpstr>PowerPoint 演示文稿</vt:lpstr>
      <vt:lpstr>Modal particle</vt:lpstr>
      <vt:lpstr>Examples</vt:lpstr>
      <vt:lpstr>Questions with "呢ne"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7 课</dc:title>
  <dc:creator>Huimin HE</dc:creator>
  <cp:lastModifiedBy>Huimin HE</cp:lastModifiedBy>
  <cp:revision>13</cp:revision>
  <dcterms:created xsi:type="dcterms:W3CDTF">2020-11-12T10:05:47Z</dcterms:created>
  <dcterms:modified xsi:type="dcterms:W3CDTF">2020-11-18T08:07:03Z</dcterms:modified>
</cp:coreProperties>
</file>