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0"/>
  </p:notesMasterIdLst>
  <p:sldIdLst>
    <p:sldId id="382" r:id="rId4"/>
    <p:sldId id="835" r:id="rId5"/>
    <p:sldId id="837" r:id="rId6"/>
    <p:sldId id="842" r:id="rId7"/>
    <p:sldId id="844" r:id="rId8"/>
    <p:sldId id="846" r:id="rId9"/>
    <p:sldId id="848" r:id="rId10"/>
    <p:sldId id="847" r:id="rId11"/>
    <p:sldId id="849" r:id="rId12"/>
    <p:sldId id="850" r:id="rId13"/>
    <p:sldId id="858" r:id="rId14"/>
    <p:sldId id="859" r:id="rId15"/>
    <p:sldId id="860" r:id="rId16"/>
    <p:sldId id="861" r:id="rId17"/>
    <p:sldId id="862" r:id="rId18"/>
    <p:sldId id="857" r:id="rId19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Wingdings 2" pitchFamily="2" charset="2"/>
      <p:regular r:id="rId3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400" y="184"/>
      </p:cViewPr>
      <p:guideLst>
        <p:guide orient="horz" pos="247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E683EE75-4220-4A16-B79E-4A73C64E0C07}" type="datetime1">
              <a:rPr lang="zh-CN" altLang="en-US"/>
              <a:pPr>
                <a:defRPr/>
              </a:pPr>
              <a:t>2020/10/20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8D6351E6-0839-4595-8217-3158849F3A84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E6A8-296E-4434-A292-843C62A69680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AB71-7CC9-4166-8C04-3A4D230AF2C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E75B-D6D1-4EAC-8308-653489CAB5F4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B16E-4A1A-4D41-8A94-BFBE66AAF40B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BC9-2D5A-4D81-972F-40AC9B7B3418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6B7F-1AEF-4443-93C0-67CF2A94C21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2203-3B71-461C-A107-6E0FF9AF7ECE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B99C-2BC5-4DE5-B43C-98B1913CCD5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92EC-0B58-4682-9347-58855AB8091C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F480-12CB-4842-895D-097E7C4B2131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A9E4-0583-4E1A-A411-6A9897AD661C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594A-ED20-4D35-8DA9-4E65037AD3C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EBA7-C448-4F3F-B7D8-5E0E16788441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AE4C-23FD-43F2-9B83-1A512762869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C188-54C4-423E-B116-A44583C69D8B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4FCA-28B6-4F8D-AF50-D12CD665A3AF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728C-D268-4111-B41A-014C34B4F1C7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9A55-A5F7-4411-8918-4939C39D5E8C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6910-ED9A-4C51-B41D-638640430620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7CD1-C28F-429A-8788-4ECE3E78765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FB6C-BBFC-4544-B17B-136D3AF079A0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4FF0-CF4D-40BC-8ACE-9268DA382B3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0988-A517-4AD8-8B49-C773521F47B2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E888-630C-4353-91B9-4937A42E9DA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B224-31B9-4182-82EC-3ED6C5420B08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0894-FCDA-494C-84BE-61FF56DB285F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8CA0-E489-4476-8582-37562187F155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2287-1C02-4AA2-AF81-B7AE0C215AB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A44C-6929-40C6-AE21-6B72D02F1195}" type="datetime1">
              <a:rPr lang="zh-CN" altLang="en-US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B05F-BE8D-41C2-9A10-507E3863E588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2AF6-0122-4657-B805-2F04579D9A53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0CFE-3E7B-419E-9862-81B8DE8A311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39CE-635A-4A6C-AA22-905CA153850A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D34-1FAF-465C-9E16-8DA2F3EA8CD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60C4-0848-47F2-A7AA-9DCFAE8E57F7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386A-0016-4B6E-B740-7B7E9AF7D8B9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CE8A-5A55-468C-9C90-FC762B83BDE0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A71F-A2B2-4D6E-928F-DB68AA7DA5FD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240F-F9E8-4517-8C4B-B4558BD90594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F95B-A710-41E3-81FE-2FB689FB5AC9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40D8-9385-4220-B4A8-B77D25CCDBC9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30C5-0BE5-4F5F-A072-7A2C09FB110A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15D8-7E45-4E72-931E-83ACEB332F18}" type="datetime1">
              <a:rPr lang="zh-CN" altLang="en-US"/>
              <a:pPr>
                <a:defRPr/>
              </a:pPr>
              <a:t>2020/10/20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8014-9055-466D-B227-6ADA15C71713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21839CD-3A69-4E9F-9B93-9A95B961D4B1}" type="datetime1">
              <a:rPr lang="zh-CN" altLang="en-US"/>
              <a:pPr>
                <a:defRPr/>
              </a:pPr>
              <a:t>2020/10/20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1BC605-FD07-4AEA-9E36-E0963F3D74E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33BF6CBE-1A2D-4E6F-88B6-07D333073DFC}" type="datetime1">
              <a:rPr lang="zh-CN" altLang="en-US"/>
              <a:pPr>
                <a:defRPr/>
              </a:pPr>
              <a:t>2020/10/20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823F0AF-1B4B-45D3-98B1-1865AD2F15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allsetlearning.com/chinese/grammar/Learning_to_use_%22le%22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FF6600"/>
                </a:solidFill>
              </a:rPr>
              <a:t>第</a:t>
            </a:r>
            <a:r>
              <a:rPr lang="en-US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6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课</a:t>
            </a: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>
                <a:solidFill>
                  <a:srgbClr val="000000"/>
                </a:solidFill>
              </a:rPr>
              <a:t>你怎么不吃了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955D8-526B-3944-8AB1-D80ADAF2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124332"/>
            <a:ext cx="8430767" cy="668147"/>
          </a:xfrm>
          <a:solidFill>
            <a:schemeClr val="bg2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</a:rPr>
              <a:t>Use</a:t>
            </a:r>
            <a:r>
              <a:rPr kumimoji="1" lang="en-US" altLang="zh-CN" kern="1200" dirty="0">
                <a:solidFill>
                  <a:schemeClr val="accent4">
                    <a:lumMod val="50000"/>
                  </a:schemeClr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yīnwèi</a:t>
            </a:r>
            <a:r>
              <a:rPr lang="en-GB" altLang="zh-CN" kern="1200" dirty="0">
                <a:solidFill>
                  <a:schemeClr val="accent4">
                    <a:lumMod val="50000"/>
                  </a:schemeClr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 and </a:t>
            </a:r>
            <a:r>
              <a:rPr lang="en-GB" altLang="zh-CN" kern="1200" dirty="0" err="1">
                <a:solidFill>
                  <a:schemeClr val="accent4">
                    <a:lumMod val="50000"/>
                  </a:schemeClr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suǒyǐ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</a:rPr>
              <a:t> to make up sentences.</a:t>
            </a:r>
            <a:endParaRPr kumimoji="1"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B29063-6CFF-7848-A5A8-833B6F5B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5DDEB1-E9FB-EB48-B8D9-C0613B80BF75}"/>
              </a:ext>
            </a:extLst>
          </p:cNvPr>
          <p:cNvSpPr txBox="1"/>
          <p:nvPr/>
        </p:nvSpPr>
        <p:spPr>
          <a:xfrm>
            <a:off x="481584" y="886443"/>
            <a:ext cx="3810000" cy="5262979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gōngzuò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tài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máng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zh-CN" altLang="en-US" sz="2800" dirty="0">
                <a:solidFill>
                  <a:schemeClr val="accent4">
                    <a:lumMod val="50000"/>
                  </a:schemeClr>
                </a:solidFill>
              </a:rPr>
              <a:t>工作太忙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hànzì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tài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nán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le</a:t>
            </a:r>
          </a:p>
          <a:p>
            <a:r>
              <a:rPr kumimoji="1" lang="zh-CN" altLang="en-US" sz="2800" dirty="0">
                <a:solidFill>
                  <a:schemeClr val="accent4">
                    <a:lumMod val="50000"/>
                  </a:schemeClr>
                </a:solidFill>
              </a:rPr>
              <a:t>汉字太难了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xià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yǔ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le</a:t>
            </a:r>
          </a:p>
          <a:p>
            <a:r>
              <a:rPr kumimoji="1" lang="zh-CN" altLang="en-US" sz="2800" dirty="0">
                <a:solidFill>
                  <a:schemeClr val="accent4">
                    <a:lumMod val="50000"/>
                  </a:schemeClr>
                </a:solidFill>
              </a:rPr>
              <a:t>下雨了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shēntǐ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bù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hǎo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zh-CN" altLang="en-US" sz="2800" dirty="0">
                <a:solidFill>
                  <a:schemeClr val="accent4">
                    <a:lumMod val="50000"/>
                  </a:schemeClr>
                </a:solidFill>
              </a:rPr>
              <a:t>身体不好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tiānqì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yuè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lái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yuè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rè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zh-CN" altLang="en-US" sz="2800" dirty="0">
                <a:solidFill>
                  <a:schemeClr val="accent4">
                    <a:lumMod val="50000"/>
                  </a:schemeClr>
                </a:solidFill>
              </a:rPr>
              <a:t>天气越来越热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wǒ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hěn</a:t>
            </a:r>
            <a:r>
              <a:rPr kumimoji="1" lang="en-US" altLang="zh-CN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1"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qínfèn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kumimoji="1" lang="zh-CN" altLang="en-US" sz="2800" dirty="0">
                <a:solidFill>
                  <a:schemeClr val="accent4">
                    <a:lumMod val="50000"/>
                  </a:schemeClr>
                </a:solidFill>
              </a:rPr>
              <a:t>我很勤奋</a:t>
            </a:r>
            <a:endParaRPr kumimoji="1" lang="en-US" altLang="zh-CN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9F2177-493C-6B4F-8ED5-6CF8AAC5768B}"/>
              </a:ext>
            </a:extLst>
          </p:cNvPr>
          <p:cNvSpPr txBox="1"/>
          <p:nvPr/>
        </p:nvSpPr>
        <p:spPr>
          <a:xfrm>
            <a:off x="4447698" y="892444"/>
            <a:ext cx="4476846" cy="5262979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8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altLang="zh-CN" dirty="0" err="1"/>
              <a:t>bùnéng</a:t>
            </a:r>
            <a:r>
              <a:rPr lang="en-US" altLang="zh-CN" dirty="0"/>
              <a:t> </a:t>
            </a:r>
            <a:r>
              <a:rPr lang="en-US" altLang="zh-CN" dirty="0" err="1"/>
              <a:t>qù</a:t>
            </a:r>
            <a:r>
              <a:rPr lang="en-US" altLang="zh-CN" dirty="0"/>
              <a:t> </a:t>
            </a:r>
            <a:r>
              <a:rPr lang="en-US" altLang="zh-CN" dirty="0" err="1"/>
              <a:t>pǎobù</a:t>
            </a:r>
            <a:endParaRPr lang="en-US" altLang="zh-CN" dirty="0"/>
          </a:p>
          <a:p>
            <a:r>
              <a:rPr lang="zh-CN" altLang="en-US" dirty="0"/>
              <a:t>不能去跑步</a:t>
            </a:r>
            <a:endParaRPr lang="en-US" altLang="zh-CN" dirty="0"/>
          </a:p>
          <a:p>
            <a:r>
              <a:rPr lang="en-US" altLang="zh-CN" dirty="0" err="1"/>
              <a:t>bùnéng</a:t>
            </a:r>
            <a:r>
              <a:rPr lang="en-US" altLang="zh-CN" dirty="0"/>
              <a:t> </a:t>
            </a:r>
            <a:r>
              <a:rPr lang="en-US" altLang="zh-CN" dirty="0" err="1"/>
              <a:t>qù</a:t>
            </a:r>
            <a:r>
              <a:rPr lang="en-US" altLang="zh-CN" dirty="0"/>
              <a:t> </a:t>
            </a:r>
            <a:r>
              <a:rPr lang="en-US" altLang="zh-CN" dirty="0" err="1"/>
              <a:t>yóuyǒng</a:t>
            </a:r>
            <a:endParaRPr lang="en-US" altLang="zh-CN" dirty="0"/>
          </a:p>
          <a:p>
            <a:r>
              <a:rPr lang="zh-CN" altLang="en-US" dirty="0"/>
              <a:t>不能去游泳</a:t>
            </a:r>
            <a:endParaRPr lang="en-US" altLang="zh-CN" dirty="0"/>
          </a:p>
          <a:p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bù</a:t>
            </a:r>
            <a:r>
              <a:rPr lang="en-US" altLang="zh-CN" dirty="0"/>
              <a:t> </a:t>
            </a:r>
            <a:r>
              <a:rPr lang="en-US" altLang="zh-CN" dirty="0" err="1"/>
              <a:t>xǐhuān</a:t>
            </a:r>
            <a:r>
              <a:rPr lang="en-US" altLang="zh-CN" dirty="0"/>
              <a:t> </a:t>
            </a:r>
            <a:r>
              <a:rPr lang="en-US" altLang="zh-CN" dirty="0" err="1"/>
              <a:t>xiě</a:t>
            </a:r>
            <a:r>
              <a:rPr lang="en-US" altLang="zh-CN" dirty="0"/>
              <a:t> </a:t>
            </a:r>
            <a:r>
              <a:rPr lang="en-US" altLang="zh-CN" dirty="0" err="1"/>
              <a:t>hànzì</a:t>
            </a:r>
            <a:endParaRPr lang="en-US" altLang="zh-CN" dirty="0"/>
          </a:p>
          <a:p>
            <a:r>
              <a:rPr lang="zh-CN" altLang="en-US" dirty="0"/>
              <a:t>我不喜欢写汉字</a:t>
            </a:r>
            <a:endParaRPr lang="en-US" altLang="zh-CN" dirty="0"/>
          </a:p>
          <a:p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bù</a:t>
            </a:r>
            <a:r>
              <a:rPr lang="en-US" altLang="zh-CN" dirty="0"/>
              <a:t> </a:t>
            </a:r>
            <a:r>
              <a:rPr lang="en-US" altLang="zh-CN" dirty="0" err="1"/>
              <a:t>gāoxìng</a:t>
            </a:r>
            <a:endParaRPr lang="en-US" altLang="zh-CN" dirty="0"/>
          </a:p>
          <a:p>
            <a:r>
              <a:rPr lang="zh-CN" altLang="en-US" dirty="0"/>
              <a:t>我不高兴</a:t>
            </a:r>
            <a:endParaRPr lang="en-US" altLang="zh-CN" dirty="0"/>
          </a:p>
          <a:p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jīngcháng</a:t>
            </a:r>
            <a:r>
              <a:rPr lang="en-US" altLang="zh-CN" dirty="0"/>
              <a:t> </a:t>
            </a:r>
            <a:r>
              <a:rPr lang="en-US" altLang="zh-CN" dirty="0" err="1"/>
              <a:t>shēngbìng</a:t>
            </a:r>
            <a:endParaRPr lang="en-US" altLang="zh-CN" dirty="0"/>
          </a:p>
          <a:p>
            <a:r>
              <a:rPr lang="zh-CN" altLang="en-US" dirty="0"/>
              <a:t>我经常生病</a:t>
            </a:r>
            <a:endParaRPr lang="en-US" altLang="zh-CN" dirty="0"/>
          </a:p>
          <a:p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tiāntiān</a:t>
            </a:r>
            <a:r>
              <a:rPr lang="en-US" altLang="zh-CN" dirty="0"/>
              <a:t> </a:t>
            </a:r>
            <a:r>
              <a:rPr lang="en-US" altLang="zh-CN" dirty="0" err="1"/>
              <a:t>xué</a:t>
            </a:r>
            <a:r>
              <a:rPr lang="en-US" altLang="zh-CN" dirty="0"/>
              <a:t> </a:t>
            </a:r>
            <a:r>
              <a:rPr lang="en-US" altLang="zh-CN" dirty="0" err="1"/>
              <a:t>hànyǔ</a:t>
            </a:r>
            <a:endParaRPr lang="en-US" altLang="zh-CN" dirty="0"/>
          </a:p>
          <a:p>
            <a:r>
              <a:rPr lang="zh-CN" altLang="en-US" dirty="0"/>
              <a:t>我天天学汉语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71093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文本, 信件&#10;&#10;描述已自动生成">
            <a:extLst>
              <a:ext uri="{FF2B5EF4-FFF2-40B4-BE49-F238E27FC236}">
                <a16:creationId xmlns:a16="http://schemas.microsoft.com/office/drawing/2014/main" id="{659FAAB4-1821-8143-9313-03A6B3784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48" y="836676"/>
            <a:ext cx="7443023" cy="3646582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42D1F7-6FB6-DB49-A36C-881EAD6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7B35A1-6783-8B49-807C-7BC599663D01}"/>
              </a:ext>
            </a:extLst>
          </p:cNvPr>
          <p:cNvSpPr txBox="1"/>
          <p:nvPr/>
        </p:nvSpPr>
        <p:spPr>
          <a:xfrm>
            <a:off x="493775" y="4813440"/>
            <a:ext cx="8156449" cy="107721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已经（</a:t>
            </a:r>
            <a:r>
              <a:rPr kumimoji="1" lang="en-US" altLang="zh-CN" sz="3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yǐjīng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+V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了（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le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: already done</a:t>
            </a:r>
          </a:p>
          <a:p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不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kumimoji="1" lang="en-US" altLang="zh-CN" sz="3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bù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 [</a:t>
            </a:r>
            <a:r>
              <a:rPr kumimoji="1" lang="en-GB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Verb Phrase] + 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了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(le): won’t do</a:t>
            </a:r>
            <a:endParaRPr kumimoji="1" lang="zh-CN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54563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文本, 信件&#10;&#10;描述已自动生成">
            <a:extLst>
              <a:ext uri="{FF2B5EF4-FFF2-40B4-BE49-F238E27FC236}">
                <a16:creationId xmlns:a16="http://schemas.microsoft.com/office/drawing/2014/main" id="{79D84547-6427-2F4A-8AB6-421BFCF96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0" y="830830"/>
            <a:ext cx="7361499" cy="3732959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EC666A-25E8-3F46-8D21-0B550F68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6EA9E8-ABF7-A741-B0BD-D4754CF5133A}"/>
              </a:ext>
            </a:extLst>
          </p:cNvPr>
          <p:cNvSpPr txBox="1"/>
          <p:nvPr/>
        </p:nvSpPr>
        <p:spPr>
          <a:xfrm>
            <a:off x="865632" y="4949952"/>
            <a:ext cx="7534656" cy="107721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一点儿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kumimoji="1" lang="en-US" altLang="zh-CN" sz="28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yīdiǎnér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+noun: a little (</a:t>
            </a:r>
            <a:r>
              <a:rPr kumimoji="1" lang="en-US" altLang="zh-CN" sz="3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sth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有点儿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(</a:t>
            </a:r>
            <a:r>
              <a:rPr kumimoji="1" lang="en-US" altLang="zh-CN" sz="28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yǒudiǎnér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) 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+adj.: a little too (adj.)</a:t>
            </a:r>
            <a:endParaRPr kumimoji="1" lang="zh-CN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1024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文本, 信件&#10;&#10;描述已自动生成">
            <a:extLst>
              <a:ext uri="{FF2B5EF4-FFF2-40B4-BE49-F238E27FC236}">
                <a16:creationId xmlns:a16="http://schemas.microsoft.com/office/drawing/2014/main" id="{62EB9291-D693-5E4B-9DB7-F02A73A66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1" y="555668"/>
            <a:ext cx="6899529" cy="4216378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8961F3-9EBB-DF4F-A133-13A2F40B388C}"/>
              </a:ext>
            </a:extLst>
          </p:cNvPr>
          <p:cNvSpPr txBox="1"/>
          <p:nvPr/>
        </p:nvSpPr>
        <p:spPr>
          <a:xfrm>
            <a:off x="4084320" y="2485894"/>
            <a:ext cx="4864608" cy="107721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没（</a:t>
            </a:r>
            <a:r>
              <a:rPr kumimoji="1" lang="en-US" altLang="zh-CN" sz="32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méi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+V: didn’t do</a:t>
            </a:r>
          </a:p>
          <a:p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V</a:t>
            </a: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了（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le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）</a:t>
            </a:r>
            <a:r>
              <a:rPr kumimoji="1"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: completion</a:t>
            </a:r>
            <a:endParaRPr kumimoji="1" lang="zh-CN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AB290F-283B-B04B-A112-29C33B2F27D3}"/>
              </a:ext>
            </a:extLst>
          </p:cNvPr>
          <p:cNvSpPr txBox="1"/>
          <p:nvPr/>
        </p:nvSpPr>
        <p:spPr>
          <a:xfrm>
            <a:off x="12192" y="4974336"/>
            <a:ext cx="9131807" cy="144655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zh-CN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When an adjective indicates a change to the subject,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了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</a:t>
            </a:r>
            <a:r>
              <a:rPr lang="en-GB" altLang="zh-CN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le) is placed at the end of the sentence to indicate a change of state.</a:t>
            </a:r>
            <a:endParaRPr kumimoji="1" lang="en-GB" altLang="zh-CN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kumimoji="1" lang="en-GB" altLang="zh-CN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Subj. + Adj. / Verb+ </a:t>
            </a:r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了</a:t>
            </a:r>
          </a:p>
        </p:txBody>
      </p:sp>
    </p:spTree>
    <p:extLst>
      <p:ext uri="{BB962C8B-B14F-4D97-AF65-F5344CB8AC3E}">
        <p14:creationId xmlns:p14="http://schemas.microsoft.com/office/powerpoint/2010/main" val="3480863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文本, 信件&#10;&#10;描述已自动生成">
            <a:extLst>
              <a:ext uri="{FF2B5EF4-FFF2-40B4-BE49-F238E27FC236}">
                <a16:creationId xmlns:a16="http://schemas.microsoft.com/office/drawing/2014/main" id="{695B6B06-2B78-E24A-BCE7-311C9AEF9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3" y="1189574"/>
            <a:ext cx="6976233" cy="4271679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4AAEE-E5DE-BB43-91F5-9B4812F8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43527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C02E3-A838-9D44-B767-F3E729C6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983836"/>
            <a:ext cx="8119872" cy="2893219"/>
          </a:xfrm>
          <a:ln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r>
              <a:rPr kumimoji="1" lang="en-US" altLang="zh-CN" sz="3600" dirty="0">
                <a:solidFill>
                  <a:schemeClr val="tx1">
                    <a:lumMod val="50000"/>
                  </a:schemeClr>
                </a:solidFill>
              </a:rPr>
              <a:t>For extra learning: </a:t>
            </a:r>
            <a:r>
              <a:rPr kumimoji="1" lang="en-US" altLang="zh-CN" sz="36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the usage of </a:t>
            </a:r>
            <a:r>
              <a:rPr kumimoji="1" lang="en-GB" altLang="zh-CN" sz="36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“</a:t>
            </a:r>
            <a:r>
              <a:rPr lang="en-GB" altLang="zh-CN" sz="36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le”</a:t>
            </a:r>
            <a:br>
              <a:rPr lang="en-GB" altLang="zh-CN" sz="36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en-GB" altLang="zh-CN" sz="3600" dirty="0">
                <a:solidFill>
                  <a:schemeClr val="tx1">
                    <a:lumMod val="50000"/>
                  </a:schemeClr>
                </a:solidFill>
              </a:rPr>
              <a:t>search the following link:</a:t>
            </a:r>
            <a:br>
              <a:rPr lang="en-GB" altLang="zh-CN" sz="3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altLang="zh-CN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https://resources.allsetlearning.com/chinese/grammar/Learning_to_use_%22le%22</a:t>
            </a:r>
            <a:r>
              <a:rPr lang="en-GB" altLang="zh-CN" dirty="0">
                <a:solidFill>
                  <a:srgbClr val="00B0F0"/>
                </a:solidFill>
              </a:rPr>
              <a:t> 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19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A01B8-33D1-DA47-9B89-C7B24D6E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199833"/>
            <a:ext cx="8005762" cy="732029"/>
          </a:xfrm>
          <a:solidFill>
            <a:srgbClr val="FFC000"/>
          </a:solidFill>
          <a:ln>
            <a:solidFill>
              <a:srgbClr val="7030A0"/>
            </a:solidFill>
          </a:ln>
        </p:spPr>
        <p:txBody>
          <a:bodyPr anchor="ctr"/>
          <a:lstStyle/>
          <a:p>
            <a:r>
              <a:rPr lang="en-US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What did you learn from today’s class?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68463-5532-0F42-8FAA-153CCAC1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6146" name="Picture 2" descr="Clip Art Activities Puzzling | PicGifs.com">
            <a:extLst>
              <a:ext uri="{FF2B5EF4-FFF2-40B4-BE49-F238E27FC236}">
                <a16:creationId xmlns:a16="http://schemas.microsoft.com/office/drawing/2014/main" id="{FB0F670A-E7E7-4F41-8F2B-8886E29F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71" y="1337109"/>
            <a:ext cx="4094480" cy="44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7992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F6C04-7060-6C43-B783-B18A0E527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105217"/>
            <a:ext cx="8010525" cy="5018088"/>
          </a:xfrm>
          <a:solidFill>
            <a:schemeClr val="bg2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Tā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bāng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 le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nǐ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,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nǐ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zěnme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bù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shuō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 "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xièxie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"? 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Arial" pitchFamily="34" charset="0"/>
              </a:rPr>
              <a:t>他 帮 了 你，你 怎么 不 说 “谢谢” ？</a:t>
            </a:r>
            <a:endParaRPr lang="en-GB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Arial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sym typeface="Arial" pitchFamily="34" charset="0"/>
              </a:rPr>
              <a:t>He helped you. How come you didn't say thank you?</a:t>
            </a:r>
            <a:endParaRPr kumimoji="1" lang="en-US" altLang="zh-CN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jiéhūn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gàosu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 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 结婚 的时候 怎么 不 告诉 我？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How come you didn't tell me when you got married?</a:t>
            </a:r>
          </a:p>
          <a:p>
            <a:pPr marL="0" indent="0"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Jīntiān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Xīngqīyī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qù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shàngbān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 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今天 是 星期一，你 怎么 不 去 上班？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Today is Monday. Why aren't you going to work?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5650E-10A0-D446-9773-856A4D7C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4C627A1-C4FB-2740-A679-7EAFA33C9D36}"/>
              </a:ext>
            </a:extLst>
          </p:cNvPr>
          <p:cNvSpPr txBox="1">
            <a:spLocks/>
          </p:cNvSpPr>
          <p:nvPr/>
        </p:nvSpPr>
        <p:spPr bwMode="auto">
          <a:xfrm>
            <a:off x="600933" y="71247"/>
            <a:ext cx="8015286" cy="91205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Times New Roman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9pPr>
          </a:lstStyle>
          <a:p>
            <a:pPr>
              <a:buFontTx/>
            </a:pPr>
            <a:r>
              <a:rPr lang="en-GB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Structure</a:t>
            </a:r>
            <a:r>
              <a:rPr lang="zh-CN" altLang="en-US" kern="0" dirty="0">
                <a:solidFill>
                  <a:srgbClr val="002060"/>
                </a:solidFill>
                <a:ea typeface="STZhongsong" panose="02010600040101010101" pitchFamily="2" charset="-122"/>
              </a:rPr>
              <a:t>：</a:t>
            </a:r>
            <a:r>
              <a:rPr lang="en-GB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Subj. + </a:t>
            </a:r>
            <a:r>
              <a:rPr lang="zh-CN" altLang="en-US" kern="0" dirty="0">
                <a:solidFill>
                  <a:srgbClr val="002060"/>
                </a:solidFill>
                <a:ea typeface="STZhongsong" panose="02010600040101010101" pitchFamily="2" charset="-122"/>
              </a:rPr>
              <a:t>怎么 </a:t>
            </a:r>
            <a:r>
              <a:rPr lang="en-US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Verb + Obj. ?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78F72E-3BDB-504E-B0A0-41EDF359C893}"/>
              </a:ext>
            </a:extLst>
          </p:cNvPr>
          <p:cNvSpPr/>
          <p:nvPr/>
        </p:nvSpPr>
        <p:spPr bwMode="auto">
          <a:xfrm>
            <a:off x="684942" y="2758440"/>
            <a:ext cx="7725347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131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BDEB1-F8AE-BD48-81A4-229E9513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11" y="7620"/>
            <a:ext cx="8009668" cy="1223772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“Why 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So.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..” Usage</a:t>
            </a:r>
            <a:br>
              <a:rPr lang="en-GB" altLang="zh-CN" dirty="0"/>
            </a:b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Subj. + 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zěnme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zhème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/ 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nàme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Adj.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D87359-6FBF-6F46-B58D-01EE1B66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9C29FC0-D3D5-8240-A256-CBAB7F733CA1}"/>
              </a:ext>
            </a:extLst>
          </p:cNvPr>
          <p:cNvSpPr txBox="1">
            <a:spLocks/>
          </p:cNvSpPr>
          <p:nvPr/>
        </p:nvSpPr>
        <p:spPr bwMode="auto">
          <a:xfrm>
            <a:off x="580455" y="1377696"/>
            <a:ext cx="8009668" cy="47696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7188" indent="-357188" algn="l" defTabSz="0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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1pPr>
            <a:lvl2pPr marL="357188" indent="-357188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 "/>
              <a:defRPr sz="1600">
                <a:solidFill>
                  <a:schemeClr val="tx1"/>
                </a:solidFill>
                <a:latin typeface="+mn-lt"/>
                <a:ea typeface="+mn-ea"/>
                <a:sym typeface="Times New Roman" pitchFamily="18" charset="0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 sz="2000"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 sz="2000"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 sz="2000"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5pPr>
            <a:lvl6pPr marL="25146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6pPr>
            <a:lvl7pPr marL="29718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7pPr>
            <a:lvl8pPr marL="3429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8pPr>
            <a:lvl9pPr marL="3886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nàme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lǎn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 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 怎么 那么 懒？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 How can he be so lazy?</a:t>
            </a:r>
          </a:p>
          <a:p>
            <a:pPr marL="0" indent="0"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Zuótiān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nàme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lěng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 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昨天 怎么 那么 冷？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 How could it be so cold yesterday?</a:t>
            </a:r>
          </a:p>
          <a:p>
            <a:pPr marL="0" indent="0"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Hànyǔ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zhème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hǎo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 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你的 汉语 怎么 这么 好？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 How is your Mandarin so good?</a:t>
            </a:r>
            <a:endParaRPr lang="en-GB" altLang="zh-CN" kern="0" dirty="0"/>
          </a:p>
        </p:txBody>
      </p:sp>
      <p:pic>
        <p:nvPicPr>
          <p:cNvPr id="3074" name="Picture 2" descr="lazy person - Trade Brains">
            <a:extLst>
              <a:ext uri="{FF2B5EF4-FFF2-40B4-BE49-F238E27FC236}">
                <a16:creationId xmlns:a16="http://schemas.microsoft.com/office/drawing/2014/main" id="{FC0AC0E4-2DB9-AA44-859B-E1723F02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92" y="3607752"/>
            <a:ext cx="2420112" cy="24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59B4032-7925-8841-AACD-67F2303582C3}"/>
              </a:ext>
            </a:extLst>
          </p:cNvPr>
          <p:cNvSpPr/>
          <p:nvPr/>
        </p:nvSpPr>
        <p:spPr bwMode="auto">
          <a:xfrm>
            <a:off x="629223" y="2865564"/>
            <a:ext cx="7725347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792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8D3D57-9279-A444-B911-01EDE3DD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31" y="1128268"/>
            <a:ext cx="8740521" cy="5018088"/>
          </a:xfrm>
          <a:ln>
            <a:solidFill>
              <a:schemeClr val="accent4">
                <a:lumMod val="50000"/>
              </a:schemeClr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Tóng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men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dōu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qín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fèn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同学们个个都很勤奋。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The students are all very diligent.</a:t>
            </a:r>
          </a:p>
          <a:p>
            <a:pPr marL="0" indent="0"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Zhè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shāng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diàn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fú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jiàn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jiàn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dōu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piāo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liàng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这个商店的衣服件件都很漂亮。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All the clothes in this shop are beautiful.</a:t>
            </a:r>
          </a:p>
          <a:p>
            <a:pPr marL="0" indent="0"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Zhè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xīng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qī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tiān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tiān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dōu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chī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yáng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ròu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这个星期我天天都吃羊肉。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I've eaten mutton every day this week.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63B3C-69DB-6E42-ADD5-0D53C821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5780CBF-072C-1948-8670-8B5D8E09DA5A}"/>
              </a:ext>
            </a:extLst>
          </p:cNvPr>
          <p:cNvSpPr/>
          <p:nvPr/>
        </p:nvSpPr>
        <p:spPr bwMode="auto">
          <a:xfrm>
            <a:off x="1426464" y="1731264"/>
            <a:ext cx="1060704" cy="6949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BB59D0-902A-B042-8C57-450BD42A260B}"/>
              </a:ext>
            </a:extLst>
          </p:cNvPr>
          <p:cNvSpPr/>
          <p:nvPr/>
        </p:nvSpPr>
        <p:spPr bwMode="auto">
          <a:xfrm>
            <a:off x="2846832" y="3277648"/>
            <a:ext cx="1060704" cy="6949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60F2FE1-1D75-F747-9D8E-B98A19ECA165}"/>
              </a:ext>
            </a:extLst>
          </p:cNvPr>
          <p:cNvSpPr/>
          <p:nvPr/>
        </p:nvSpPr>
        <p:spPr bwMode="auto">
          <a:xfrm>
            <a:off x="2151888" y="4834128"/>
            <a:ext cx="1060704" cy="6949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975116D-BA48-9C44-BC43-421D0608B923}"/>
              </a:ext>
            </a:extLst>
          </p:cNvPr>
          <p:cNvSpPr txBox="1">
            <a:spLocks/>
          </p:cNvSpPr>
          <p:nvPr/>
        </p:nvSpPr>
        <p:spPr bwMode="auto">
          <a:xfrm>
            <a:off x="506349" y="127509"/>
            <a:ext cx="8015287" cy="881062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Times New Roman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9pPr>
          </a:lstStyle>
          <a:p>
            <a:pPr algn="ctr">
              <a:buFontTx/>
            </a:pPr>
            <a:r>
              <a:rPr lang="en-GB" altLang="zh-CN" kern="0">
                <a:solidFill>
                  <a:srgbClr val="002060"/>
                </a:solidFill>
                <a:ea typeface="STZhongsong" panose="02010600040101010101" pitchFamily="2" charset="-122"/>
              </a:rPr>
              <a:t>Reduplication of measure words</a:t>
            </a:r>
            <a:endParaRPr lang="zh-CN" altLang="en-US" kern="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86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6494B761-B28B-D44A-AC00-9AC620FDCDF8}"/>
              </a:ext>
            </a:extLst>
          </p:cNvPr>
          <p:cNvSpPr txBox="1">
            <a:spLocks/>
          </p:cNvSpPr>
          <p:nvPr/>
        </p:nvSpPr>
        <p:spPr bwMode="auto">
          <a:xfrm>
            <a:off x="503491" y="43149"/>
            <a:ext cx="8256461" cy="110845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Times New Roman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Times New Roman" pitchFamily="18" charset="0"/>
                <a:ea typeface="华文中宋" pitchFamily="2" charset="-122"/>
                <a:sym typeface="Times New Roman" pitchFamily="18" charset="0"/>
              </a:defRPr>
            </a:lvl9pPr>
          </a:lstStyle>
          <a:p>
            <a:pPr>
              <a:lnSpc>
                <a:spcPct val="120000"/>
              </a:lnSpc>
              <a:buFontTx/>
            </a:pPr>
            <a:r>
              <a:rPr lang="en-GB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Cause and effect with " </a:t>
            </a:r>
            <a:r>
              <a:rPr lang="en-GB" altLang="zh-CN" kern="0" dirty="0" err="1">
                <a:solidFill>
                  <a:srgbClr val="002060"/>
                </a:solidFill>
                <a:ea typeface="STZhongsong" panose="02010600040101010101" pitchFamily="2" charset="-122"/>
              </a:rPr>
              <a:t>yīnwèi</a:t>
            </a:r>
            <a:r>
              <a:rPr lang="en-GB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 " and " </a:t>
            </a:r>
            <a:r>
              <a:rPr lang="en-GB" altLang="zh-CN" kern="0" dirty="0" err="1">
                <a:solidFill>
                  <a:srgbClr val="002060"/>
                </a:solidFill>
                <a:ea typeface="STZhongsong" panose="02010600040101010101" pitchFamily="2" charset="-122"/>
              </a:rPr>
              <a:t>suǒyǐ</a:t>
            </a:r>
            <a:r>
              <a:rPr lang="en-GB" altLang="zh-CN" kern="0" dirty="0">
                <a:solidFill>
                  <a:srgbClr val="002060"/>
                </a:solidFill>
                <a:ea typeface="STZhongsong" panose="02010600040101010101" pitchFamily="2" charset="-122"/>
              </a:rPr>
              <a:t> ”</a:t>
            </a:r>
          </a:p>
          <a:p>
            <a:pPr>
              <a:lnSpc>
                <a:spcPct val="120000"/>
              </a:lnSpc>
            </a:pPr>
            <a:r>
              <a:rPr lang="en-GB" altLang="zh-CN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Result, </a:t>
            </a:r>
            <a:r>
              <a:rPr lang="zh-CN" altLang="en-US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因为</a:t>
            </a:r>
            <a:r>
              <a:rPr lang="en-US" altLang="zh-CN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(</a:t>
            </a:r>
            <a:r>
              <a:rPr lang="en-GB" altLang="zh-CN" dirty="0" err="1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yīnwèi</a:t>
            </a:r>
            <a:r>
              <a:rPr lang="en-GB" altLang="zh-CN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)</a:t>
            </a:r>
            <a:r>
              <a:rPr lang="zh-CN" altLang="en-US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+ </a:t>
            </a:r>
            <a:r>
              <a:rPr lang="en-GB" altLang="zh-CN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Reason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31A74DF-E283-D44B-A175-61414C9CB666}"/>
              </a:ext>
            </a:extLst>
          </p:cNvPr>
          <p:cNvSpPr txBox="1">
            <a:spLocks/>
          </p:cNvSpPr>
          <p:nvPr/>
        </p:nvSpPr>
        <p:spPr bwMode="auto">
          <a:xfrm>
            <a:off x="404145" y="1328769"/>
            <a:ext cx="8430768" cy="5288693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7188" indent="-357188" algn="l" defTabSz="0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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  <a:sym typeface="Times New Roman" pitchFamily="18" charset="0"/>
              </a:defRPr>
            </a:lvl1pPr>
            <a:lvl2pPr marL="357188" indent="-357188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 "/>
              <a:defRPr sz="1600">
                <a:solidFill>
                  <a:schemeClr val="tx1"/>
                </a:solidFill>
                <a:latin typeface="+mn-lt"/>
                <a:ea typeface="+mn-ea"/>
                <a:sym typeface="Times New Roman" pitchFamily="18" charset="0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 sz="2000"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 sz="2000"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 sz="2000"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5pPr>
            <a:lvl6pPr marL="25146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6pPr>
            <a:lvl7pPr marL="29718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7pPr>
            <a:lvl8pPr marL="3429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8pPr>
            <a:lvl9pPr marL="3886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alibri" pitchFamily="34" charset="0"/>
              <a:buChar char="•"/>
              <a:defRPr>
                <a:solidFill>
                  <a:srgbClr val="7F7F7F"/>
                </a:solidFill>
                <a:latin typeface="+mn-lt"/>
                <a:ea typeface="+mn-ea"/>
                <a:sym typeface="Times New Roman" pitchFamily="18" charset="0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kuài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yīnwèi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cōngming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spcBef>
                <a:spcPct val="20000"/>
              </a:spcBef>
              <a:buFont typeface="Wingdings 2" pitchFamily="18" charset="2"/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他学得很快</a:t>
            </a:r>
            <a:r>
              <a:rPr lang="en-US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</a:t>
            </a: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因为他很聪明 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He learns fast because he is smart.</a:t>
            </a:r>
          </a:p>
          <a:p>
            <a:pPr marL="0" indent="0">
              <a:buFont typeface="Wingdings 2" pitchFamily="18" charset="2"/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ài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chī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Sìchuān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cài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yīnwèi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là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Font typeface="Wingdings 2" pitchFamily="18" charset="2"/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我爱吃四川菜，因为很辣 。 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 love eating Sichuan food because it's very spicy.</a:t>
            </a:r>
          </a:p>
          <a:p>
            <a:pPr marL="0" indent="0">
              <a:buFont typeface="Wingdings 2" pitchFamily="18" charset="2"/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Zhōngwén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yīnwèi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xiǎng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qù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Zhōngguó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Font typeface="Wingdings 2" pitchFamily="18" charset="2"/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我在学习中文，因为我想去中国 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 am studying Chinese because I want to go to China.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7EAE3F-1D7F-A649-BE77-2117767566EF}"/>
              </a:ext>
            </a:extLst>
          </p:cNvPr>
          <p:cNvSpPr/>
          <p:nvPr/>
        </p:nvSpPr>
        <p:spPr bwMode="auto">
          <a:xfrm>
            <a:off x="457200" y="4088558"/>
            <a:ext cx="7725347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49A118-9EE2-134E-B41B-7A6FA8D8791C}"/>
              </a:ext>
            </a:extLst>
          </p:cNvPr>
          <p:cNvSpPr/>
          <p:nvPr/>
        </p:nvSpPr>
        <p:spPr bwMode="auto">
          <a:xfrm>
            <a:off x="457200" y="4700175"/>
            <a:ext cx="8282655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549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6151B6-E5AE-2B47-A314-8753C35B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3" y="39942"/>
            <a:ext cx="8138351" cy="1386522"/>
          </a:xfr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Using 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所以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suǒyǐ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) by Itself to Explain Results</a:t>
            </a:r>
            <a:b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</a:br>
            <a: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Structure: Reason, </a:t>
            </a:r>
            <a:r>
              <a:rPr lang="zh-CN" altLang="en-US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所以 </a:t>
            </a:r>
            <a:r>
              <a:rPr lang="en-US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+ </a:t>
            </a:r>
            <a: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Result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EDA33-82C5-764F-9374-6ABEEA11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75" y="1555750"/>
            <a:ext cx="8582025" cy="5165725"/>
          </a:xfrm>
          <a:solidFill>
            <a:schemeClr val="bg2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piàoliang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suǒyǐ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duō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nánhái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xǐhuan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她 很 漂亮，所以 很 多 男孩 喜欢 她。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She is very beautiful, so a lot of boys like her.</a:t>
            </a:r>
          </a:p>
          <a:p>
            <a:pPr marL="0" indent="0"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zhǎodào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gōngzuò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suǒyǐ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gāoxìng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 找到 工作 了， 所以 很 高兴。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He found a job so he's happy.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tài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máng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suǒyǐ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méiyǒu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shíjiān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gěi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dǎ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diànhuà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太 忙 了，所以 没有 时间 给 你 打 电话。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 was too busy, so I didn't have time to give you a call.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719D53-EE18-F847-8381-CEA08A101D91}"/>
              </a:ext>
            </a:extLst>
          </p:cNvPr>
          <p:cNvSpPr/>
          <p:nvPr/>
        </p:nvSpPr>
        <p:spPr bwMode="auto">
          <a:xfrm>
            <a:off x="442435" y="2499360"/>
            <a:ext cx="7725347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B39178-A89F-034F-A4B2-6C8EDC3679BD}"/>
              </a:ext>
            </a:extLst>
          </p:cNvPr>
          <p:cNvSpPr/>
          <p:nvPr/>
        </p:nvSpPr>
        <p:spPr bwMode="auto">
          <a:xfrm>
            <a:off x="466819" y="4175188"/>
            <a:ext cx="7725347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6A6C91-0E85-EC4B-98FF-81B7414524D3}"/>
              </a:ext>
            </a:extLst>
          </p:cNvPr>
          <p:cNvSpPr/>
          <p:nvPr/>
        </p:nvSpPr>
        <p:spPr bwMode="auto">
          <a:xfrm>
            <a:off x="466819" y="4789963"/>
            <a:ext cx="8210362" cy="64617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04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05DE7-066B-FC4A-867C-2A6C4BBE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6" y="113094"/>
            <a:ext cx="8577262" cy="881062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Using </a:t>
            </a:r>
            <a:r>
              <a:rPr lang="zh-CN" altLang="en-US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因为 </a:t>
            </a:r>
            <a:r>
              <a:rPr lang="en-US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(</a:t>
            </a:r>
            <a:r>
              <a:rPr lang="en-GB" altLang="zh-CN" kern="1200" dirty="0" err="1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yīnwèi</a:t>
            </a:r>
            <a: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) and </a:t>
            </a:r>
            <a:r>
              <a:rPr lang="zh-CN" altLang="en-US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所以 </a:t>
            </a:r>
            <a:r>
              <a:rPr lang="en-US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(</a:t>
            </a:r>
            <a:r>
              <a:rPr lang="en-GB" altLang="zh-CN" kern="1200" dirty="0" err="1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suǒyǐ</a:t>
            </a:r>
            <a: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) Together</a:t>
            </a:r>
            <a:endParaRPr lang="zh-CN" altLang="en-US" kern="1200" dirty="0">
              <a:solidFill>
                <a:srgbClr val="002060"/>
              </a:solidFill>
              <a:latin typeface="Chalkboard" panose="03050602040202020205" pitchFamily="66" charset="0"/>
              <a:ea typeface="YouYuan" panose="020105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7DA35E-DEF2-B543-A478-85635A76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3" y="1079500"/>
            <a:ext cx="8892729" cy="5018088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n-GB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The full pattern </a:t>
            </a:r>
            <a:r>
              <a:rPr lang="zh-CN" altLang="en-US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因为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……</a:t>
            </a:r>
            <a:r>
              <a:rPr lang="zh-CN" altLang="en-US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所以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…… (</a:t>
            </a:r>
            <a:r>
              <a:rPr lang="en-GB" altLang="zh-CN" sz="2800" kern="1200" dirty="0" err="1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yīnwèi</a:t>
            </a:r>
            <a:r>
              <a:rPr lang="en-GB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... </a:t>
            </a:r>
            <a:r>
              <a:rPr lang="en-GB" altLang="zh-CN" sz="2800" kern="1200" dirty="0" err="1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suǒyǐ</a:t>
            </a:r>
            <a:r>
              <a:rPr lang="en-GB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...) is used to clearly indicate cause and effect. They could be thought of as equating to: "Since ___ happened, so ___ happened." It sounds weird to use both "since" and "so" in one sentence in English, but it makes everything crystal clear in Chinese.</a:t>
            </a:r>
          </a:p>
          <a:p>
            <a:r>
              <a:rPr lang="en-GB" altLang="zh-CN" sz="2800" kern="1200" dirty="0">
                <a:solidFill>
                  <a:srgbClr val="002060"/>
                </a:solidFill>
                <a:highlight>
                  <a:srgbClr val="FF00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Structure</a:t>
            </a:r>
          </a:p>
          <a:p>
            <a:r>
              <a:rPr lang="zh-CN" altLang="en-US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因为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(</a:t>
            </a:r>
            <a:r>
              <a:rPr lang="en-GB" altLang="zh-CN" sz="2800" kern="1200" dirty="0" err="1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yīnwèi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)</a:t>
            </a:r>
            <a:r>
              <a:rPr lang="zh-CN" altLang="en-US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 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+ </a:t>
            </a:r>
            <a:r>
              <a:rPr lang="en-GB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Cause, </a:t>
            </a:r>
            <a:r>
              <a:rPr lang="zh-CN" altLang="en-US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所以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(</a:t>
            </a:r>
            <a:r>
              <a:rPr lang="en-GB" altLang="zh-CN" sz="2800" kern="1200" dirty="0" err="1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suǒyǐ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)</a:t>
            </a:r>
            <a:r>
              <a:rPr lang="zh-CN" altLang="en-US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 </a:t>
            </a:r>
            <a:r>
              <a:rPr lang="en-US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+ </a:t>
            </a:r>
            <a:r>
              <a:rPr lang="en-GB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Effect</a:t>
            </a:r>
          </a:p>
          <a:p>
            <a:r>
              <a:rPr lang="en-GB" altLang="zh-CN" sz="2800" kern="1200" dirty="0">
                <a:solidFill>
                  <a:srgbClr val="00206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YouYuan" panose="02010509060101010101" pitchFamily="49" charset="-122"/>
              </a:rPr>
              <a:t>This expresses that because of cause, therefore there is a result.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D85F15-9BAF-B44B-9A3E-97C2F8A8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8011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774FE-4823-304B-A649-EBFAEB32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0" y="88710"/>
            <a:ext cx="8005762" cy="601662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zh-CN" kern="1200" dirty="0">
                <a:solidFill>
                  <a:srgbClr val="002060"/>
                </a:solidFill>
                <a:latin typeface="Chalkboard" panose="03050602040202020205" pitchFamily="66" charset="0"/>
                <a:ea typeface="YouYuan" panose="02010509060101010101" pitchFamily="49" charset="-122"/>
              </a:rPr>
              <a:t>Examples</a:t>
            </a:r>
            <a:endParaRPr lang="zh-CN" altLang="en-US" kern="1200" dirty="0">
              <a:solidFill>
                <a:srgbClr val="002060"/>
              </a:solidFill>
              <a:latin typeface="Chalkboard" panose="03050602040202020205" pitchFamily="66" charset="0"/>
              <a:ea typeface="YouYuan" panose="020105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44224-7F55-1349-AB2E-FADD7E2D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47" y="738123"/>
            <a:ext cx="8301609" cy="5482717"/>
          </a:xfrm>
          <a:solidFill>
            <a:schemeClr val="bg2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Yīnwèi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yǒu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Zhōngguó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nǚpéngyou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suǒyǐ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yào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Zhōngwén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因为 我 有 一个 中国 女朋友，所以 我 要 学 中文。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Since I have a Chinese girlfriend, I need to study Chinese.</a:t>
            </a:r>
          </a:p>
          <a:p>
            <a:pPr marL="0" indent="0"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Yīnwèi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suǒyǐ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yào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xiūxi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60000"/>
              </a:lnSpc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因为 我 很 累，所以 我 要 休息。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I'm very tired, so I want to rest.</a:t>
            </a:r>
          </a:p>
          <a:p>
            <a:pPr marL="0" indent="0">
              <a:buNone/>
            </a:pP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Yīnwèi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tài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suǒyǐ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xiǎng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kern="12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qù</a:t>
            </a: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zh-CN" altLang="en-US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因为 太 远 了，所以 我 不 想 去。</a:t>
            </a:r>
            <a:endParaRPr lang="en-US" altLang="zh-CN" sz="2800" kern="12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GB" altLang="zh-CN" sz="2800" kern="12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Since it's too far, I don't want to go.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BA2100-D8E5-FB4E-8272-187564D3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B02E030-BB69-1449-B7D0-8DC6CC50B19F}"/>
              </a:ext>
            </a:extLst>
          </p:cNvPr>
          <p:cNvSpPr/>
          <p:nvPr/>
        </p:nvSpPr>
        <p:spPr bwMode="auto">
          <a:xfrm>
            <a:off x="537591" y="2065052"/>
            <a:ext cx="7631049" cy="81226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980989-A54D-7D4B-B609-65E6772F0B2A}"/>
              </a:ext>
            </a:extLst>
          </p:cNvPr>
          <p:cNvSpPr/>
          <p:nvPr/>
        </p:nvSpPr>
        <p:spPr bwMode="auto">
          <a:xfrm>
            <a:off x="537591" y="5583872"/>
            <a:ext cx="7631049" cy="588200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79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F6987-8048-4248-9E17-4534B4BE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793865"/>
            <a:ext cx="8449671" cy="601662"/>
          </a:xfrm>
        </p:spPr>
        <p:txBody>
          <a:bodyPr/>
          <a:lstStyle/>
          <a:p>
            <a:r>
              <a:rPr kumimoji="1" lang="en-US" altLang="zh-CN" dirty="0"/>
              <a:t>Describe the pictures using the newly-learned language points and words.</a:t>
            </a:r>
            <a:endParaRPr kumimoji="1" lang="zh-CN" altLang="en-US" dirty="0"/>
          </a:p>
        </p:txBody>
      </p:sp>
      <p:pic>
        <p:nvPicPr>
          <p:cNvPr id="6" name="内容占位符 5" descr="图片包含 文本&#10;&#10;描述已自动生成">
            <a:extLst>
              <a:ext uri="{FF2B5EF4-FFF2-40B4-BE49-F238E27FC236}">
                <a16:creationId xmlns:a16="http://schemas.microsoft.com/office/drawing/2014/main" id="{279A0DC0-8FD8-664C-BD02-E88D39E9A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"/>
          <a:stretch/>
        </p:blipFill>
        <p:spPr>
          <a:xfrm>
            <a:off x="630535" y="1541720"/>
            <a:ext cx="8010525" cy="4309479"/>
          </a:xfrm>
          <a:ln>
            <a:solidFill>
              <a:schemeClr val="accent1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A9F11-D45A-964E-B479-9F344BFA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92EC-0B58-4682-9347-58855AB8091C}" type="datetime1">
              <a:rPr lang="zh-CN" altLang="en-US" smtClean="0"/>
              <a:pPr>
                <a:defRPr/>
              </a:pPr>
              <a:t>2020/10/20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2714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Pages>0</Pages>
  <Words>1015</Words>
  <Characters>0</Characters>
  <Application>Microsoft Macintosh PowerPoint</Application>
  <DocSecurity>0</DocSecurity>
  <PresentationFormat>全屏显示(4:3)</PresentationFormat>
  <Lines>0</Lines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Times New Roman</vt:lpstr>
      <vt:lpstr>Calibri</vt:lpstr>
      <vt:lpstr>Wingdings 2</vt:lpstr>
      <vt:lpstr>宋体</vt:lpstr>
      <vt:lpstr>Arial</vt:lpstr>
      <vt:lpstr>微软雅黑</vt:lpstr>
      <vt:lpstr>Kaiti SC</vt:lpstr>
      <vt:lpstr>Chalkboard</vt:lpstr>
      <vt:lpstr>Calibri Light</vt:lpstr>
      <vt:lpstr>默认设计模板</vt:lpstr>
      <vt:lpstr>1_A000120150209A07PWBG</vt:lpstr>
      <vt:lpstr>自定义设计方案</vt:lpstr>
      <vt:lpstr>第 6 课</vt:lpstr>
      <vt:lpstr>PowerPoint 演示文稿</vt:lpstr>
      <vt:lpstr>“Why So...” Usage Subj. + zěnme + zhème / nàme + Adj.</vt:lpstr>
      <vt:lpstr>PowerPoint 演示文稿</vt:lpstr>
      <vt:lpstr>PowerPoint 演示文稿</vt:lpstr>
      <vt:lpstr>Using 所以 (suǒyǐ) by Itself to Explain Results Structure: Reason, 所以 + Result</vt:lpstr>
      <vt:lpstr>Using 因为 (yīnwèi) and 所以 (suǒyǐ) Together</vt:lpstr>
      <vt:lpstr>Examples</vt:lpstr>
      <vt:lpstr>Describe the pictures using the newly-learned language points and words.</vt:lpstr>
      <vt:lpstr>Use yīnwèi and suǒyǐ to make up sentences.</vt:lpstr>
      <vt:lpstr>PowerPoint 演示文稿</vt:lpstr>
      <vt:lpstr>PowerPoint 演示文稿</vt:lpstr>
      <vt:lpstr>PowerPoint 演示文稿</vt:lpstr>
      <vt:lpstr>PowerPoint 演示文稿</vt:lpstr>
      <vt:lpstr>For extra learning: the usage of “le” search the following link: https://resources.allsetlearning.com/chinese/grammar/Learning_to_use_%22le%22 </vt:lpstr>
      <vt:lpstr>What did you learn from today’s class?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Huimin HE</cp:lastModifiedBy>
  <cp:revision>163</cp:revision>
  <dcterms:created xsi:type="dcterms:W3CDTF">2013-01-25T01:44:00Z</dcterms:created>
  <dcterms:modified xsi:type="dcterms:W3CDTF">2020-10-20T09:51:19Z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