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70" r:id="rId2"/>
    <p:sldMasterId id="2147483893" r:id="rId3"/>
  </p:sldMasterIdLst>
  <p:notesMasterIdLst>
    <p:notesMasterId r:id="rId20"/>
  </p:notesMasterIdLst>
  <p:handoutMasterIdLst>
    <p:handoutMasterId r:id="rId21"/>
  </p:handoutMasterIdLst>
  <p:sldIdLst>
    <p:sldId id="382" r:id="rId4"/>
    <p:sldId id="890" r:id="rId5"/>
    <p:sldId id="851" r:id="rId6"/>
    <p:sldId id="852" r:id="rId7"/>
    <p:sldId id="891" r:id="rId8"/>
    <p:sldId id="892" r:id="rId9"/>
    <p:sldId id="893" r:id="rId10"/>
    <p:sldId id="894" r:id="rId11"/>
    <p:sldId id="895" r:id="rId12"/>
    <p:sldId id="896" r:id="rId13"/>
    <p:sldId id="897" r:id="rId14"/>
    <p:sldId id="898" r:id="rId15"/>
    <p:sldId id="899" r:id="rId16"/>
    <p:sldId id="914" r:id="rId17"/>
    <p:sldId id="900" r:id="rId18"/>
    <p:sldId id="901" r:id="rId19"/>
  </p:sldIdLst>
  <p:sldSz cx="9144000" cy="6858000" type="screen4x3"/>
  <p:notesSz cx="6858000" cy="9144000"/>
  <p:embeddedFontLst>
    <p:embeddedFont>
      <p:font typeface="宋体" panose="02010600030101010101" pitchFamily="2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Wingdings 2" pitchFamily="2" charset="2"/>
      <p:regular r:id="rId31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">
          <p15:clr>
            <a:srgbClr val="A4A3A4"/>
          </p15:clr>
        </p15:guide>
        <p15:guide id="2" pos="2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93"/>
    <p:restoredTop sz="94393"/>
  </p:normalViewPr>
  <p:slideViewPr>
    <p:cSldViewPr snapToGrid="0" snapToObjects="1">
      <p:cViewPr>
        <p:scale>
          <a:sx n="110" d="100"/>
          <a:sy n="110" d="100"/>
        </p:scale>
        <p:origin x="1088" y="24"/>
      </p:cViewPr>
      <p:guideLst>
        <p:guide orient="horz" pos="227"/>
        <p:guide pos="2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4024" y="200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6713BB6-EEEA-3946-914E-A99C799232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9C0EB5-5F22-DD42-92DD-EEB42A0F66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2E3A5-BFE5-2B4E-A3B6-76D100E38B2F}" type="datetimeFigureOut">
              <a:rPr kumimoji="1" lang="zh-CN" altLang="en-US" smtClean="0"/>
              <a:t>2020/11/25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1535815-3A9A-3547-835D-C7A6CA8777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D74C2E-4F4A-9B4B-AADC-60A052E142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7C275-2FBC-4141-B239-45005A7EED9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2289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100F9186-3EEC-42E2-9B98-BFADFD973E3D}" type="datetime1">
              <a:rPr lang="zh-CN" altLang="en-US"/>
              <a:pPr>
                <a:defRPr/>
              </a:pPr>
              <a:t>2020/11/25</a:t>
            </a:fld>
            <a:endParaRPr lang="en-US" sz="1200"/>
          </a:p>
        </p:txBody>
      </p:sp>
      <p:sp>
        <p:nvSpPr>
          <p:cNvPr id="4608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01" name="Rectangle 5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单击此处编辑母版文本样式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第二级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第三级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第四级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0CC53E99-86AD-43A6-8158-79B79B421815}" type="slidenum">
              <a:rPr lang="zh-CN" alt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C53E99-86AD-43A6-8158-79B79B421815}" type="slidenum">
              <a:rPr lang="zh-CN" altLang="en-US" smtClean="0"/>
              <a:pPr>
                <a:defRPr/>
              </a:pPr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9341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70169-4AE3-B849-A0CE-DFAA03954002}" type="datetime1">
              <a:rPr lang="zh-CN" altLang="en-US" smtClean="0"/>
              <a:t>2020/11/25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376B-0E3B-43F8-9A49-775847AEEE40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3A114-5A50-E142-BA15-25DD14EE7B23}" type="datetime1">
              <a:rPr lang="zh-CN" altLang="en-US" smtClean="0"/>
              <a:t>2020/11/25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2232-B190-4F4D-8B4F-52E952ADEF92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E533E-2398-8C41-9881-5CB8377B8F6B}" type="datetime1">
              <a:rPr lang="zh-CN" altLang="en-US" smtClean="0"/>
              <a:t>2020/11/25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A6D4-A655-4B68-A88D-D6884EE41BB0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43D21-0DD9-9640-B7BC-DBFDC916287F}" type="datetime1">
              <a:rPr lang="zh-CN" altLang="en-US" smtClean="0"/>
              <a:t>2020/11/25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4F0EC-2E2E-49E3-B1EC-74720C339DE4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F4FD-27DC-324E-A2DD-CFD164B2FBF9}" type="datetime1">
              <a:rPr lang="zh-CN" altLang="en-US" smtClean="0"/>
              <a:t>2020/11/25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938E6-B604-4DC5-8D42-6EE8F02CE17D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7905-C10A-584C-85C1-BDF35EA1D682}" type="datetime1">
              <a:rPr lang="zh-CN" altLang="en-US" smtClean="0"/>
              <a:t>2020/11/25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C5D74-E0BD-45EA-90A4-4D4375E0A4B0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1975" y="1079500"/>
            <a:ext cx="3929063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079500"/>
            <a:ext cx="3929062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DA656-6BDC-3247-81EF-728414BE5B37}" type="datetime1">
              <a:rPr lang="zh-CN" altLang="en-US" smtClean="0"/>
              <a:t>2020/11/25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B245-A879-4943-9B01-4767126E3E67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F61AB-340A-B642-BF5D-4C2FE614C92B}" type="datetime1">
              <a:rPr lang="zh-CN" altLang="en-US" smtClean="0"/>
              <a:t>2020/11/25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7E674-CCA2-4E5A-B9FA-EBAC9970B5D7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8C35-BB69-7D41-BE85-A36D2D62D9E5}" type="datetime1">
              <a:rPr lang="zh-CN" altLang="en-US" smtClean="0"/>
              <a:t>2020/11/25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395C8-1365-45B8-8CBD-B83613F861EE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10432-B03A-8547-BB30-A6252484788C}" type="datetime1">
              <a:rPr lang="zh-CN" altLang="en-US" smtClean="0"/>
              <a:t>2020/11/25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300E1-ADA1-49A8-B0FB-01CA7855E262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8580-15AD-1942-BC4C-1B4DB19EB198}" type="datetime1">
              <a:rPr lang="zh-CN" altLang="en-US" smtClean="0"/>
              <a:t>2020/11/25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1D52A-1AD0-4642-9BDE-73180D4AE6FB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3606-F7B7-6649-AF91-6E445DE87BE2}" type="datetime1">
              <a:rPr lang="zh-CN" altLang="en-US" smtClean="0"/>
              <a:t>2020/11/25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BBF8F-A6D5-45C5-815F-78E522B5CEE0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Times New Roman" pitchFamily="18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3CC7-D22A-0F4F-851B-5DD420C95989}" type="datetime1">
              <a:rPr lang="zh-CN" altLang="en-US" smtClean="0"/>
              <a:t>2020/11/25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72A55-B259-4217-851B-594A4BCDFCFE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FAAF-51B2-364F-9FE6-28F48F596D91}" type="datetime1">
              <a:rPr lang="zh-CN" altLang="en-US" smtClean="0"/>
              <a:t>2020/11/25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E74E-70A2-4B81-B909-F3E36052B062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0663" y="198438"/>
            <a:ext cx="2001837" cy="58991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1975" y="198438"/>
            <a:ext cx="5856288" cy="58991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0841-8AD6-094E-912F-C9EE2332F85E}" type="datetime1">
              <a:rPr lang="zh-CN" altLang="en-US" smtClean="0"/>
              <a:t>2020/11/25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3DA3-42A9-48E2-8258-F7FAB5282FD9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81D6-065A-3C4A-9DDA-1A435CF1FFF5}" type="datetime1">
              <a:rPr lang="zh-CN" altLang="en-US" smtClean="0"/>
              <a:t>2020/11/25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D66A-14FD-4875-BB5E-BB18079A49B2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1600-D536-AA47-9205-C8FB964AF79E}" type="datetime1">
              <a:rPr lang="zh-CN" altLang="en-US" smtClean="0"/>
              <a:t>2020/11/25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F3C65-E679-4871-BB50-B4C0D83BB39C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53A3-0D71-E744-90FD-62D6BA760056}" type="datetime1">
              <a:rPr lang="zh-CN" altLang="en-US" smtClean="0"/>
              <a:t>2020/11/25</a:t>
            </a:fld>
            <a:endParaRPr lang="en-US" sz="18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585A-3366-4460-BFF9-27D29D3202D0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1FA0-DE8D-934A-9636-7F5F34241A26}" type="datetime1">
              <a:rPr lang="zh-CN" altLang="en-US" smtClean="0"/>
              <a:t>2020/11/25</a:t>
            </a:fld>
            <a:endParaRPr lang="en-US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40ED-B794-4529-A05C-1735A84C81F4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3362-A96A-B04B-B22F-A37479E14E21}" type="datetime1">
              <a:rPr lang="zh-CN" altLang="en-US" smtClean="0"/>
              <a:t>2020/11/25</a:t>
            </a:fld>
            <a:endParaRPr lang="en-US" sz="18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C9DBF-CEE9-41CB-B411-E484F58F17A1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46A80-D9EE-B24F-A175-341C57456D4A}" type="datetime1">
              <a:rPr lang="zh-CN" altLang="en-US" smtClean="0"/>
              <a:t>2020/11/25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CACD-128E-41A8-A545-72ABAEA33508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Aria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8425-9703-8D49-B509-5FABA6789CDC}" type="datetime1">
              <a:rPr lang="zh-CN" altLang="en-US" smtClean="0"/>
              <a:t>2020/11/25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51FB-5D40-41B3-8A66-077EA2F8E837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Arial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Arial" pitchFamily="34" charset="0"/>
              </a:rPr>
              <a:t>第二级</a:t>
            </a:r>
          </a:p>
          <a:p>
            <a:pPr lvl="2"/>
            <a:r>
              <a:rPr lang="zh-CN">
                <a:sym typeface="Arial" pitchFamily="34" charset="0"/>
              </a:rPr>
              <a:t>第三级</a:t>
            </a:r>
          </a:p>
          <a:p>
            <a:pPr lvl="3"/>
            <a:r>
              <a:rPr lang="zh-CN">
                <a:sym typeface="Arial" pitchFamily="34" charset="0"/>
              </a:rPr>
              <a:t>第四级</a:t>
            </a:r>
          </a:p>
          <a:p>
            <a:pPr lvl="4"/>
            <a:r>
              <a:rPr lang="zh-CN">
                <a:sym typeface="Arial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27A5CB43-3251-0B44-B168-5D4191976BA2}" type="datetime1">
              <a:rPr lang="zh-CN" altLang="en-US" smtClean="0"/>
              <a:t>2020/11/25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72B00EC-FD89-45DA-9FDF-D4F6B4441CC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6"/>
          <p:cNvSpPr>
            <a:spLocks noChangeArrowheads="1"/>
          </p:cNvSpPr>
          <p:nvPr/>
        </p:nvSpPr>
        <p:spPr bwMode="auto">
          <a:xfrm>
            <a:off x="-4763" y="-19050"/>
            <a:ext cx="9144001" cy="6877050"/>
          </a:xfrm>
          <a:prstGeom prst="rect">
            <a:avLst/>
          </a:prstGeom>
          <a:solidFill>
            <a:srgbClr val="F2F2F2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1" name="矩形 7"/>
          <p:cNvSpPr>
            <a:spLocks noChangeArrowheads="1"/>
          </p:cNvSpPr>
          <p:nvPr/>
        </p:nvSpPr>
        <p:spPr bwMode="auto">
          <a:xfrm>
            <a:off x="0" y="620713"/>
            <a:ext cx="9180513" cy="5040312"/>
          </a:xfrm>
          <a:prstGeom prst="rect">
            <a:avLst/>
          </a:prstGeom>
          <a:solidFill>
            <a:srgbClr val="D8D8D8">
              <a:alpha val="1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2" name="矩形 3"/>
          <p:cNvSpPr>
            <a:spLocks noChangeArrowheads="1"/>
          </p:cNvSpPr>
          <p:nvPr/>
        </p:nvSpPr>
        <p:spPr bwMode="auto">
          <a:xfrm>
            <a:off x="0" y="6167438"/>
            <a:ext cx="2327275" cy="179387"/>
          </a:xfrm>
          <a:prstGeom prst="rect">
            <a:avLst/>
          </a:prstGeom>
          <a:solidFill>
            <a:srgbClr val="F79646">
              <a:alpha val="93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3" name="矩形 8"/>
          <p:cNvSpPr>
            <a:spLocks noChangeArrowheads="1"/>
          </p:cNvSpPr>
          <p:nvPr/>
        </p:nvSpPr>
        <p:spPr bwMode="auto">
          <a:xfrm>
            <a:off x="2327275" y="6167438"/>
            <a:ext cx="2260600" cy="179387"/>
          </a:xfrm>
          <a:prstGeom prst="rect">
            <a:avLst/>
          </a:prstGeom>
          <a:solidFill>
            <a:srgbClr val="4BACC6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4" name="矩形 9"/>
          <p:cNvSpPr>
            <a:spLocks noChangeArrowheads="1"/>
          </p:cNvSpPr>
          <p:nvPr/>
        </p:nvSpPr>
        <p:spPr bwMode="auto">
          <a:xfrm>
            <a:off x="4587875" y="6167438"/>
            <a:ext cx="2260600" cy="179387"/>
          </a:xfrm>
          <a:prstGeom prst="rect">
            <a:avLst/>
          </a:prstGeom>
          <a:solidFill>
            <a:srgbClr val="C0504D">
              <a:alpha val="92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5" name="矩形 10"/>
          <p:cNvSpPr>
            <a:spLocks noChangeArrowheads="1"/>
          </p:cNvSpPr>
          <p:nvPr/>
        </p:nvSpPr>
        <p:spPr bwMode="auto">
          <a:xfrm>
            <a:off x="6848475" y="6167438"/>
            <a:ext cx="2295525" cy="179387"/>
          </a:xfrm>
          <a:prstGeom prst="rect">
            <a:avLst/>
          </a:prstGeom>
          <a:solidFill>
            <a:srgbClr val="000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6" name="矩形 6"/>
          <p:cNvSpPr>
            <a:spLocks noChangeArrowheads="1"/>
          </p:cNvSpPr>
          <p:nvPr/>
        </p:nvSpPr>
        <p:spPr bwMode="auto">
          <a:xfrm>
            <a:off x="0" y="247650"/>
            <a:ext cx="2260600" cy="71438"/>
          </a:xfrm>
          <a:prstGeom prst="rect">
            <a:avLst/>
          </a:prstGeom>
          <a:solidFill>
            <a:srgbClr val="F79646">
              <a:alpha val="93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7" name="矩形 7"/>
          <p:cNvSpPr>
            <a:spLocks noChangeArrowheads="1"/>
          </p:cNvSpPr>
          <p:nvPr/>
        </p:nvSpPr>
        <p:spPr bwMode="auto">
          <a:xfrm>
            <a:off x="2260600" y="247650"/>
            <a:ext cx="2260600" cy="71438"/>
          </a:xfrm>
          <a:prstGeom prst="rect">
            <a:avLst/>
          </a:prstGeom>
          <a:solidFill>
            <a:srgbClr val="4BACC6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8" name="矩形 12"/>
          <p:cNvSpPr>
            <a:spLocks noChangeArrowheads="1"/>
          </p:cNvSpPr>
          <p:nvPr/>
        </p:nvSpPr>
        <p:spPr bwMode="auto">
          <a:xfrm>
            <a:off x="4521200" y="247650"/>
            <a:ext cx="2260600" cy="71438"/>
          </a:xfrm>
          <a:prstGeom prst="rect">
            <a:avLst/>
          </a:prstGeom>
          <a:solidFill>
            <a:srgbClr val="C0504D">
              <a:alpha val="92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9" name="矩形 13"/>
          <p:cNvSpPr>
            <a:spLocks noChangeArrowheads="1"/>
          </p:cNvSpPr>
          <p:nvPr/>
        </p:nvSpPr>
        <p:spPr bwMode="auto">
          <a:xfrm>
            <a:off x="6781800" y="247650"/>
            <a:ext cx="2362200" cy="71438"/>
          </a:xfrm>
          <a:prstGeom prst="rect">
            <a:avLst/>
          </a:prstGeom>
          <a:solidFill>
            <a:srgbClr val="000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6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1975" y="1079500"/>
            <a:ext cx="8010525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Times New Roman" pitchFamily="18" charset="0"/>
              </a:rPr>
              <a:t>单击此处编辑母版文本样式</a:t>
            </a:r>
          </a:p>
          <a:p>
            <a:pPr lvl="1"/>
            <a:r>
              <a:rPr lang="zh-CN">
                <a:sym typeface="Times New Roman" pitchFamily="18" charset="0"/>
              </a:rPr>
              <a:t>第二级</a:t>
            </a:r>
          </a:p>
        </p:txBody>
      </p:sp>
      <p:sp>
        <p:nvSpPr>
          <p:cNvPr id="2061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6738" y="198438"/>
            <a:ext cx="80057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Times New Roman" pitchFamily="18" charset="0"/>
              </a:rPr>
              <a:t>单击此处编辑母版标题样式</a:t>
            </a:r>
          </a:p>
        </p:txBody>
      </p:sp>
      <p:sp>
        <p:nvSpPr>
          <p:cNvPr id="206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8AF807B8-F589-9849-848E-6C88B7455F90}" type="datetime1">
              <a:rPr lang="zh-CN" altLang="en-US" smtClean="0"/>
              <a:t>2020/11/25</a:t>
            </a:fld>
            <a:endParaRPr lang="en-US"/>
          </a:p>
        </p:txBody>
      </p:sp>
      <p:sp>
        <p:nvSpPr>
          <p:cNvPr id="206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6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050008EE-96A3-4EA3-9E2B-128479469D78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ransition spd="slow"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  <a:sym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9pPr>
    </p:titleStyle>
    <p:bodyStyle>
      <a:lvl1pPr marL="357188" indent="-357188" algn="l" defTabSz="0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"/>
        <a:defRPr sz="2000">
          <a:solidFill>
            <a:schemeClr val="accent2"/>
          </a:solidFill>
          <a:latin typeface="+mn-lt"/>
          <a:ea typeface="+mn-ea"/>
          <a:cs typeface="+mn-cs"/>
          <a:sym typeface="Times New Roman" pitchFamily="18" charset="0"/>
        </a:defRPr>
      </a:lvl1pPr>
      <a:lvl2pPr marL="357188" indent="-357188" algn="l" defTabSz="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 "/>
        <a:defRPr sz="1600">
          <a:solidFill>
            <a:schemeClr val="tx1"/>
          </a:solidFill>
          <a:latin typeface="+mn-lt"/>
          <a:ea typeface="+mn-ea"/>
          <a:sym typeface="Times New Roman" pitchFamily="18" charset="0"/>
        </a:defRPr>
      </a:lvl2pPr>
      <a:lvl3pPr marL="1143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3pPr>
      <a:lvl4pPr marL="1600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4pPr>
      <a:lvl5pPr marL="20574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5pPr>
      <a:lvl6pPr marL="25146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6pPr>
      <a:lvl7pPr marL="29718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7pPr>
      <a:lvl8pPr marL="3429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8pPr>
      <a:lvl9pPr marL="3886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/>
          <p:cNvGrpSpPr>
            <a:grpSpLocks noChangeAspect="1"/>
          </p:cNvGrpSpPr>
          <p:nvPr/>
        </p:nvGrpSpPr>
        <p:grpSpPr bwMode="auto">
          <a:xfrm>
            <a:off x="-158750" y="-28575"/>
            <a:ext cx="9375775" cy="6964363"/>
            <a:chOff x="0" y="0"/>
            <a:chExt cx="9376230" cy="6964589"/>
          </a:xfrm>
        </p:grpSpPr>
        <p:pic>
          <p:nvPicPr>
            <p:cNvPr id="3075" name="图片 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9376229" cy="696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图片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07183" y="43541"/>
              <a:ext cx="4569047" cy="50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图片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4224" y="176570"/>
              <a:ext cx="415238" cy="158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69988" y="2235200"/>
            <a:ext cx="6883400" cy="882650"/>
          </a:xfrm>
        </p:spPr>
        <p:txBody>
          <a:bodyPr/>
          <a:lstStyle/>
          <a:p>
            <a:pPr algn="ctr" eaLnBrk="1" hangingPunct="1"/>
            <a:r>
              <a:rPr lang="zh-CN" altLang="en-US" sz="4800" dirty="0">
                <a:solidFill>
                  <a:srgbClr val="FF6600"/>
                </a:solidFill>
              </a:rPr>
              <a:t>第</a:t>
            </a:r>
            <a:r>
              <a:rPr lang="en-US" sz="4800" dirty="0">
                <a:solidFill>
                  <a:srgbClr val="FF6600"/>
                </a:solidFill>
              </a:rPr>
              <a:t> </a:t>
            </a:r>
            <a:r>
              <a:rPr lang="en-US" altLang="zh-CN" sz="4800" dirty="0">
                <a:solidFill>
                  <a:srgbClr val="FF6600"/>
                </a:solidFill>
              </a:rPr>
              <a:t>8 </a:t>
            </a:r>
            <a:r>
              <a:rPr lang="zh-CN" altLang="en-US" sz="4800" dirty="0">
                <a:solidFill>
                  <a:srgbClr val="FF6600"/>
                </a:solidFill>
              </a:rPr>
              <a:t>课</a:t>
            </a:r>
            <a:endParaRPr lang="zh-CN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8763" y="3708400"/>
            <a:ext cx="8599487" cy="141446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zh-CN" altLang="en-US" sz="5400" b="1" dirty="0">
                <a:solidFill>
                  <a:srgbClr val="000000"/>
                </a:solidFill>
              </a:rPr>
              <a:t>让我想想再告诉你</a:t>
            </a:r>
          </a:p>
        </p:txBody>
      </p:sp>
      <p:sp>
        <p:nvSpPr>
          <p:cNvPr id="26628" name="Text Box 4"/>
          <p:cNvSpPr>
            <a:spLocks noChangeArrowheads="1"/>
          </p:cNvSpPr>
          <p:nvPr/>
        </p:nvSpPr>
        <p:spPr bwMode="auto">
          <a:xfrm>
            <a:off x="219075" y="844550"/>
            <a:ext cx="452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1800"/>
              </a:spcBef>
              <a:buClr>
                <a:schemeClr val="accent1"/>
              </a:buClr>
              <a:buSzPct val="80000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《HSK标准教程》第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册</a:t>
            </a:r>
            <a:endParaRPr lang="zh-CN" altLang="en-US"/>
          </a:p>
        </p:txBody>
      </p:sp>
    </p:spTree>
  </p:cSld>
  <p:clrMapOvr>
    <a:masterClrMapping/>
  </p:clrMapOvr>
  <p:transition spd="slow" advTm="29071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AFC91-38C9-0B4F-8296-A6DF0D1AD6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dirty="0">
                <a:solidFill>
                  <a:srgbClr val="002060"/>
                </a:solidFill>
                <a:ea typeface="STZhongsong" panose="02010600040101010101" pitchFamily="2" charset="-122"/>
                <a:sym typeface="Times New Roman" pitchFamily="18" charset="0"/>
              </a:rPr>
              <a:t>Tag questions with "ma"</a:t>
            </a:r>
            <a:endParaRPr lang="zh-CN" altLang="en-US" dirty="0">
              <a:solidFill>
                <a:srgbClr val="002060"/>
              </a:solidFill>
              <a:ea typeface="STZhongsong" panose="02010600040101010101" pitchFamily="2" charset="-122"/>
              <a:sym typeface="Times New Roman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EA5B84-0267-7C4E-89FE-9E96FF18D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3762"/>
            <a:ext cx="8229600" cy="4525963"/>
          </a:xfrm>
        </p:spPr>
        <p:txBody>
          <a:bodyPr/>
          <a:lstStyle/>
          <a:p>
            <a:r>
              <a:rPr lang="en-GB" altLang="zh-CN" sz="3600" dirty="0" err="1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hǎoma</a:t>
            </a:r>
            <a:r>
              <a:rPr lang="zh-CN" altLang="en-GB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好吗</a:t>
            </a:r>
            <a:r>
              <a:rPr lang="en-GB" altLang="zh-CN" sz="3600" dirty="0"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  is that okay?</a:t>
            </a:r>
          </a:p>
          <a:p>
            <a:r>
              <a:rPr lang="en-GB" altLang="zh-CN" sz="3600" dirty="0" err="1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duìma</a:t>
            </a:r>
            <a:r>
              <a:rPr lang="zh-CN" altLang="en-GB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对吗</a:t>
            </a:r>
            <a:r>
              <a:rPr lang="en-US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/</a:t>
            </a:r>
            <a:r>
              <a:rPr lang="en-US" altLang="zh-CN" sz="3600" dirty="0" err="1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shìma</a:t>
            </a:r>
            <a:r>
              <a:rPr lang="zh-CN" altLang="en-US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是吗</a:t>
            </a:r>
            <a:r>
              <a:rPr lang="en-GB" altLang="zh-CN" sz="3600" dirty="0"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   is that right?</a:t>
            </a:r>
          </a:p>
          <a:p>
            <a:r>
              <a:rPr lang="en-GB" altLang="zh-CN" sz="3600" dirty="0" err="1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kěyǐ</a:t>
            </a:r>
            <a:r>
              <a:rPr lang="en-GB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 ma</a:t>
            </a:r>
            <a:r>
              <a:rPr lang="zh-CN" altLang="en-GB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可以</a:t>
            </a:r>
            <a:r>
              <a:rPr lang="zh-CN" altLang="en-US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吗</a:t>
            </a:r>
            <a:r>
              <a:rPr lang="en-US" altLang="zh-CN" sz="3600" dirty="0"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  may I?</a:t>
            </a:r>
          </a:p>
        </p:txBody>
      </p:sp>
      <p:pic>
        <p:nvPicPr>
          <p:cNvPr id="2050" name="Picture 2" descr="Cartoon,head,okay - Cartoon Person Thinking Png, Transparent Png ,  Transparent Png Image - PNGitem">
            <a:extLst>
              <a:ext uri="{FF2B5EF4-FFF2-40B4-BE49-F238E27FC236}">
                <a16:creationId xmlns:a16="http://schemas.microsoft.com/office/drawing/2014/main" id="{0DB798D7-ADA4-424C-8874-9A02E3291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07" y="4135207"/>
            <a:ext cx="2684751" cy="25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2457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CC9D27-9CE5-0642-BBD6-B99CB584D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285" y="2203926"/>
            <a:ext cx="7544614" cy="3156735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  <a:sym typeface="Times New Roman" pitchFamily="18" charset="0"/>
              </a:rPr>
              <a:t>Used at the end of sentences</a:t>
            </a:r>
          </a:p>
          <a:p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Soften a suggestion or request confirmation.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18A529-287E-2742-8C86-7010BB8B7A81}"/>
              </a:ext>
            </a:extLst>
          </p:cNvPr>
          <p:cNvSpPr txBox="1"/>
          <p:nvPr/>
        </p:nvSpPr>
        <p:spPr>
          <a:xfrm>
            <a:off x="814226" y="891694"/>
            <a:ext cx="752967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zh-CN" sz="3200" dirty="0" err="1"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hǎoma</a:t>
            </a:r>
            <a:r>
              <a:rPr lang="zh-CN" altLang="en-GB" sz="3200" dirty="0"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好吗</a:t>
            </a:r>
            <a:r>
              <a:rPr lang="en-GB" altLang="zh-CN" sz="3200" dirty="0"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/</a:t>
            </a:r>
            <a:r>
              <a:rPr lang="en-GB" altLang="zh-CN" sz="3200" dirty="0" err="1"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duìma</a:t>
            </a:r>
            <a:r>
              <a:rPr lang="zh-CN" altLang="en-GB" sz="3200" dirty="0"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对</a:t>
            </a:r>
            <a:r>
              <a:rPr lang="zh-CN" altLang="en-US" sz="3200" dirty="0"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吗</a:t>
            </a:r>
            <a:r>
              <a:rPr lang="en-US" altLang="zh-CN" sz="3200" dirty="0"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/</a:t>
            </a:r>
            <a:r>
              <a:rPr lang="en-US" altLang="zh-CN" sz="3200" dirty="0" err="1"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shìma</a:t>
            </a:r>
            <a:r>
              <a:rPr lang="zh-CN" altLang="en-US" sz="3200" dirty="0"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是吗</a:t>
            </a:r>
            <a:r>
              <a:rPr lang="en-US" altLang="zh-CN" sz="3200" dirty="0"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/</a:t>
            </a:r>
          </a:p>
          <a:p>
            <a:r>
              <a:rPr lang="en-GB" altLang="zh-CN" sz="3200" dirty="0" err="1"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kěyǐ</a:t>
            </a:r>
            <a:r>
              <a:rPr lang="en-GB" altLang="zh-CN" sz="3200" dirty="0"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 ma</a:t>
            </a:r>
            <a:r>
              <a:rPr lang="zh-CN" altLang="en-GB" sz="3200" dirty="0"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可以</a:t>
            </a:r>
            <a:r>
              <a:rPr lang="zh-CN" altLang="en-US" sz="3200" dirty="0"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吗</a:t>
            </a:r>
            <a:endParaRPr lang="en-US" altLang="zh-CN" sz="3200" dirty="0">
              <a:ea typeface="STZhongsong" panose="02010600040101010101" pitchFamily="2" charset="-122"/>
              <a:sym typeface="Times New Roman" pitchFamily="18" charset="0"/>
            </a:endParaRPr>
          </a:p>
        </p:txBody>
      </p:sp>
      <p:pic>
        <p:nvPicPr>
          <p:cNvPr id="7" name="Picture 2" descr="Compassionate directness is an essential ingredient for innovation - Ideas">
            <a:extLst>
              <a:ext uri="{FF2B5EF4-FFF2-40B4-BE49-F238E27FC236}">
                <a16:creationId xmlns:a16="http://schemas.microsoft.com/office/drawing/2014/main" id="{4145439B-246D-AE4F-82B6-EAF4D049F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92" y="4236758"/>
            <a:ext cx="4301837" cy="235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31421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5F55DE-FBB9-104F-9818-EB7007B83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5762"/>
            <a:ext cx="8229600" cy="5260401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Wǒmen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yīqǐ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qù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chīfàn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,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hǎo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ma?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我们 一起 去 吃饭， 好 吗 ？ </a:t>
            </a:r>
            <a:endParaRPr lang="en-GB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sym typeface="Times New Roman" pitchFamily="18" charset="0"/>
              </a:rPr>
              <a:t>Let's go eat together, shall we?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SzPct val="100000"/>
              <a:buNone/>
            </a:pPr>
            <a:endParaRPr lang="en-GB" altLang="zh-CN" sz="2800" dirty="0">
              <a:solidFill>
                <a:schemeClr val="accent4">
                  <a:lumMod val="50000"/>
                </a:schemeClr>
              </a:solidFill>
              <a:sym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Nǐ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xǐhuān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hē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lǜchá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,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shì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ma?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你 喜欢 喝绿茶， 是 吗 ？ </a:t>
            </a:r>
            <a:endParaRPr lang="en-GB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</a:pP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</a:rPr>
              <a:t>You like drinking green tea, is that correct?</a:t>
            </a:r>
          </a:p>
        </p:txBody>
      </p:sp>
      <p:pic>
        <p:nvPicPr>
          <p:cNvPr id="6" name="Picture 2" descr="Okay PNG, Clipart, Clouds, Dark, Dark Clouds, Okay Clipart, Okay Clipart  Free PNG Download">
            <a:extLst>
              <a:ext uri="{FF2B5EF4-FFF2-40B4-BE49-F238E27FC236}">
                <a16:creationId xmlns:a16="http://schemas.microsoft.com/office/drawing/2014/main" id="{EA1EE7A9-77F0-964A-A458-26E43099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690" y="4603771"/>
            <a:ext cx="3261456" cy="19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2572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863738-3993-8845-9E55-48ED7D9E9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101" y="927025"/>
            <a:ext cx="6809362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Nǐmen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jiàn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guò</a:t>
            </a: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Hé</a:t>
            </a:r>
            <a:r>
              <a:rPr lang="en-US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Lǎoshī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,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duì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 ma?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  <a:sym typeface="Times New Roman" pitchFamily="18" charset="0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你们 见 过何老师，对 吗 ？ </a:t>
            </a:r>
            <a:endParaRPr lang="en-GB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  <a:sym typeface="Times New Roman" pitchFamily="18" charset="0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</a:rPr>
              <a:t>You’ve met</a:t>
            </a: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accent4">
                    <a:lumMod val="50000"/>
                  </a:schemeClr>
                </a:solidFill>
              </a:rPr>
              <a:t>Miss He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</a:rPr>
              <a:t>, right?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endParaRPr lang="en-GB" altLang="zh-CN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US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Míngtiān</a:t>
            </a:r>
            <a:r>
              <a:rPr lang="en-US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bùshàng</a:t>
            </a:r>
            <a:r>
              <a:rPr lang="en-US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zhōngwén</a:t>
            </a:r>
            <a:r>
              <a:rPr lang="en-US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kè</a:t>
            </a:r>
            <a:r>
              <a:rPr lang="en-US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lang="en-US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kǐyǐ</a:t>
            </a:r>
            <a:r>
              <a:rPr lang="en-US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ma?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zh-CN" altLang="en-GB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明天</a:t>
            </a: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不上中文课，可以吗？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US" altLang="zh-CN" sz="2800" dirty="0">
                <a:solidFill>
                  <a:schemeClr val="accent4">
                    <a:lumMod val="50000"/>
                  </a:schemeClr>
                </a:solidFill>
              </a:rPr>
              <a:t>We skip Chinese class </a:t>
            </a:r>
            <a:r>
              <a:rPr lang="en-US" altLang="zh-CN" sz="2800" dirty="0" err="1">
                <a:solidFill>
                  <a:schemeClr val="accent4">
                    <a:lumMod val="50000"/>
                  </a:schemeClr>
                </a:solidFill>
              </a:rPr>
              <a:t>tmr</a:t>
            </a:r>
            <a:r>
              <a:rPr lang="en-US" altLang="zh-CN" sz="2800" dirty="0">
                <a:solidFill>
                  <a:schemeClr val="accent4">
                    <a:lumMod val="50000"/>
                  </a:schemeClr>
                </a:solidFill>
              </a:rPr>
              <a:t>, is that OK?</a:t>
            </a:r>
          </a:p>
          <a:p>
            <a:endParaRPr lang="en-GB" altLang="zh-CN" dirty="0"/>
          </a:p>
          <a:p>
            <a:endParaRPr kumimoji="1" lang="zh-CN" altLang="en-US" dirty="0"/>
          </a:p>
        </p:txBody>
      </p:sp>
      <p:pic>
        <p:nvPicPr>
          <p:cNvPr id="5122" name="Picture 2" descr="Politeness: To Be or Not to Be! – Different Truths">
            <a:extLst>
              <a:ext uri="{FF2B5EF4-FFF2-40B4-BE49-F238E27FC236}">
                <a16:creationId xmlns:a16="http://schemas.microsoft.com/office/drawing/2014/main" id="{AB8EC5A4-D037-0C47-B469-0DAA31482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3" y="4898376"/>
            <a:ext cx="2448791" cy="183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023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EA5B84-0267-7C4E-89FE-9E96FF18D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95569"/>
            <a:ext cx="8229600" cy="4525963"/>
          </a:xfrm>
        </p:spPr>
        <p:txBody>
          <a:bodyPr/>
          <a:lstStyle/>
          <a:p>
            <a:r>
              <a:rPr lang="en-GB" altLang="zh-CN" sz="3600" dirty="0" err="1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hǎoma</a:t>
            </a:r>
            <a:r>
              <a:rPr lang="zh-CN" altLang="en-GB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好吗</a:t>
            </a:r>
            <a:r>
              <a:rPr lang="en-GB" altLang="zh-CN" sz="3600" dirty="0"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  is that okay?</a:t>
            </a:r>
          </a:p>
          <a:p>
            <a:r>
              <a:rPr lang="en-GB" altLang="zh-CN" sz="3600" dirty="0" err="1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duìma</a:t>
            </a:r>
            <a:r>
              <a:rPr lang="zh-CN" altLang="en-GB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对吗</a:t>
            </a:r>
            <a:r>
              <a:rPr lang="en-US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/</a:t>
            </a:r>
            <a:r>
              <a:rPr lang="en-US" altLang="zh-CN" sz="3600" dirty="0" err="1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shìma</a:t>
            </a:r>
            <a:r>
              <a:rPr lang="zh-CN" altLang="en-US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是吗</a:t>
            </a:r>
            <a:r>
              <a:rPr lang="en-GB" altLang="zh-CN" sz="3600" dirty="0"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   is that right?</a:t>
            </a:r>
          </a:p>
          <a:p>
            <a:r>
              <a:rPr lang="en-GB" altLang="zh-CN" sz="3600" dirty="0" err="1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kěyǐ</a:t>
            </a:r>
            <a:r>
              <a:rPr lang="en-GB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 ma</a:t>
            </a:r>
            <a:r>
              <a:rPr lang="zh-CN" altLang="en-GB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可以</a:t>
            </a:r>
            <a:r>
              <a:rPr lang="zh-CN" altLang="en-US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吗</a:t>
            </a:r>
            <a:r>
              <a:rPr lang="en-US" altLang="zh-CN" sz="3600" dirty="0">
                <a:latin typeface="+mj-lt"/>
                <a:ea typeface="STZhongsong" panose="02010600040101010101" pitchFamily="2" charset="-122"/>
                <a:cs typeface="+mj-cs"/>
                <a:sym typeface="Times New Roman" pitchFamily="18" charset="0"/>
              </a:rPr>
              <a:t>  may I?</a:t>
            </a:r>
          </a:p>
        </p:txBody>
      </p:sp>
      <p:pic>
        <p:nvPicPr>
          <p:cNvPr id="1026" name="Picture 2" descr="Learn English Language &amp; English Grammar Free Online Course | Alison">
            <a:extLst>
              <a:ext uri="{FF2B5EF4-FFF2-40B4-BE49-F238E27FC236}">
                <a16:creationId xmlns:a16="http://schemas.microsoft.com/office/drawing/2014/main" id="{50D84F00-AA98-6E4C-81E3-9D25908C0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85" y="3335721"/>
            <a:ext cx="4504810" cy="300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8593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&amp;A: Why Do We Say &quot;BYE BYE&quot; but Not &quot;HELLO HELLO?&quot;">
            <a:extLst>
              <a:ext uri="{FF2B5EF4-FFF2-40B4-BE49-F238E27FC236}">
                <a16:creationId xmlns:a16="http://schemas.microsoft.com/office/drawing/2014/main" id="{4457658D-174D-4D45-978D-CBCF67B7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9" y="4330700"/>
            <a:ext cx="2111088" cy="249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388105C-340D-FE42-A753-B0AC3E51C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24" y="462929"/>
            <a:ext cx="8229601" cy="1400509"/>
          </a:xfrm>
          <a:solidFill>
            <a:srgbClr val="FFC00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Expressing "again" in the future with 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再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(</a:t>
            </a:r>
            <a:r>
              <a:rPr lang="en-GB" altLang="zh-CN" sz="4000" dirty="0" err="1">
                <a:solidFill>
                  <a:srgbClr val="002060"/>
                </a:solidFill>
                <a:ea typeface="STZhongsong" panose="02010600040101010101" pitchFamily="2" charset="-122"/>
              </a:rPr>
              <a:t>zài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)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68384D-FFB2-654C-8C50-18616F27E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24" y="2192049"/>
            <a:ext cx="8490676" cy="4421187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又 </a:t>
            </a:r>
            <a:r>
              <a:rPr lang="en-US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yòu</a:t>
            </a:r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) </a:t>
            </a:r>
            <a:r>
              <a:rPr lang="en-US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——</a:t>
            </a:r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"again" in the past</a:t>
            </a:r>
          </a:p>
          <a:p>
            <a:r>
              <a:rPr lang="zh-CN" altLang="en-US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再 </a:t>
            </a:r>
            <a:r>
              <a:rPr lang="en-US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zài</a:t>
            </a:r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) </a:t>
            </a:r>
            <a:r>
              <a:rPr lang="en-US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——</a:t>
            </a:r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"again" in the future. </a:t>
            </a:r>
          </a:p>
          <a:p>
            <a:r>
              <a:rPr lang="en-GB" altLang="zh-CN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the most common phrase: </a:t>
            </a:r>
            <a:r>
              <a:rPr lang="en-GB" altLang="zh-CN" sz="3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"</a:t>
            </a:r>
            <a:r>
              <a:rPr lang="zh-CN" altLang="en-US" sz="3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再见</a:t>
            </a:r>
            <a:r>
              <a:rPr lang="en-US" altLang="zh-CN" sz="3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! (</a:t>
            </a:r>
            <a:r>
              <a:rPr lang="en-GB" altLang="zh-CN" sz="32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zàijiàn</a:t>
            </a:r>
            <a:r>
              <a:rPr lang="en-GB" altLang="zh-CN" sz="3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) </a:t>
            </a:r>
            <a:r>
              <a:rPr lang="en-US" altLang="zh-CN" sz="3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”</a:t>
            </a:r>
          </a:p>
          <a:p>
            <a:pPr marL="571500" lvl="1" indent="-571500"/>
            <a:r>
              <a:rPr lang="en-GB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Subj. + </a:t>
            </a:r>
            <a:r>
              <a:rPr lang="zh-CN" altLang="en-US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再</a:t>
            </a:r>
            <a:r>
              <a:rPr lang="en-US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(</a:t>
            </a:r>
            <a:r>
              <a:rPr lang="en-GB" altLang="zh-CN" sz="3600" dirty="0" err="1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zài</a:t>
            </a:r>
            <a:r>
              <a:rPr lang="en-GB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)</a:t>
            </a:r>
            <a:r>
              <a:rPr lang="zh-CN" altLang="en-US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 </a:t>
            </a:r>
            <a:r>
              <a:rPr lang="en-US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+ [</a:t>
            </a:r>
            <a:r>
              <a:rPr lang="en-GB" altLang="zh-CN" sz="360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Verb Phrase]</a:t>
            </a:r>
            <a:endParaRPr lang="zh-CN" altLang="en-US" sz="3600" dirty="0">
              <a:highlight>
                <a:srgbClr val="FF00FF"/>
              </a:highlight>
              <a:latin typeface="+mj-lt"/>
              <a:ea typeface="STZhongsong" panose="0201060004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30000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6E2D60-BE11-834D-AD54-1FB868BD2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600"/>
            <a:ext cx="8229600" cy="1143000"/>
          </a:xfrm>
          <a:solidFill>
            <a:srgbClr val="FFC00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the future "again”-</a:t>
            </a:r>
            <a:r>
              <a:rPr lang="zh-CN" altLang="en-US" dirty="0">
                <a:solidFill>
                  <a:srgbClr val="002060"/>
                </a:solidFill>
                <a:ea typeface="STZhongsong" panose="02010600040101010101" pitchFamily="2" charset="-122"/>
              </a:rPr>
              <a:t>再 </a:t>
            </a:r>
            <a:r>
              <a:rPr lang="en-US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(</a:t>
            </a:r>
            <a:r>
              <a:rPr lang="en-GB" altLang="zh-CN" dirty="0" err="1">
                <a:solidFill>
                  <a:srgbClr val="002060"/>
                </a:solidFill>
                <a:ea typeface="STZhongsong" panose="02010600040101010101" pitchFamily="2" charset="-122"/>
              </a:rPr>
              <a:t>zài</a:t>
            </a:r>
            <a:r>
              <a:rPr lang="en-GB" altLang="zh-CN" dirty="0">
                <a:solidFill>
                  <a:srgbClr val="002060"/>
                </a:solidFill>
                <a:ea typeface="STZhongsong" panose="02010600040101010101" pitchFamily="2" charset="-122"/>
              </a:rPr>
              <a:t>) </a:t>
            </a:r>
            <a:endParaRPr lang="zh-CN" altLang="en-US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900DD5-41C5-AE48-BB97-06944DCCD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664" y="2042538"/>
            <a:ext cx="5579918" cy="4701163"/>
          </a:xfrm>
        </p:spPr>
        <p:txBody>
          <a:bodyPr/>
          <a:lstStyle/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shì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yīxià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再 试 一下 。 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</a:rPr>
              <a:t>Try it again.</a:t>
            </a: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hē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yībēi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zh-CN" altLang="en-GB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再喝一杯</a:t>
            </a: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en-US" altLang="zh-CN" sz="2800" dirty="0">
                <a:solidFill>
                  <a:schemeClr val="accent4">
                    <a:lumMod val="50000"/>
                  </a:schemeClr>
                </a:solidFill>
              </a:rPr>
              <a:t>Have another cup.</a:t>
            </a:r>
            <a:endParaRPr lang="en-GB" altLang="zh-CN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míngtiān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28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lái</a:t>
            </a: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我 明天 再 来 。</a:t>
            </a: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en-GB" altLang="zh-CN" sz="2800" dirty="0">
                <a:solidFill>
                  <a:schemeClr val="accent4">
                    <a:lumMod val="50000"/>
                  </a:schemeClr>
                </a:solidFill>
              </a:rPr>
              <a:t>I'll come again tomorrow.</a:t>
            </a:r>
          </a:p>
          <a:p>
            <a:endParaRPr lang="en-GB" altLang="zh-CN" dirty="0"/>
          </a:p>
          <a:p>
            <a:endParaRPr kumimoji="1"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2F9BAC8-3A92-AF49-A525-5C1BA128788C}"/>
              </a:ext>
            </a:extLst>
          </p:cNvPr>
          <p:cNvSpPr txBox="1">
            <a:spLocks/>
          </p:cNvSpPr>
          <p:nvPr/>
        </p:nvSpPr>
        <p:spPr bwMode="auto">
          <a:xfrm>
            <a:off x="1416478" y="1230600"/>
            <a:ext cx="6885858" cy="90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9pPr>
          </a:lstStyle>
          <a:p>
            <a:pPr marL="0" lvl="1" indent="0">
              <a:buNone/>
            </a:pPr>
            <a:r>
              <a:rPr lang="en-GB" altLang="zh-CN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Subj. + </a:t>
            </a:r>
            <a:r>
              <a:rPr lang="zh-CN" altLang="en-US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再</a:t>
            </a:r>
            <a:r>
              <a:rPr lang="en-US" altLang="zh-CN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(</a:t>
            </a:r>
            <a:r>
              <a:rPr lang="en-GB" altLang="zh-CN" sz="3600" kern="0" dirty="0" err="1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zài</a:t>
            </a:r>
            <a:r>
              <a:rPr lang="en-GB" altLang="zh-CN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)</a:t>
            </a:r>
            <a:r>
              <a:rPr lang="zh-CN" altLang="en-US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 </a:t>
            </a:r>
            <a:r>
              <a:rPr lang="en-US" altLang="zh-CN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+ [</a:t>
            </a:r>
            <a:r>
              <a:rPr lang="en-GB" altLang="zh-CN" sz="3600" kern="0" dirty="0">
                <a:highlight>
                  <a:srgbClr val="FF00FF"/>
                </a:highlight>
                <a:latin typeface="+mj-lt"/>
                <a:ea typeface="STZhongsong" panose="02010600040101010101" pitchFamily="2" charset="-122"/>
                <a:cs typeface="+mj-cs"/>
              </a:rPr>
              <a:t>Verb Phrase]</a:t>
            </a:r>
            <a:endParaRPr lang="zh-CN" altLang="en-US" sz="3600" kern="0" dirty="0">
              <a:highlight>
                <a:srgbClr val="FF00FF"/>
              </a:highlight>
              <a:latin typeface="+mj-lt"/>
              <a:ea typeface="STZhongsong" panose="02010600040101010101" pitchFamily="2" charset="-122"/>
              <a:cs typeface="+mj-cs"/>
            </a:endParaRPr>
          </a:p>
        </p:txBody>
      </p:sp>
      <p:pic>
        <p:nvPicPr>
          <p:cNvPr id="6154" name="Picture 10" descr="Pin on English Language">
            <a:extLst>
              <a:ext uri="{FF2B5EF4-FFF2-40B4-BE49-F238E27FC236}">
                <a16:creationId xmlns:a16="http://schemas.microsoft.com/office/drawing/2014/main" id="{18D95C9A-048C-204B-BC4C-BFF93C72A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42"/>
          <a:stretch/>
        </p:blipFill>
        <p:spPr bwMode="auto">
          <a:xfrm>
            <a:off x="5891646" y="2863208"/>
            <a:ext cx="2743200" cy="216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3923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表格&#10;&#10;描述已自动生成">
            <a:extLst>
              <a:ext uri="{FF2B5EF4-FFF2-40B4-BE49-F238E27FC236}">
                <a16:creationId xmlns:a16="http://schemas.microsoft.com/office/drawing/2014/main" id="{D69F79B0-B376-2C42-9399-021CD891173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491490"/>
            <a:ext cx="8858250" cy="5726415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32AD32A-6D91-5E4C-8BF1-59DCE55CBCC2}"/>
              </a:ext>
            </a:extLst>
          </p:cNvPr>
          <p:cNvSpPr txBox="1"/>
          <p:nvPr/>
        </p:nvSpPr>
        <p:spPr>
          <a:xfrm>
            <a:off x="5200650" y="1062990"/>
            <a:ext cx="184023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>
                <a:solidFill>
                  <a:srgbClr val="FF0000"/>
                </a:solidFill>
                <a:latin typeface="+mn-lt"/>
              </a:rPr>
              <a:t>méi</a:t>
            </a:r>
            <a:r>
              <a:rPr kumimoji="1" lang="en-US" altLang="zh-CN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en-US" altLang="zh-CN" sz="2400" dirty="0" err="1">
                <a:solidFill>
                  <a:srgbClr val="FF0000"/>
                </a:solidFill>
                <a:latin typeface="+mn-lt"/>
              </a:rPr>
              <a:t>shuìjiào</a:t>
            </a:r>
            <a:endParaRPr kumimoji="1" lang="en-US" altLang="zh-CN" sz="2400" dirty="0">
              <a:solidFill>
                <a:srgbClr val="FF0000"/>
              </a:solidFill>
              <a:latin typeface="+mn-lt"/>
            </a:endParaRPr>
          </a:p>
          <a:p>
            <a:r>
              <a:rPr kumimoji="1" lang="zh-CN" altLang="en-US" sz="3200" dirty="0">
                <a:solidFill>
                  <a:srgbClr val="FF0000"/>
                </a:solidFill>
                <a:latin typeface="+mn-lt"/>
              </a:rPr>
              <a:t>没</a:t>
            </a:r>
            <a:r>
              <a:rPr kumimoji="1" lang="en-US" altLang="zh-CN" sz="3200" dirty="0">
                <a:solidFill>
                  <a:srgbClr val="FF0000"/>
                </a:solidFill>
                <a:latin typeface="+mn-lt"/>
              </a:rPr>
              <a:t>  </a:t>
            </a:r>
            <a:r>
              <a:rPr kumimoji="1" lang="zh-CN" altLang="en-US" sz="3200" dirty="0">
                <a:solidFill>
                  <a:srgbClr val="FF0000"/>
                </a:solidFill>
                <a:latin typeface="+mn-lt"/>
              </a:rPr>
              <a:t>睡觉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05436A-332D-CA46-B66E-ABD7E330E2AC}"/>
              </a:ext>
            </a:extLst>
          </p:cNvPr>
          <p:cNvSpPr txBox="1"/>
          <p:nvPr/>
        </p:nvSpPr>
        <p:spPr>
          <a:xfrm>
            <a:off x="5558790" y="2352667"/>
            <a:ext cx="184023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>
                <a:solidFill>
                  <a:srgbClr val="FF0000"/>
                </a:solidFill>
                <a:latin typeface="+mn-lt"/>
              </a:rPr>
              <a:t>shàngkè</a:t>
            </a:r>
            <a:endParaRPr kumimoji="1" lang="en-US" altLang="zh-CN" sz="2400" dirty="0">
              <a:solidFill>
                <a:srgbClr val="FF0000"/>
              </a:solidFill>
              <a:latin typeface="+mn-lt"/>
            </a:endParaRPr>
          </a:p>
          <a:p>
            <a:r>
              <a:rPr kumimoji="1" lang="en-US" altLang="zh-CN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zh-CN" altLang="en-US" sz="3200" dirty="0">
                <a:solidFill>
                  <a:srgbClr val="FF0000"/>
                </a:solidFill>
                <a:latin typeface="+mn-lt"/>
              </a:rPr>
              <a:t>上课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9B3CBB-5A5A-1749-A871-E3CB4C0C691C}"/>
              </a:ext>
            </a:extLst>
          </p:cNvPr>
          <p:cNvSpPr txBox="1"/>
          <p:nvPr/>
        </p:nvSpPr>
        <p:spPr>
          <a:xfrm>
            <a:off x="2503170" y="3638550"/>
            <a:ext cx="1840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>
                <a:solidFill>
                  <a:srgbClr val="FF0000"/>
                </a:solidFill>
                <a:latin typeface="+mn-lt"/>
              </a:rPr>
              <a:t>shēngrì</a:t>
            </a:r>
            <a:endParaRPr kumimoji="1" lang="en-US" altLang="zh-CN" sz="2400" dirty="0">
              <a:solidFill>
                <a:srgbClr val="FF0000"/>
              </a:solidFill>
              <a:latin typeface="+mn-lt"/>
            </a:endParaRPr>
          </a:p>
          <a:p>
            <a:r>
              <a:rPr kumimoji="1" lang="zh-CN" altLang="en-US" sz="2400" dirty="0">
                <a:solidFill>
                  <a:srgbClr val="FF0000"/>
                </a:solidFill>
                <a:latin typeface="+mn-lt"/>
              </a:rPr>
              <a:t>   生日</a:t>
            </a:r>
            <a:endParaRPr kumimoji="1" lang="en-US" altLang="zh-CN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4E0F0EB-3C01-7A4C-8C9F-A21E92DE20D7}"/>
              </a:ext>
            </a:extLst>
          </p:cNvPr>
          <p:cNvSpPr txBox="1"/>
          <p:nvPr/>
        </p:nvSpPr>
        <p:spPr>
          <a:xfrm>
            <a:off x="3834765" y="4840230"/>
            <a:ext cx="1840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en-US" altLang="zh-CN" sz="3200" dirty="0" err="1">
                <a:solidFill>
                  <a:srgbClr val="FF0000"/>
                </a:solidFill>
                <a:latin typeface="+mn-lt"/>
              </a:rPr>
              <a:t>lí</a:t>
            </a:r>
            <a:endParaRPr kumimoji="1" lang="en-US" altLang="zh-CN" sz="3200" dirty="0">
              <a:solidFill>
                <a:srgbClr val="FF0000"/>
              </a:solidFill>
              <a:latin typeface="+mn-lt"/>
            </a:endParaRPr>
          </a:p>
          <a:p>
            <a:r>
              <a:rPr kumimoji="1" lang="zh-CN" altLang="en-US" sz="3200" dirty="0">
                <a:solidFill>
                  <a:srgbClr val="FF0000"/>
                </a:solidFill>
                <a:latin typeface="+mn-lt"/>
              </a:rPr>
              <a:t>离</a:t>
            </a:r>
            <a:endParaRPr kumimoji="1" lang="en-US" altLang="zh-CN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9476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68124-28CC-FC49-AFA4-FECE6A9F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 descr="文本&#10;&#10;描述已自动生成">
            <a:extLst>
              <a:ext uri="{FF2B5EF4-FFF2-40B4-BE49-F238E27FC236}">
                <a16:creationId xmlns:a16="http://schemas.microsoft.com/office/drawing/2014/main" id="{D95D595C-BAE7-1847-9677-A940281E4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" y="274638"/>
            <a:ext cx="8950149" cy="6308724"/>
          </a:xfrm>
        </p:spPr>
      </p:pic>
    </p:spTree>
    <p:extLst>
      <p:ext uri="{BB962C8B-B14F-4D97-AF65-F5344CB8AC3E}">
        <p14:creationId xmlns:p14="http://schemas.microsoft.com/office/powerpoint/2010/main" val="314852086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8B75B8-F134-5F4D-B466-F8AF9FF9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 descr="报纸上的文字&#10;&#10;描述已自动生成">
            <a:extLst>
              <a:ext uri="{FF2B5EF4-FFF2-40B4-BE49-F238E27FC236}">
                <a16:creationId xmlns:a16="http://schemas.microsoft.com/office/drawing/2014/main" id="{D5BBE77C-46F9-9A49-B184-640EF08AE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" y="226438"/>
            <a:ext cx="8229599" cy="634473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568598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5D550-F672-CD48-BE34-120779D9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3220B7-924F-BE43-B713-72C1C1BB6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黑</a:t>
            </a:r>
            <a:r>
              <a:rPr kumimoji="1" lang="en-US" altLang="zh-CN" dirty="0" err="1"/>
              <a:t>hēi</a:t>
            </a:r>
            <a:r>
              <a:rPr kumimoji="1" lang="en-US" altLang="zh-CN" dirty="0"/>
              <a:t>     </a:t>
            </a:r>
            <a:r>
              <a:rPr kumimoji="1" lang="en-US" altLang="zh-CN" dirty="0" err="1"/>
              <a:t>black;dark</a:t>
            </a:r>
            <a:endParaRPr kumimoji="1" lang="en-US" altLang="zh-CN" dirty="0"/>
          </a:p>
          <a:p>
            <a:r>
              <a:rPr kumimoji="1" lang="zh-CN" altLang="en-US" dirty="0"/>
              <a:t>运动</a:t>
            </a:r>
            <a:r>
              <a:rPr kumimoji="1" lang="en-US" altLang="zh-CN" dirty="0" err="1"/>
              <a:t>yùndòng</a:t>
            </a:r>
            <a:r>
              <a:rPr kumimoji="1" lang="en-US" altLang="zh-CN" dirty="0"/>
              <a:t>   sports</a:t>
            </a:r>
          </a:p>
          <a:p>
            <a:r>
              <a:rPr kumimoji="1" lang="zh-CN" altLang="en-US" dirty="0"/>
              <a:t>服务员</a:t>
            </a:r>
            <a:r>
              <a:rPr kumimoji="1" lang="en-US" altLang="zh-CN" dirty="0" err="1"/>
              <a:t>fúwùyuán</a:t>
            </a:r>
            <a:r>
              <a:rPr kumimoji="1" lang="en-US" altLang="zh-CN" dirty="0"/>
              <a:t>   waiter</a:t>
            </a:r>
          </a:p>
          <a:p>
            <a:r>
              <a:rPr kumimoji="1" lang="zh-CN" altLang="en-US" dirty="0"/>
              <a:t>等</a:t>
            </a:r>
            <a:r>
              <a:rPr kumimoji="1" lang="en-US" altLang="zh-CN" dirty="0" err="1"/>
              <a:t>děng</a:t>
            </a:r>
            <a:r>
              <a:rPr kumimoji="1" lang="en-US" altLang="zh-CN" dirty="0"/>
              <a:t>   wait            </a:t>
            </a:r>
            <a:r>
              <a:rPr kumimoji="1" lang="zh-CN" altLang="en-US" dirty="0"/>
              <a:t>等候</a:t>
            </a:r>
            <a:r>
              <a:rPr kumimoji="1" lang="en-US" altLang="zh-CN" dirty="0" err="1"/>
              <a:t>děnghòu</a:t>
            </a:r>
            <a:r>
              <a:rPr kumimoji="1" lang="en-US" altLang="zh-CN" dirty="0"/>
              <a:t>   wait</a:t>
            </a:r>
          </a:p>
          <a:p>
            <a:r>
              <a:rPr kumimoji="1" lang="zh-CN" altLang="en-US" dirty="0"/>
              <a:t>候机</a:t>
            </a:r>
            <a:r>
              <a:rPr kumimoji="1" lang="en-US" altLang="zh-CN" dirty="0" err="1"/>
              <a:t>hòujī</a:t>
            </a:r>
            <a:r>
              <a:rPr kumimoji="1" lang="en-US" altLang="zh-CN" dirty="0"/>
              <a:t>  </a:t>
            </a:r>
            <a:r>
              <a:rPr kumimoji="1" lang="zh-CN" altLang="en-US" dirty="0"/>
              <a:t>  </a:t>
            </a:r>
            <a:r>
              <a:rPr kumimoji="1" lang="en-US" altLang="zh-CN" dirty="0"/>
              <a:t>waiting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 departure (airplane)</a:t>
            </a:r>
          </a:p>
          <a:p>
            <a:r>
              <a:rPr kumimoji="1" lang="zh-CN" altLang="en-US" dirty="0"/>
              <a:t>白</a:t>
            </a:r>
            <a:r>
              <a:rPr kumimoji="1" lang="en-US" altLang="zh-CN" dirty="0" err="1"/>
              <a:t>bái</a:t>
            </a:r>
            <a:r>
              <a:rPr kumimoji="1" lang="en-US" altLang="zh-CN" dirty="0"/>
              <a:t>     white</a:t>
            </a:r>
          </a:p>
        </p:txBody>
      </p:sp>
    </p:spTree>
    <p:extLst>
      <p:ext uri="{BB962C8B-B14F-4D97-AF65-F5344CB8AC3E}">
        <p14:creationId xmlns:p14="http://schemas.microsoft.com/office/powerpoint/2010/main" val="28779928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D0E87E-1E33-4F49-B6CD-D37966F3A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7066"/>
            <a:ext cx="8128660" cy="5489369"/>
          </a:xfrm>
        </p:spPr>
        <p:txBody>
          <a:bodyPr/>
          <a:lstStyle/>
          <a:p>
            <a:r>
              <a:rPr kumimoji="1" lang="zh-CN" altLang="en-US" dirty="0"/>
              <a:t>天气</a:t>
            </a:r>
            <a:r>
              <a:rPr kumimoji="1" lang="en-US" altLang="zh-CN" dirty="0" err="1"/>
              <a:t>tiānqì</a:t>
            </a:r>
            <a:r>
              <a:rPr kumimoji="1" lang="en-US" altLang="zh-CN" dirty="0"/>
              <a:t>   weather</a:t>
            </a:r>
          </a:p>
          <a:p>
            <a:r>
              <a:rPr kumimoji="1" lang="zh-CN" altLang="en-US" dirty="0"/>
              <a:t>下雨</a:t>
            </a:r>
            <a:r>
              <a:rPr kumimoji="1" lang="en-US" altLang="zh-CN" dirty="0" err="1"/>
              <a:t>xiàyǔ</a:t>
            </a:r>
            <a:r>
              <a:rPr kumimoji="1" lang="en-US" altLang="zh-CN" dirty="0"/>
              <a:t>    rain</a:t>
            </a:r>
          </a:p>
          <a:p>
            <a:r>
              <a:rPr kumimoji="1" lang="zh-CN" altLang="en-US" dirty="0"/>
              <a:t>出太阳</a:t>
            </a:r>
            <a:r>
              <a:rPr kumimoji="1" lang="en-US" altLang="zh-CN" dirty="0" err="1"/>
              <a:t>chūtàiyáng</a:t>
            </a:r>
            <a:r>
              <a:rPr kumimoji="1" lang="en-US" altLang="zh-CN" dirty="0"/>
              <a:t>   sunny</a:t>
            </a:r>
          </a:p>
          <a:p>
            <a:r>
              <a:rPr kumimoji="1" lang="zh-CN" altLang="en-US" dirty="0"/>
              <a:t>阴天</a:t>
            </a:r>
            <a:r>
              <a:rPr kumimoji="1" lang="en-US" altLang="zh-CN" dirty="0" err="1"/>
              <a:t>yīntiān</a:t>
            </a:r>
            <a:r>
              <a:rPr kumimoji="1" lang="en-US" altLang="zh-CN" dirty="0"/>
              <a:t>       cloudy</a:t>
            </a:r>
          </a:p>
          <a:p>
            <a:r>
              <a:rPr kumimoji="1" lang="zh-CN" altLang="en-US" dirty="0"/>
              <a:t>刮风</a:t>
            </a:r>
            <a:r>
              <a:rPr kumimoji="1" lang="en-US" altLang="zh-CN" dirty="0" err="1"/>
              <a:t>guāfēng</a:t>
            </a:r>
            <a:r>
              <a:rPr kumimoji="1" lang="en-US" altLang="zh-CN" dirty="0"/>
              <a:t>    windy</a:t>
            </a:r>
          </a:p>
          <a:p>
            <a:r>
              <a:rPr kumimoji="1" lang="zh-CN" altLang="en-US" dirty="0"/>
              <a:t>冷</a:t>
            </a:r>
            <a:r>
              <a:rPr kumimoji="1" lang="en-US" altLang="zh-CN" dirty="0" err="1"/>
              <a:t>lěng</a:t>
            </a:r>
            <a:r>
              <a:rPr kumimoji="1" lang="en-US" altLang="zh-CN" dirty="0"/>
              <a:t>    cold</a:t>
            </a:r>
          </a:p>
          <a:p>
            <a:r>
              <a:rPr kumimoji="1" lang="zh-CN" altLang="en-US" dirty="0"/>
              <a:t>热</a:t>
            </a:r>
            <a:r>
              <a:rPr kumimoji="1" lang="en-US" altLang="zh-CN" dirty="0" err="1"/>
              <a:t>rè</a:t>
            </a:r>
            <a:r>
              <a:rPr kumimoji="1" lang="en-US" altLang="zh-CN" dirty="0"/>
              <a:t>    hot</a:t>
            </a:r>
          </a:p>
          <a:p>
            <a:r>
              <a:rPr kumimoji="1" lang="zh-CN" altLang="en-US" dirty="0"/>
              <a:t>凉爽</a:t>
            </a:r>
            <a:r>
              <a:rPr kumimoji="1" lang="en-US" altLang="zh-CN" dirty="0" err="1"/>
              <a:t>liángshuǎng</a:t>
            </a:r>
            <a:r>
              <a:rPr kumimoji="1" lang="en-US" altLang="zh-CN" dirty="0"/>
              <a:t>  cool</a:t>
            </a:r>
          </a:p>
          <a:p>
            <a:r>
              <a:rPr kumimoji="1" lang="zh-CN" altLang="en-US" dirty="0"/>
              <a:t>不冷不热</a:t>
            </a:r>
            <a:r>
              <a:rPr kumimoji="1" lang="en-US" altLang="zh-CN" dirty="0"/>
              <a:t>neither cold nor hot</a:t>
            </a:r>
            <a:endParaRPr kumimoji="1" lang="zh-CN" altLang="en-US" dirty="0"/>
          </a:p>
          <a:p>
            <a:endParaRPr kumimoji="1" lang="zh-CN" altLang="en-US" dirty="0"/>
          </a:p>
        </p:txBody>
      </p:sp>
      <p:pic>
        <p:nvPicPr>
          <p:cNvPr id="1026" name="Picture 2" descr="Searching for the Best Weather App Among Weather Underground, Weatherbug  and More - The New York Times">
            <a:extLst>
              <a:ext uri="{FF2B5EF4-FFF2-40B4-BE49-F238E27FC236}">
                <a16:creationId xmlns:a16="http://schemas.microsoft.com/office/drawing/2014/main" id="{869C913D-E742-4F4E-99A3-F6CD9388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85" y="2282975"/>
            <a:ext cx="2330244" cy="312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99E635C-ED9C-274E-A3C5-B5D921BBC1A3}"/>
              </a:ext>
            </a:extLst>
          </p:cNvPr>
          <p:cNvSpPr txBox="1"/>
          <p:nvPr/>
        </p:nvSpPr>
        <p:spPr>
          <a:xfrm>
            <a:off x="486893" y="178136"/>
            <a:ext cx="82296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>
                <a:latin typeface="+mn-lt"/>
                <a:ea typeface="+mn-ea"/>
                <a:sym typeface="Arial" pitchFamily="34" charset="0"/>
              </a:rPr>
              <a:t>Jīntiān</a:t>
            </a:r>
            <a:r>
              <a:rPr kumimoji="1" lang="en-US" altLang="zh-CN" sz="2800" dirty="0">
                <a:latin typeface="+mn-lt"/>
                <a:ea typeface="+mn-ea"/>
                <a:sym typeface="Arial" pitchFamily="34" charset="0"/>
              </a:rPr>
              <a:t>/</a:t>
            </a:r>
            <a:r>
              <a:rPr kumimoji="1" lang="en-US" altLang="zh-CN" sz="2800" dirty="0" err="1">
                <a:latin typeface="+mn-lt"/>
                <a:ea typeface="+mn-ea"/>
                <a:sym typeface="Arial" pitchFamily="34" charset="0"/>
              </a:rPr>
              <a:t>zu</a:t>
            </a:r>
            <a:r>
              <a:rPr kumimoji="1" lang="en-US" altLang="zh-CN" sz="2800" dirty="0" err="1"/>
              <a:t>ó</a:t>
            </a:r>
            <a:r>
              <a:rPr kumimoji="1" lang="en-US" altLang="zh-CN" sz="2800" dirty="0" err="1">
                <a:latin typeface="+mn-lt"/>
                <a:ea typeface="+mn-ea"/>
                <a:sym typeface="Arial" pitchFamily="34" charset="0"/>
              </a:rPr>
              <a:t>tiān</a:t>
            </a:r>
            <a:r>
              <a:rPr kumimoji="1" lang="en-US" altLang="zh-CN" sz="2800" dirty="0">
                <a:latin typeface="+mn-lt"/>
                <a:ea typeface="+mn-ea"/>
                <a:sym typeface="Arial" pitchFamily="34" charset="0"/>
              </a:rPr>
              <a:t>/</a:t>
            </a:r>
            <a:r>
              <a:rPr kumimoji="1" lang="en-US" altLang="zh-CN" sz="2800" dirty="0" err="1">
                <a:latin typeface="+mn-lt"/>
                <a:ea typeface="+mn-ea"/>
                <a:sym typeface="Arial" pitchFamily="34" charset="0"/>
              </a:rPr>
              <a:t>qiántiān</a:t>
            </a:r>
            <a:r>
              <a:rPr kumimoji="1" lang="en-US" altLang="zh-CN" sz="2800" dirty="0">
                <a:latin typeface="+mn-lt"/>
                <a:ea typeface="+mn-ea"/>
                <a:sym typeface="Arial" pitchFamily="34" charset="0"/>
              </a:rPr>
              <a:t> </a:t>
            </a:r>
            <a:r>
              <a:rPr kumimoji="1" lang="en-US" altLang="zh-CN" sz="2800" dirty="0" err="1">
                <a:latin typeface="+mn-lt"/>
                <a:ea typeface="+mn-ea"/>
                <a:sym typeface="Arial" pitchFamily="34" charset="0"/>
              </a:rPr>
              <a:t>tiānqì</a:t>
            </a:r>
            <a:r>
              <a:rPr kumimoji="1" lang="en-US" altLang="zh-CN" sz="2800" dirty="0">
                <a:latin typeface="+mn-lt"/>
                <a:ea typeface="+mn-ea"/>
                <a:sym typeface="Arial" pitchFamily="34" charset="0"/>
              </a:rPr>
              <a:t> </a:t>
            </a:r>
            <a:r>
              <a:rPr kumimoji="1" lang="en-US" altLang="zh-CN" sz="2800" dirty="0" err="1">
                <a:latin typeface="+mn-lt"/>
                <a:ea typeface="+mn-ea"/>
                <a:sym typeface="Arial" pitchFamily="34" charset="0"/>
              </a:rPr>
              <a:t>zěnmeyàng</a:t>
            </a:r>
            <a:r>
              <a:rPr kumimoji="1" lang="en-US" altLang="zh-CN" sz="2800" dirty="0">
                <a:latin typeface="+mn-lt"/>
                <a:ea typeface="+mn-ea"/>
                <a:sym typeface="Arial" pitchFamily="34" charset="0"/>
              </a:rPr>
              <a:t>?</a:t>
            </a:r>
          </a:p>
          <a:p>
            <a:r>
              <a:rPr kumimoji="1" lang="zh-CN" altLang="en-US" sz="3200" dirty="0">
                <a:latin typeface="+mn-lt"/>
                <a:ea typeface="+mn-ea"/>
                <a:sym typeface="Arial" pitchFamily="34" charset="0"/>
              </a:rPr>
              <a:t>今天</a:t>
            </a:r>
            <a:r>
              <a:rPr kumimoji="1" lang="en-US" altLang="zh-CN" sz="3200" dirty="0">
                <a:latin typeface="+mn-lt"/>
                <a:ea typeface="+mn-ea"/>
                <a:sym typeface="Arial" pitchFamily="34" charset="0"/>
              </a:rPr>
              <a:t>/</a:t>
            </a:r>
            <a:r>
              <a:rPr kumimoji="1" lang="zh-CN" altLang="en-US" sz="3200" dirty="0">
                <a:latin typeface="+mn-lt"/>
                <a:ea typeface="+mn-ea"/>
                <a:sym typeface="Arial" pitchFamily="34" charset="0"/>
              </a:rPr>
              <a:t>昨天</a:t>
            </a:r>
            <a:r>
              <a:rPr kumimoji="1" lang="en-US" altLang="zh-CN" sz="3200" dirty="0">
                <a:latin typeface="+mn-lt"/>
                <a:ea typeface="+mn-ea"/>
                <a:sym typeface="Arial" pitchFamily="34" charset="0"/>
              </a:rPr>
              <a:t>/</a:t>
            </a:r>
            <a:r>
              <a:rPr kumimoji="1" lang="zh-CN" altLang="en-US" sz="3200" dirty="0">
                <a:latin typeface="+mn-lt"/>
                <a:ea typeface="+mn-ea"/>
                <a:sym typeface="Arial" pitchFamily="34" charset="0"/>
              </a:rPr>
              <a:t>前天天气怎么样？</a:t>
            </a:r>
          </a:p>
        </p:txBody>
      </p:sp>
    </p:spTree>
    <p:extLst>
      <p:ext uri="{BB962C8B-B14F-4D97-AF65-F5344CB8AC3E}">
        <p14:creationId xmlns:p14="http://schemas.microsoft.com/office/powerpoint/2010/main" val="1771867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图片包含 网站&#10;&#10;描述已自动生成">
            <a:extLst>
              <a:ext uri="{FF2B5EF4-FFF2-40B4-BE49-F238E27FC236}">
                <a16:creationId xmlns:a16="http://schemas.microsoft.com/office/drawing/2014/main" id="{4C900B1A-FA99-594D-9D92-8734FD0C5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3" y="345030"/>
            <a:ext cx="7690474" cy="6167939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1ED2D0E-B237-8242-9DF8-B50A0B4F47F3}"/>
              </a:ext>
            </a:extLst>
          </p:cNvPr>
          <p:cNvSpPr txBox="1"/>
          <p:nvPr/>
        </p:nvSpPr>
        <p:spPr>
          <a:xfrm>
            <a:off x="1614968" y="5136536"/>
            <a:ext cx="96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FF0000"/>
                </a:solidFill>
                <a:latin typeface="+mn-lt"/>
              </a:rPr>
              <a:t>C</a:t>
            </a:r>
            <a:endParaRPr kumimoji="1" lang="zh-CN" alt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D0F706F-2B77-8D4B-AFD6-E0D44E6D2529}"/>
              </a:ext>
            </a:extLst>
          </p:cNvPr>
          <p:cNvSpPr txBox="1"/>
          <p:nvPr/>
        </p:nvSpPr>
        <p:spPr>
          <a:xfrm>
            <a:off x="4534179" y="5136536"/>
            <a:ext cx="96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FF0000"/>
                </a:solidFill>
                <a:latin typeface="+mn-lt"/>
              </a:rPr>
              <a:t>D</a:t>
            </a:r>
            <a:endParaRPr kumimoji="1" lang="zh-CN" alt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4494973-97AE-2249-BB95-F657AF803A58}"/>
              </a:ext>
            </a:extLst>
          </p:cNvPr>
          <p:cNvSpPr txBox="1"/>
          <p:nvPr/>
        </p:nvSpPr>
        <p:spPr>
          <a:xfrm>
            <a:off x="7233220" y="5136536"/>
            <a:ext cx="96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FF0000"/>
                </a:solidFill>
                <a:latin typeface="+mn-lt"/>
              </a:rPr>
              <a:t>A</a:t>
            </a:r>
            <a:endParaRPr kumimoji="1" lang="zh-CN" alt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959CEF0-F1F1-C64E-B053-3362E8F6123D}"/>
              </a:ext>
            </a:extLst>
          </p:cNvPr>
          <p:cNvSpPr txBox="1"/>
          <p:nvPr/>
        </p:nvSpPr>
        <p:spPr>
          <a:xfrm>
            <a:off x="1983125" y="5824752"/>
            <a:ext cx="96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FF0000"/>
                </a:solidFill>
                <a:latin typeface="+mn-lt"/>
              </a:rPr>
              <a:t>F</a:t>
            </a:r>
            <a:endParaRPr kumimoji="1" lang="zh-CN" alt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15C8584-D215-A243-B16A-C6FEE5CCA53C}"/>
              </a:ext>
            </a:extLst>
          </p:cNvPr>
          <p:cNvSpPr txBox="1"/>
          <p:nvPr/>
        </p:nvSpPr>
        <p:spPr>
          <a:xfrm>
            <a:off x="4428374" y="5824752"/>
            <a:ext cx="96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FF0000"/>
                </a:solidFill>
                <a:latin typeface="+mn-lt"/>
              </a:rPr>
              <a:t>B</a:t>
            </a:r>
            <a:endParaRPr kumimoji="1" lang="zh-CN" alt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0C62F68-BA5B-A44B-BFE3-CC1C4B25C160}"/>
              </a:ext>
            </a:extLst>
          </p:cNvPr>
          <p:cNvSpPr txBox="1"/>
          <p:nvPr/>
        </p:nvSpPr>
        <p:spPr>
          <a:xfrm>
            <a:off x="7007185" y="5844084"/>
            <a:ext cx="96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FF0000"/>
                </a:solidFill>
                <a:latin typeface="+mn-lt"/>
              </a:rPr>
              <a:t>E</a:t>
            </a:r>
            <a:endParaRPr kumimoji="1" lang="zh-CN" altLang="en-US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74461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图示, 信件&#10;&#10;描述已自动生成">
            <a:extLst>
              <a:ext uri="{FF2B5EF4-FFF2-40B4-BE49-F238E27FC236}">
                <a16:creationId xmlns:a16="http://schemas.microsoft.com/office/drawing/2014/main" id="{B8ECD6A1-F0AF-764A-8A4F-2042DFAD6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0" y="92470"/>
            <a:ext cx="8180210" cy="4519244"/>
          </a:xfrm>
          <a:noFill/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3AC129F-B867-074E-B662-A916D0CD24CF}"/>
              </a:ext>
            </a:extLst>
          </p:cNvPr>
          <p:cNvSpPr txBox="1"/>
          <p:nvPr/>
        </p:nvSpPr>
        <p:spPr>
          <a:xfrm>
            <a:off x="1686887" y="1684418"/>
            <a:ext cx="963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err="1">
                <a:solidFill>
                  <a:srgbClr val="FF0000"/>
                </a:solidFill>
                <a:latin typeface="+mn-lt"/>
              </a:rPr>
              <a:t>xiǎo</a:t>
            </a:r>
            <a:endParaRPr kumimoji="1" lang="en-US" altLang="zh-CN" sz="24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kumimoji="1" lang="zh-CN" altLang="en-US" sz="2400" dirty="0">
                <a:solidFill>
                  <a:srgbClr val="FF0000"/>
                </a:solidFill>
                <a:latin typeface="+mn-lt"/>
              </a:rPr>
              <a:t>小</a:t>
            </a:r>
            <a:endParaRPr kumimoji="1" lang="zh-CN" alt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7A2D22B-C250-D546-B783-97E6184BECBF}"/>
              </a:ext>
            </a:extLst>
          </p:cNvPr>
          <p:cNvSpPr txBox="1"/>
          <p:nvPr/>
        </p:nvSpPr>
        <p:spPr>
          <a:xfrm>
            <a:off x="4612105" y="1684418"/>
            <a:ext cx="963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err="1">
                <a:solidFill>
                  <a:srgbClr val="FF0000"/>
                </a:solidFill>
                <a:latin typeface="+mn-lt"/>
              </a:rPr>
              <a:t>shǎo</a:t>
            </a:r>
            <a:endParaRPr kumimoji="1" lang="en-US" altLang="zh-CN" sz="24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kumimoji="1" lang="zh-CN" altLang="en-US" sz="2400" dirty="0">
                <a:solidFill>
                  <a:srgbClr val="FF0000"/>
                </a:solidFill>
                <a:latin typeface="+mn-lt"/>
              </a:rPr>
              <a:t>少</a:t>
            </a:r>
            <a:endParaRPr kumimoji="1" lang="zh-CN" alt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ADE4043-5D59-3C4C-8F60-FEC1E787181F}"/>
              </a:ext>
            </a:extLst>
          </p:cNvPr>
          <p:cNvSpPr txBox="1"/>
          <p:nvPr/>
        </p:nvSpPr>
        <p:spPr>
          <a:xfrm>
            <a:off x="7467387" y="1672390"/>
            <a:ext cx="963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err="1">
                <a:solidFill>
                  <a:srgbClr val="FF0000"/>
                </a:solidFill>
                <a:latin typeface="+mn-lt"/>
              </a:rPr>
              <a:t>màn</a:t>
            </a:r>
            <a:endParaRPr kumimoji="1" lang="en-US" altLang="zh-CN" sz="24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kumimoji="1" lang="zh-CN" altLang="en-US" sz="2400" dirty="0">
                <a:solidFill>
                  <a:srgbClr val="FF0000"/>
                </a:solidFill>
                <a:latin typeface="+mn-lt"/>
              </a:rPr>
              <a:t>慢</a:t>
            </a:r>
            <a:endParaRPr kumimoji="1" lang="zh-CN" alt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CD6FEA-396F-834C-AE0D-6770CD34E66D}"/>
              </a:ext>
            </a:extLst>
          </p:cNvPr>
          <p:cNvSpPr txBox="1"/>
          <p:nvPr/>
        </p:nvSpPr>
        <p:spPr>
          <a:xfrm>
            <a:off x="1686886" y="3429000"/>
            <a:ext cx="963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err="1">
                <a:solidFill>
                  <a:srgbClr val="FF0000"/>
                </a:solidFill>
                <a:latin typeface="+mn-lt"/>
              </a:rPr>
              <a:t>rè</a:t>
            </a:r>
            <a:endParaRPr kumimoji="1" lang="en-US" altLang="zh-CN" sz="24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kumimoji="1" lang="zh-CN" altLang="en-US" sz="2400" dirty="0">
                <a:solidFill>
                  <a:srgbClr val="FF0000"/>
                </a:solidFill>
                <a:latin typeface="+mn-lt"/>
              </a:rPr>
              <a:t>热</a:t>
            </a:r>
            <a:endParaRPr kumimoji="1" lang="zh-CN" alt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C1D4122-1E2C-9945-B3AB-15698BF80D29}"/>
              </a:ext>
            </a:extLst>
          </p:cNvPr>
          <p:cNvSpPr txBox="1"/>
          <p:nvPr/>
        </p:nvSpPr>
        <p:spPr>
          <a:xfrm>
            <a:off x="4572000" y="3429000"/>
            <a:ext cx="963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err="1">
                <a:solidFill>
                  <a:srgbClr val="FF0000"/>
                </a:solidFill>
                <a:latin typeface="+mn-lt"/>
              </a:rPr>
              <a:t>xià</a:t>
            </a:r>
            <a:endParaRPr kumimoji="1" lang="en-US" altLang="zh-CN" sz="24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kumimoji="1" lang="zh-CN" altLang="en-US" sz="2400" dirty="0">
                <a:solidFill>
                  <a:srgbClr val="FF0000"/>
                </a:solidFill>
                <a:latin typeface="+mn-lt"/>
              </a:rPr>
              <a:t>下</a:t>
            </a:r>
            <a:endParaRPr kumimoji="1" lang="zh-CN" alt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469E9D2-EC08-5644-9D81-A0D6F607E51B}"/>
              </a:ext>
            </a:extLst>
          </p:cNvPr>
          <p:cNvSpPr txBox="1"/>
          <p:nvPr/>
        </p:nvSpPr>
        <p:spPr>
          <a:xfrm>
            <a:off x="7457114" y="3474921"/>
            <a:ext cx="963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err="1">
                <a:solidFill>
                  <a:srgbClr val="FF0000"/>
                </a:solidFill>
                <a:latin typeface="+mn-lt"/>
              </a:rPr>
              <a:t>bái</a:t>
            </a:r>
            <a:endParaRPr kumimoji="1" lang="en-US" altLang="zh-CN" sz="24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kumimoji="1" lang="zh-CN" altLang="en-US" sz="2400" dirty="0">
                <a:solidFill>
                  <a:srgbClr val="FF0000"/>
                </a:solidFill>
                <a:latin typeface="+mn-lt"/>
              </a:rPr>
              <a:t>白</a:t>
            </a:r>
            <a:endParaRPr kumimoji="1" lang="zh-CN" altLang="en-US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3295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FAB7242-F6A3-0A4D-8B63-07E6ACD2B725}"/>
              </a:ext>
            </a:extLst>
          </p:cNvPr>
          <p:cNvSpPr/>
          <p:nvPr/>
        </p:nvSpPr>
        <p:spPr>
          <a:xfrm>
            <a:off x="555590" y="2120949"/>
            <a:ext cx="8135560" cy="26161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dà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xiǎo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cháng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duǎn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zǎo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yuǎn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jìn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duō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shǎo</a:t>
            </a:r>
            <a:endParaRPr lang="en-US" altLang="zh-CN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4000" dirty="0">
                <a:solidFill>
                  <a:srgbClr val="333333"/>
                </a:solidFill>
                <a:latin typeface="+mn-ea"/>
                <a:ea typeface="+mn-ea"/>
              </a:rPr>
              <a:t>大</a:t>
            </a:r>
            <a:r>
              <a:rPr lang="en-US" altLang="zh-CN" sz="4000" dirty="0">
                <a:solidFill>
                  <a:srgbClr val="333333"/>
                </a:solidFill>
                <a:latin typeface="+mn-ea"/>
                <a:ea typeface="+mn-ea"/>
              </a:rPr>
              <a:t> </a:t>
            </a:r>
            <a:r>
              <a:rPr lang="zh-CN" altLang="en-US" sz="4000" dirty="0">
                <a:solidFill>
                  <a:srgbClr val="333333"/>
                </a:solidFill>
                <a:latin typeface="+mn-ea"/>
                <a:ea typeface="+mn-ea"/>
              </a:rPr>
              <a:t>小 </a:t>
            </a:r>
            <a:r>
              <a:rPr lang="en-US" altLang="zh-CN" sz="4000" dirty="0">
                <a:solidFill>
                  <a:srgbClr val="333333"/>
                </a:solidFill>
                <a:latin typeface="+mn-ea"/>
                <a:ea typeface="+mn-ea"/>
              </a:rPr>
              <a:t> </a:t>
            </a:r>
            <a:r>
              <a:rPr lang="zh-CN" altLang="en-US" sz="4000" dirty="0">
                <a:solidFill>
                  <a:srgbClr val="333333"/>
                </a:solidFill>
                <a:latin typeface="+mn-ea"/>
                <a:ea typeface="+mn-ea"/>
              </a:rPr>
              <a:t>长 短  早 远 近 </a:t>
            </a:r>
            <a:r>
              <a:rPr lang="zh-CN" altLang="en-US" sz="4000" dirty="0">
                <a:latin typeface="+mn-ea"/>
                <a:ea typeface="+mn-ea"/>
              </a:rPr>
              <a:t>多 少</a:t>
            </a:r>
            <a:r>
              <a:rPr lang="en-US" altLang="zh-CN" sz="4000" dirty="0">
                <a:latin typeface="+mn-ea"/>
                <a:ea typeface="+mn-ea"/>
              </a:rPr>
              <a:t>  </a:t>
            </a:r>
            <a:r>
              <a:rPr lang="zh-CN" altLang="en-US" sz="4000" dirty="0">
                <a:latin typeface="+mn-ea"/>
                <a:ea typeface="+mn-ea"/>
              </a:rPr>
              <a:t> </a:t>
            </a:r>
            <a:endParaRPr lang="en-US" altLang="zh-CN" sz="4000" dirty="0">
              <a:latin typeface="+mn-ea"/>
              <a:ea typeface="+mn-ea"/>
            </a:endParaRPr>
          </a:p>
          <a:p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lěng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rè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hēi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máng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kuài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màn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lèi</a:t>
            </a:r>
            <a:r>
              <a:rPr lang="en-US" altLang="zh-CN" sz="2800" dirty="0">
                <a:solidFill>
                  <a:srgbClr val="333333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333333"/>
                </a:solidFill>
                <a:latin typeface="arial" panose="020B0604020202020204" pitchFamily="34" charset="0"/>
              </a:rPr>
              <a:t>guì</a:t>
            </a:r>
            <a:endParaRPr lang="en-US" altLang="zh-CN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4000" dirty="0">
                <a:solidFill>
                  <a:srgbClr val="333333"/>
                </a:solidFill>
                <a:latin typeface="+mn-ea"/>
                <a:ea typeface="+mn-ea"/>
              </a:rPr>
              <a:t>冷 热 黑 忙  快 慢</a:t>
            </a:r>
            <a:r>
              <a:rPr lang="en-US" altLang="zh-CN" sz="4000" dirty="0">
                <a:solidFill>
                  <a:srgbClr val="333333"/>
                </a:solidFill>
                <a:latin typeface="+mn-ea"/>
                <a:ea typeface="+mn-ea"/>
              </a:rPr>
              <a:t> </a:t>
            </a:r>
            <a:r>
              <a:rPr lang="zh-CN" altLang="en-US" sz="4000" dirty="0">
                <a:solidFill>
                  <a:srgbClr val="333333"/>
                </a:solidFill>
                <a:latin typeface="+mn-ea"/>
                <a:ea typeface="+mn-ea"/>
              </a:rPr>
              <a:t>累 贵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21A45F-A255-F041-8427-D090F083D2B4}"/>
              </a:ext>
            </a:extLst>
          </p:cNvPr>
          <p:cNvSpPr txBox="1"/>
          <p:nvPr/>
        </p:nvSpPr>
        <p:spPr>
          <a:xfrm>
            <a:off x="1006079" y="1074474"/>
            <a:ext cx="7767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很</a:t>
            </a:r>
            <a:r>
              <a:rPr kumimoji="1" lang="en-US" altLang="zh-CN" sz="3200" dirty="0" err="1"/>
              <a:t>hěn</a:t>
            </a:r>
            <a:r>
              <a:rPr kumimoji="1" lang="en-US" altLang="zh-CN" sz="3200" dirty="0"/>
              <a:t>-very;</a:t>
            </a:r>
            <a:r>
              <a:rPr kumimoji="1" lang="zh-CN" altLang="en-US" sz="3200" dirty="0"/>
              <a:t>非常</a:t>
            </a:r>
            <a:r>
              <a:rPr kumimoji="1" lang="en-US" altLang="zh-CN" sz="3200" dirty="0" err="1"/>
              <a:t>fēicháng</a:t>
            </a:r>
            <a:r>
              <a:rPr kumimoji="1" lang="en-US" altLang="zh-CN" sz="3200" dirty="0"/>
              <a:t>-very;</a:t>
            </a:r>
            <a:r>
              <a:rPr kumimoji="1" lang="zh-CN" altLang="en-US" sz="3200" dirty="0"/>
              <a:t>太</a:t>
            </a:r>
            <a:r>
              <a:rPr kumimoji="1" lang="en-US" altLang="zh-CN" sz="3200" dirty="0" err="1"/>
              <a:t>tài</a:t>
            </a:r>
            <a:r>
              <a:rPr kumimoji="1" lang="en-US" altLang="zh-CN" sz="3200" dirty="0"/>
              <a:t>-too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554694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A000120150209A07PWBG">
  <a:themeElements>
    <a:clrScheme name="">
      <a:dk1>
        <a:srgbClr val="777777"/>
      </a:dk1>
      <a:lt1>
        <a:srgbClr val="FFFFFF"/>
      </a:lt1>
      <a:dk2>
        <a:srgbClr val="777777"/>
      </a:dk2>
      <a:lt2>
        <a:srgbClr val="FFFFFF"/>
      </a:lt2>
      <a:accent1>
        <a:srgbClr val="379DBC"/>
      </a:accent1>
      <a:accent2>
        <a:srgbClr val="6D98BF"/>
      </a:accent2>
      <a:accent3>
        <a:srgbClr val="FFFFFF"/>
      </a:accent3>
      <a:accent4>
        <a:srgbClr val="656565"/>
      </a:accent4>
      <a:accent5>
        <a:srgbClr val="AECCDA"/>
      </a:accent5>
      <a:accent6>
        <a:srgbClr val="6289AD"/>
      </a:accent6>
      <a:hlink>
        <a:srgbClr val="00B0F0"/>
      </a:hlink>
      <a:folHlink>
        <a:srgbClr val="AFB2B4"/>
      </a:folHlink>
    </a:clrScheme>
    <a:fontScheme name="1_A000120150209A07PWBG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476</Words>
  <Application>Microsoft Macintosh PowerPoint</Application>
  <PresentationFormat>全屏显示(4:3)</PresentationFormat>
  <Paragraphs>94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Chalkboard</vt:lpstr>
      <vt:lpstr>Calibri Light</vt:lpstr>
      <vt:lpstr>Times New Roman</vt:lpstr>
      <vt:lpstr>Kaiti SC</vt:lpstr>
      <vt:lpstr>Calibri</vt:lpstr>
      <vt:lpstr>Wingdings 2</vt:lpstr>
      <vt:lpstr>宋体</vt:lpstr>
      <vt:lpstr>Arial</vt:lpstr>
      <vt:lpstr>微软雅黑</vt:lpstr>
      <vt:lpstr>Arial</vt:lpstr>
      <vt:lpstr>默认设计模板</vt:lpstr>
      <vt:lpstr>1_A000120150209A07PWBG</vt:lpstr>
      <vt:lpstr>自定义设计方案</vt:lpstr>
      <vt:lpstr>第 8 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Tag questions with "ma"</vt:lpstr>
      <vt:lpstr>PowerPoint 演示文稿</vt:lpstr>
      <vt:lpstr>PowerPoint 演示文稿</vt:lpstr>
      <vt:lpstr>PowerPoint 演示文稿</vt:lpstr>
      <vt:lpstr>PowerPoint 演示文稿</vt:lpstr>
      <vt:lpstr>Expressing "again" in the future with 再 (zài) </vt:lpstr>
      <vt:lpstr>the future "again”-再 (zài)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 8 课</dc:title>
  <dc:creator>Huimin HE</dc:creator>
  <cp:lastModifiedBy>Huimin HE</cp:lastModifiedBy>
  <cp:revision>14</cp:revision>
  <dcterms:created xsi:type="dcterms:W3CDTF">2020-11-23T09:06:39Z</dcterms:created>
  <dcterms:modified xsi:type="dcterms:W3CDTF">2020-11-25T09:06:09Z</dcterms:modified>
</cp:coreProperties>
</file>