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70" r:id="rId2"/>
    <p:sldMasterId id="2147483893" r:id="rId3"/>
  </p:sldMasterIdLst>
  <p:notesMasterIdLst>
    <p:notesMasterId r:id="rId26"/>
  </p:notesMasterIdLst>
  <p:handoutMasterIdLst>
    <p:handoutMasterId r:id="rId27"/>
  </p:handoutMasterIdLst>
  <p:sldIdLst>
    <p:sldId id="382" r:id="rId4"/>
    <p:sldId id="918" r:id="rId5"/>
    <p:sldId id="919" r:id="rId6"/>
    <p:sldId id="851" r:id="rId7"/>
    <p:sldId id="852" r:id="rId8"/>
    <p:sldId id="892" r:id="rId9"/>
    <p:sldId id="895" r:id="rId10"/>
    <p:sldId id="896" r:id="rId11"/>
    <p:sldId id="900" r:id="rId12"/>
    <p:sldId id="901" r:id="rId13"/>
    <p:sldId id="902" r:id="rId14"/>
    <p:sldId id="915" r:id="rId15"/>
    <p:sldId id="907" r:id="rId16"/>
    <p:sldId id="904" r:id="rId17"/>
    <p:sldId id="905" r:id="rId18"/>
    <p:sldId id="920" r:id="rId19"/>
    <p:sldId id="906" r:id="rId20"/>
    <p:sldId id="903" r:id="rId21"/>
    <p:sldId id="913" r:id="rId22"/>
    <p:sldId id="916" r:id="rId23"/>
    <p:sldId id="911" r:id="rId24"/>
    <p:sldId id="910" r:id="rId25"/>
  </p:sldIdLst>
  <p:sldSz cx="9144000" cy="6858000" type="screen4x3"/>
  <p:notesSz cx="6858000" cy="9144000"/>
  <p:embeddedFontLst>
    <p:embeddedFont>
      <p:font typeface="宋体" panose="02010600030101010101" pitchFamily="2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Wingdings 2" pitchFamily="2" charset="2"/>
      <p:regular r:id="rId37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">
          <p15:clr>
            <a:srgbClr val="A4A3A4"/>
          </p15:clr>
        </p15:guide>
        <p15:guide id="2" pos="2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63"/>
    <p:restoredTop sz="94436"/>
  </p:normalViewPr>
  <p:slideViewPr>
    <p:cSldViewPr snapToGrid="0" snapToObjects="1">
      <p:cViewPr varScale="1">
        <p:scale>
          <a:sx n="104" d="100"/>
          <a:sy n="104" d="100"/>
        </p:scale>
        <p:origin x="1280" y="208"/>
      </p:cViewPr>
      <p:guideLst>
        <p:guide orient="horz" pos="227"/>
        <p:guide pos="2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4024" y="200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6713BB6-EEEA-3946-914E-A99C799232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9C0EB5-5F22-DD42-92DD-EEB42A0F66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2E3A5-BFE5-2B4E-A3B6-76D100E38B2F}" type="datetimeFigureOut">
              <a:rPr kumimoji="1" lang="zh-CN" altLang="en-US" smtClean="0"/>
              <a:t>2020/12/2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1535815-3A9A-3547-835D-C7A6CA8777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FD74C2E-4F4A-9B4B-AADC-60A052E142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7C275-2FBC-4141-B239-45005A7EED9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2289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100F9186-3EEC-42E2-9B98-BFADFD973E3D}" type="datetime1">
              <a:rPr lang="zh-CN" altLang="en-US"/>
              <a:pPr>
                <a:defRPr/>
              </a:pPr>
              <a:t>2020/12/2</a:t>
            </a:fld>
            <a:endParaRPr lang="en-US" sz="1200"/>
          </a:p>
        </p:txBody>
      </p:sp>
      <p:sp>
        <p:nvSpPr>
          <p:cNvPr id="4608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101" name="Rectangle 5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单击此处编辑母版文本样式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第二级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第三级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第四级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0CC53E99-86AD-43A6-8158-79B79B421815}" type="slidenum">
              <a:rPr lang="zh-CN" alt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C53E99-86AD-43A6-8158-79B79B421815}" type="slidenum">
              <a:rPr lang="zh-CN" altLang="en-US" smtClean="0"/>
              <a:pPr>
                <a:defRPr/>
              </a:pPr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9341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C53E99-86AD-43A6-8158-79B79B421815}" type="slidenum">
              <a:rPr lang="zh-CN" altLang="en-US" smtClean="0"/>
              <a:pPr>
                <a:defRPr/>
              </a:pPr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7517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70169-4AE3-B849-A0CE-DFAA03954002}" type="datetime1">
              <a:rPr lang="zh-CN" altLang="en-US" smtClean="0"/>
              <a:t>2020/12/2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376B-0E3B-43F8-9A49-775847AEEE40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3A114-5A50-E142-BA15-25DD14EE7B23}" type="datetime1">
              <a:rPr lang="zh-CN" altLang="en-US" smtClean="0"/>
              <a:t>2020/12/2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2232-B190-4F4D-8B4F-52E952ADEF92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E533E-2398-8C41-9881-5CB8377B8F6B}" type="datetime1">
              <a:rPr lang="zh-CN" altLang="en-US" smtClean="0"/>
              <a:t>2020/12/2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7A6D4-A655-4B68-A88D-D6884EE41BB0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43D21-0DD9-9640-B7BC-DBFDC916287F}" type="datetime1">
              <a:rPr lang="zh-CN" altLang="en-US" smtClean="0"/>
              <a:t>2020/12/2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4F0EC-2E2E-49E3-B1EC-74720C339DE4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F4FD-27DC-324E-A2DD-CFD164B2FBF9}" type="datetime1">
              <a:rPr lang="zh-CN" altLang="en-US" smtClean="0"/>
              <a:t>2020/12/2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938E6-B604-4DC5-8D42-6EE8F02CE17D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F7905-C10A-584C-85C1-BDF35EA1D682}" type="datetime1">
              <a:rPr lang="zh-CN" altLang="en-US" smtClean="0"/>
              <a:t>2020/12/2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C5D74-E0BD-45EA-90A4-4D4375E0A4B0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1975" y="1079500"/>
            <a:ext cx="3929063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079500"/>
            <a:ext cx="3929062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DA656-6BDC-3247-81EF-728414BE5B37}" type="datetime1">
              <a:rPr lang="zh-CN" altLang="en-US" smtClean="0"/>
              <a:t>2020/12/2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B245-A879-4943-9B01-4767126E3E67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F61AB-340A-B642-BF5D-4C2FE614C92B}" type="datetime1">
              <a:rPr lang="zh-CN" altLang="en-US" smtClean="0"/>
              <a:t>2020/12/2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7E674-CCA2-4E5A-B9FA-EBAC9970B5D7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A8C35-BB69-7D41-BE85-A36D2D62D9E5}" type="datetime1">
              <a:rPr lang="zh-CN" altLang="en-US" smtClean="0"/>
              <a:t>2020/12/2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395C8-1365-45B8-8CBD-B83613F861EE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10432-B03A-8547-BB30-A6252484788C}" type="datetime1">
              <a:rPr lang="zh-CN" altLang="en-US" smtClean="0"/>
              <a:t>2020/12/2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300E1-ADA1-49A8-B0FB-01CA7855E262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8580-15AD-1942-BC4C-1B4DB19EB198}" type="datetime1">
              <a:rPr lang="zh-CN" altLang="en-US" smtClean="0"/>
              <a:t>2020/12/2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1D52A-1AD0-4642-9BDE-73180D4AE6FB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3606-F7B7-6649-AF91-6E445DE87BE2}" type="datetime1">
              <a:rPr lang="zh-CN" altLang="en-US" smtClean="0"/>
              <a:t>2020/12/2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BBF8F-A6D5-45C5-815F-78E522B5CEE0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Times New Roman" pitchFamily="18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3CC7-D22A-0F4F-851B-5DD420C95989}" type="datetime1">
              <a:rPr lang="zh-CN" altLang="en-US" smtClean="0"/>
              <a:t>2020/12/2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72A55-B259-4217-851B-594A4BCDFCFE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FAAF-51B2-364F-9FE6-28F48F596D91}" type="datetime1">
              <a:rPr lang="zh-CN" altLang="en-US" smtClean="0"/>
              <a:t>2020/12/2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E74E-70A2-4B81-B909-F3E36052B062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0663" y="198438"/>
            <a:ext cx="2001837" cy="58991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1975" y="198438"/>
            <a:ext cx="5856288" cy="58991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0841-8AD6-094E-912F-C9EE2332F85E}" type="datetime1">
              <a:rPr lang="zh-CN" altLang="en-US" smtClean="0"/>
              <a:t>2020/12/2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B3DA3-42A9-48E2-8258-F7FAB5282FD9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81D6-065A-3C4A-9DDA-1A435CF1FFF5}" type="datetime1">
              <a:rPr lang="zh-CN" altLang="en-US" smtClean="0"/>
              <a:t>2020/12/2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9D66A-14FD-4875-BB5E-BB18079A49B2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1600-D536-AA47-9205-C8FB964AF79E}" type="datetime1">
              <a:rPr lang="zh-CN" altLang="en-US" smtClean="0"/>
              <a:t>2020/12/2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F3C65-E679-4871-BB50-B4C0D83BB39C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253A3-0D71-E744-90FD-62D6BA760056}" type="datetime1">
              <a:rPr lang="zh-CN" altLang="en-US" smtClean="0"/>
              <a:t>2020/12/2</a:t>
            </a:fld>
            <a:endParaRPr lang="en-US" sz="180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585A-3366-4460-BFF9-27D29D3202D0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1FA0-DE8D-934A-9636-7F5F34241A26}" type="datetime1">
              <a:rPr lang="zh-CN" altLang="en-US" smtClean="0"/>
              <a:t>2020/12/2</a:t>
            </a:fld>
            <a:endParaRPr lang="en-US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40ED-B794-4529-A05C-1735A84C81F4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3362-A96A-B04B-B22F-A37479E14E21}" type="datetime1">
              <a:rPr lang="zh-CN" altLang="en-US" smtClean="0"/>
              <a:t>2020/12/2</a:t>
            </a:fld>
            <a:endParaRPr lang="en-US" sz="18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C9DBF-CEE9-41CB-B411-E484F58F17A1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46A80-D9EE-B24F-A175-341C57456D4A}" type="datetime1">
              <a:rPr lang="zh-CN" altLang="en-US" smtClean="0"/>
              <a:t>2020/12/2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ACACD-128E-41A8-A545-72ABAEA33508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Arial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8425-9703-8D49-B509-5FABA6789CDC}" type="datetime1">
              <a:rPr lang="zh-CN" altLang="en-US" smtClean="0"/>
              <a:t>2020/12/2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E51FB-5D40-41B3-8A66-077EA2F8E837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Arial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Arial" pitchFamily="34" charset="0"/>
              </a:rPr>
              <a:t>第二级</a:t>
            </a:r>
          </a:p>
          <a:p>
            <a:pPr lvl="2"/>
            <a:r>
              <a:rPr lang="zh-CN">
                <a:sym typeface="Arial" pitchFamily="34" charset="0"/>
              </a:rPr>
              <a:t>第三级</a:t>
            </a:r>
          </a:p>
          <a:p>
            <a:pPr lvl="3"/>
            <a:r>
              <a:rPr lang="zh-CN">
                <a:sym typeface="Arial" pitchFamily="34" charset="0"/>
              </a:rPr>
              <a:t>第四级</a:t>
            </a:r>
          </a:p>
          <a:p>
            <a:pPr lvl="4"/>
            <a:r>
              <a:rPr lang="zh-CN">
                <a:sym typeface="Arial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27A5CB43-3251-0B44-B168-5D4191976BA2}" type="datetime1">
              <a:rPr lang="zh-CN" altLang="en-US" smtClean="0"/>
              <a:t>2020/12/2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72B00EC-FD89-45DA-9FDF-D4F6B4441CC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6"/>
          <p:cNvSpPr>
            <a:spLocks noChangeArrowheads="1"/>
          </p:cNvSpPr>
          <p:nvPr/>
        </p:nvSpPr>
        <p:spPr bwMode="auto">
          <a:xfrm>
            <a:off x="-4763" y="-19050"/>
            <a:ext cx="9144001" cy="6877050"/>
          </a:xfrm>
          <a:prstGeom prst="rect">
            <a:avLst/>
          </a:prstGeom>
          <a:solidFill>
            <a:srgbClr val="F2F2F2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1" name="矩形 7"/>
          <p:cNvSpPr>
            <a:spLocks noChangeArrowheads="1"/>
          </p:cNvSpPr>
          <p:nvPr/>
        </p:nvSpPr>
        <p:spPr bwMode="auto">
          <a:xfrm>
            <a:off x="0" y="620713"/>
            <a:ext cx="9180513" cy="5040312"/>
          </a:xfrm>
          <a:prstGeom prst="rect">
            <a:avLst/>
          </a:prstGeom>
          <a:solidFill>
            <a:srgbClr val="D8D8D8">
              <a:alpha val="1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2" name="矩形 3"/>
          <p:cNvSpPr>
            <a:spLocks noChangeArrowheads="1"/>
          </p:cNvSpPr>
          <p:nvPr/>
        </p:nvSpPr>
        <p:spPr bwMode="auto">
          <a:xfrm>
            <a:off x="0" y="6167438"/>
            <a:ext cx="2327275" cy="179387"/>
          </a:xfrm>
          <a:prstGeom prst="rect">
            <a:avLst/>
          </a:prstGeom>
          <a:solidFill>
            <a:srgbClr val="F79646">
              <a:alpha val="93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3" name="矩形 8"/>
          <p:cNvSpPr>
            <a:spLocks noChangeArrowheads="1"/>
          </p:cNvSpPr>
          <p:nvPr/>
        </p:nvSpPr>
        <p:spPr bwMode="auto">
          <a:xfrm>
            <a:off x="2327275" y="6167438"/>
            <a:ext cx="2260600" cy="179387"/>
          </a:xfrm>
          <a:prstGeom prst="rect">
            <a:avLst/>
          </a:prstGeom>
          <a:solidFill>
            <a:srgbClr val="4BACC6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4" name="矩形 9"/>
          <p:cNvSpPr>
            <a:spLocks noChangeArrowheads="1"/>
          </p:cNvSpPr>
          <p:nvPr/>
        </p:nvSpPr>
        <p:spPr bwMode="auto">
          <a:xfrm>
            <a:off x="4587875" y="6167438"/>
            <a:ext cx="2260600" cy="179387"/>
          </a:xfrm>
          <a:prstGeom prst="rect">
            <a:avLst/>
          </a:prstGeom>
          <a:solidFill>
            <a:srgbClr val="C0504D">
              <a:alpha val="92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5" name="矩形 10"/>
          <p:cNvSpPr>
            <a:spLocks noChangeArrowheads="1"/>
          </p:cNvSpPr>
          <p:nvPr/>
        </p:nvSpPr>
        <p:spPr bwMode="auto">
          <a:xfrm>
            <a:off x="6848475" y="6167438"/>
            <a:ext cx="2295525" cy="179387"/>
          </a:xfrm>
          <a:prstGeom prst="rect">
            <a:avLst/>
          </a:prstGeom>
          <a:solidFill>
            <a:srgbClr val="000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6" name="矩形 6"/>
          <p:cNvSpPr>
            <a:spLocks noChangeArrowheads="1"/>
          </p:cNvSpPr>
          <p:nvPr/>
        </p:nvSpPr>
        <p:spPr bwMode="auto">
          <a:xfrm>
            <a:off x="0" y="247650"/>
            <a:ext cx="2260600" cy="71438"/>
          </a:xfrm>
          <a:prstGeom prst="rect">
            <a:avLst/>
          </a:prstGeom>
          <a:solidFill>
            <a:srgbClr val="F79646">
              <a:alpha val="93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7" name="矩形 7"/>
          <p:cNvSpPr>
            <a:spLocks noChangeArrowheads="1"/>
          </p:cNvSpPr>
          <p:nvPr/>
        </p:nvSpPr>
        <p:spPr bwMode="auto">
          <a:xfrm>
            <a:off x="2260600" y="247650"/>
            <a:ext cx="2260600" cy="71438"/>
          </a:xfrm>
          <a:prstGeom prst="rect">
            <a:avLst/>
          </a:prstGeom>
          <a:solidFill>
            <a:srgbClr val="4BACC6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8" name="矩形 12"/>
          <p:cNvSpPr>
            <a:spLocks noChangeArrowheads="1"/>
          </p:cNvSpPr>
          <p:nvPr/>
        </p:nvSpPr>
        <p:spPr bwMode="auto">
          <a:xfrm>
            <a:off x="4521200" y="247650"/>
            <a:ext cx="2260600" cy="71438"/>
          </a:xfrm>
          <a:prstGeom prst="rect">
            <a:avLst/>
          </a:prstGeom>
          <a:solidFill>
            <a:srgbClr val="C0504D">
              <a:alpha val="92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9" name="矩形 13"/>
          <p:cNvSpPr>
            <a:spLocks noChangeArrowheads="1"/>
          </p:cNvSpPr>
          <p:nvPr/>
        </p:nvSpPr>
        <p:spPr bwMode="auto">
          <a:xfrm>
            <a:off x="6781800" y="247650"/>
            <a:ext cx="2362200" cy="71438"/>
          </a:xfrm>
          <a:prstGeom prst="rect">
            <a:avLst/>
          </a:prstGeom>
          <a:solidFill>
            <a:srgbClr val="000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6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1975" y="1079500"/>
            <a:ext cx="8010525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Times New Roman" pitchFamily="18" charset="0"/>
              </a:rPr>
              <a:t>单击此处编辑母版文本样式</a:t>
            </a:r>
          </a:p>
          <a:p>
            <a:pPr lvl="1"/>
            <a:r>
              <a:rPr lang="zh-CN">
                <a:sym typeface="Times New Roman" pitchFamily="18" charset="0"/>
              </a:rPr>
              <a:t>第二级</a:t>
            </a:r>
          </a:p>
        </p:txBody>
      </p:sp>
      <p:sp>
        <p:nvSpPr>
          <p:cNvPr id="2061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6738" y="198438"/>
            <a:ext cx="80057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Times New Roman" pitchFamily="18" charset="0"/>
              </a:rPr>
              <a:t>单击此处编辑母版标题样式</a:t>
            </a:r>
          </a:p>
        </p:txBody>
      </p:sp>
      <p:sp>
        <p:nvSpPr>
          <p:cNvPr id="206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8AF807B8-F589-9849-848E-6C88B7455F90}" type="datetime1">
              <a:rPr lang="zh-CN" altLang="en-US" smtClean="0"/>
              <a:t>2020/12/2</a:t>
            </a:fld>
            <a:endParaRPr lang="en-US"/>
          </a:p>
        </p:txBody>
      </p:sp>
      <p:sp>
        <p:nvSpPr>
          <p:cNvPr id="206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6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050008EE-96A3-4EA3-9E2B-128479469D78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ransition spd="slow"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  <a:sym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9pPr>
    </p:titleStyle>
    <p:bodyStyle>
      <a:lvl1pPr marL="357188" indent="-357188" algn="l" defTabSz="0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"/>
        <a:defRPr sz="2000">
          <a:solidFill>
            <a:schemeClr val="accent2"/>
          </a:solidFill>
          <a:latin typeface="+mn-lt"/>
          <a:ea typeface="+mn-ea"/>
          <a:cs typeface="+mn-cs"/>
          <a:sym typeface="Times New Roman" pitchFamily="18" charset="0"/>
        </a:defRPr>
      </a:lvl1pPr>
      <a:lvl2pPr marL="357188" indent="-357188" algn="l" defTabSz="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 "/>
        <a:defRPr sz="1600">
          <a:solidFill>
            <a:schemeClr val="tx1"/>
          </a:solidFill>
          <a:latin typeface="+mn-lt"/>
          <a:ea typeface="+mn-ea"/>
          <a:sym typeface="Times New Roman" pitchFamily="18" charset="0"/>
        </a:defRPr>
      </a:lvl2pPr>
      <a:lvl3pPr marL="1143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3pPr>
      <a:lvl4pPr marL="1600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4pPr>
      <a:lvl5pPr marL="20574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5pPr>
      <a:lvl6pPr marL="25146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6pPr>
      <a:lvl7pPr marL="29718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7pPr>
      <a:lvl8pPr marL="3429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8pPr>
      <a:lvl9pPr marL="3886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6"/>
          <p:cNvGrpSpPr>
            <a:grpSpLocks noChangeAspect="1"/>
          </p:cNvGrpSpPr>
          <p:nvPr/>
        </p:nvGrpSpPr>
        <p:grpSpPr bwMode="auto">
          <a:xfrm>
            <a:off x="-158750" y="-28575"/>
            <a:ext cx="9375775" cy="6964363"/>
            <a:chOff x="0" y="0"/>
            <a:chExt cx="9376230" cy="6964589"/>
          </a:xfrm>
        </p:grpSpPr>
        <p:pic>
          <p:nvPicPr>
            <p:cNvPr id="3075" name="图片 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9376229" cy="696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图片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07183" y="43541"/>
              <a:ext cx="4569047" cy="50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图片 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4224" y="176570"/>
              <a:ext cx="415238" cy="158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resources.allsetlearning.com/chinese/pronunciation/Easy_sound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69988" y="2235200"/>
            <a:ext cx="6883400" cy="882650"/>
          </a:xfrm>
        </p:spPr>
        <p:txBody>
          <a:bodyPr/>
          <a:lstStyle/>
          <a:p>
            <a:pPr algn="ctr" eaLnBrk="1" hangingPunct="1"/>
            <a:r>
              <a:rPr lang="zh-CN" altLang="en-US" sz="4800" dirty="0">
                <a:solidFill>
                  <a:srgbClr val="FF6600"/>
                </a:solidFill>
              </a:rPr>
              <a:t>第</a:t>
            </a:r>
            <a:r>
              <a:rPr lang="en-US" sz="4800" dirty="0">
                <a:solidFill>
                  <a:srgbClr val="FF6600"/>
                </a:solidFill>
              </a:rPr>
              <a:t> </a:t>
            </a:r>
            <a:r>
              <a:rPr lang="en-US" altLang="zh-CN" sz="4800" dirty="0">
                <a:solidFill>
                  <a:srgbClr val="FF6600"/>
                </a:solidFill>
              </a:rPr>
              <a:t>8 </a:t>
            </a:r>
            <a:r>
              <a:rPr lang="zh-CN" altLang="en-US" sz="4800" dirty="0">
                <a:solidFill>
                  <a:srgbClr val="FF6600"/>
                </a:solidFill>
              </a:rPr>
              <a:t>课</a:t>
            </a:r>
            <a:endParaRPr lang="zh-CN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8763" y="3708400"/>
            <a:ext cx="8599487" cy="141446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zh-CN" altLang="en-US" sz="5400" b="1" dirty="0">
                <a:solidFill>
                  <a:srgbClr val="000000"/>
                </a:solidFill>
              </a:rPr>
              <a:t>让我想想再告诉你</a:t>
            </a:r>
          </a:p>
        </p:txBody>
      </p:sp>
      <p:sp>
        <p:nvSpPr>
          <p:cNvPr id="26628" name="Text Box 4"/>
          <p:cNvSpPr>
            <a:spLocks noChangeArrowheads="1"/>
          </p:cNvSpPr>
          <p:nvPr/>
        </p:nvSpPr>
        <p:spPr bwMode="auto">
          <a:xfrm>
            <a:off x="219075" y="844550"/>
            <a:ext cx="452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ts val="1800"/>
              </a:spcBef>
              <a:buClr>
                <a:schemeClr val="accent1"/>
              </a:buClr>
              <a:buSzPct val="80000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《HSK标准教程》第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册</a:t>
            </a:r>
            <a:endParaRPr lang="zh-CN" altLang="en-US"/>
          </a:p>
        </p:txBody>
      </p:sp>
    </p:spTree>
  </p:cSld>
  <p:clrMapOvr>
    <a:masterClrMapping/>
  </p:clrMapOvr>
  <p:transition spd="slow" advTm="29071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6E2D60-BE11-834D-AD54-1FB868BD2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600"/>
            <a:ext cx="8229600" cy="1143000"/>
          </a:xfrm>
          <a:solidFill>
            <a:srgbClr val="FFC00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the future "again”-</a:t>
            </a:r>
            <a:r>
              <a:rPr lang="zh-CN" altLang="en-US" dirty="0">
                <a:solidFill>
                  <a:srgbClr val="002060"/>
                </a:solidFill>
                <a:ea typeface="STZhongsong" panose="02010600040101010101" pitchFamily="2" charset="-122"/>
              </a:rPr>
              <a:t>再 </a:t>
            </a:r>
            <a:r>
              <a:rPr lang="en-US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(</a:t>
            </a:r>
            <a:r>
              <a:rPr lang="en-GB" altLang="zh-CN" dirty="0" err="1">
                <a:solidFill>
                  <a:srgbClr val="002060"/>
                </a:solidFill>
                <a:ea typeface="STZhongsong" panose="02010600040101010101" pitchFamily="2" charset="-122"/>
              </a:rPr>
              <a:t>zài</a:t>
            </a:r>
            <a:r>
              <a:rPr lang="en-GB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) </a:t>
            </a:r>
            <a:endParaRPr lang="zh-CN" altLang="en-US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900DD5-41C5-AE48-BB97-06944DCCD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664" y="2042538"/>
            <a:ext cx="5579918" cy="4701163"/>
          </a:xfrm>
        </p:spPr>
        <p:txBody>
          <a:bodyPr/>
          <a:lstStyle/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shì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yīxià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再 试 一下 。 </a:t>
            </a:r>
            <a:endParaRPr lang="en-US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</a:rPr>
              <a:t>Try it again.</a:t>
            </a:r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hē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yībēi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zh-CN" altLang="en-GB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再喝一杯</a:t>
            </a: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endParaRPr lang="en-US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en-US" altLang="zh-CN" sz="2800" dirty="0">
                <a:solidFill>
                  <a:schemeClr val="accent4">
                    <a:lumMod val="50000"/>
                  </a:schemeClr>
                </a:solidFill>
              </a:rPr>
              <a:t>Have another cup.</a:t>
            </a:r>
            <a:endParaRPr lang="en-GB" altLang="zh-CN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míngtiān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lái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我 明天 再 来 。</a:t>
            </a:r>
            <a:endParaRPr lang="en-US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</a:rPr>
              <a:t>I'll come again tomorrow.</a:t>
            </a:r>
          </a:p>
          <a:p>
            <a:endParaRPr lang="en-GB" altLang="zh-CN" dirty="0"/>
          </a:p>
          <a:p>
            <a:endParaRPr kumimoji="1"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2F9BAC8-3A92-AF49-A525-5C1BA128788C}"/>
              </a:ext>
            </a:extLst>
          </p:cNvPr>
          <p:cNvSpPr txBox="1">
            <a:spLocks/>
          </p:cNvSpPr>
          <p:nvPr/>
        </p:nvSpPr>
        <p:spPr bwMode="auto">
          <a:xfrm>
            <a:off x="1416478" y="1230600"/>
            <a:ext cx="6885858" cy="90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9pPr>
          </a:lstStyle>
          <a:p>
            <a:pPr marL="0" lvl="1" indent="0">
              <a:buNone/>
            </a:pPr>
            <a:r>
              <a:rPr lang="en-GB" altLang="zh-CN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Subj. + </a:t>
            </a:r>
            <a:r>
              <a:rPr lang="zh-CN" altLang="en-US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再</a:t>
            </a:r>
            <a:r>
              <a:rPr lang="en-US" altLang="zh-CN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(</a:t>
            </a:r>
            <a:r>
              <a:rPr lang="en-GB" altLang="zh-CN" sz="3600" kern="0" dirty="0" err="1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zài</a:t>
            </a:r>
            <a:r>
              <a:rPr lang="en-GB" altLang="zh-CN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)</a:t>
            </a:r>
            <a:r>
              <a:rPr lang="zh-CN" altLang="en-US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 </a:t>
            </a:r>
            <a:r>
              <a:rPr lang="en-US" altLang="zh-CN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+ [</a:t>
            </a:r>
            <a:r>
              <a:rPr lang="en-GB" altLang="zh-CN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Verb Phrase]</a:t>
            </a:r>
            <a:endParaRPr lang="zh-CN" altLang="en-US" sz="3600" kern="0" dirty="0">
              <a:highlight>
                <a:srgbClr val="FF00FF"/>
              </a:highlight>
              <a:latin typeface="+mj-lt"/>
              <a:ea typeface="STZhongsong" panose="02010600040101010101" pitchFamily="2" charset="-122"/>
              <a:cs typeface="+mj-cs"/>
            </a:endParaRPr>
          </a:p>
        </p:txBody>
      </p:sp>
      <p:pic>
        <p:nvPicPr>
          <p:cNvPr id="6154" name="Picture 10" descr="Pin on English Language">
            <a:extLst>
              <a:ext uri="{FF2B5EF4-FFF2-40B4-BE49-F238E27FC236}">
                <a16:creationId xmlns:a16="http://schemas.microsoft.com/office/drawing/2014/main" id="{18D95C9A-048C-204B-BC4C-BFF93C72A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42"/>
          <a:stretch/>
        </p:blipFill>
        <p:spPr bwMode="auto">
          <a:xfrm>
            <a:off x="5891646" y="2863208"/>
            <a:ext cx="2743200" cy="216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243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D383F2-C28E-604D-9957-A4ED1AFCC3C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Used for Continuous Action</a:t>
            </a:r>
            <a:endParaRPr lang="zh-CN" altLang="en-US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1BE2A7-B204-7D4B-8E90-9AFBC1C62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Subj. + </a:t>
            </a:r>
            <a:r>
              <a:rPr lang="zh-CN" altLang="en-US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再</a:t>
            </a:r>
            <a:r>
              <a:rPr lang="en-US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(</a:t>
            </a:r>
            <a:r>
              <a:rPr lang="en-GB" altLang="zh-CN" sz="3600" dirty="0" err="1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zài</a:t>
            </a:r>
            <a:r>
              <a:rPr lang="en-GB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)</a:t>
            </a:r>
            <a:r>
              <a:rPr lang="zh-CN" altLang="en-US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 </a:t>
            </a:r>
            <a:r>
              <a:rPr lang="en-US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+ </a:t>
            </a:r>
            <a:r>
              <a:rPr lang="en-GB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Verb + Verb</a:t>
            </a:r>
          </a:p>
          <a:p>
            <a:pPr>
              <a:buSzPct val="80000"/>
            </a:pPr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Here </a:t>
            </a:r>
            <a:r>
              <a:rPr lang="zh-CN" altLang="en-US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再</a:t>
            </a:r>
            <a:r>
              <a:rPr lang="en-US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GB" altLang="zh-CN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zài</a:t>
            </a:r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)</a:t>
            </a:r>
            <a:r>
              <a:rPr lang="zh-CN" altLang="en-US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 </a:t>
            </a:r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is similar to the English "for a while longer" or "keep [going/doing]."</a:t>
            </a:r>
          </a:p>
          <a:p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You can also add </a:t>
            </a:r>
            <a:r>
              <a:rPr lang="zh-CN" altLang="en-US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一会儿</a:t>
            </a:r>
            <a:r>
              <a:rPr lang="en-US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US" altLang="zh-CN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yīhuìr</a:t>
            </a:r>
            <a:r>
              <a:rPr lang="en-US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)</a:t>
            </a:r>
            <a:r>
              <a:rPr lang="zh-CN" altLang="en-US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 </a:t>
            </a:r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after the verb to mean "keep doing something a little longer." </a:t>
            </a:r>
            <a:br>
              <a:rPr lang="en-GB" altLang="zh-CN" dirty="0"/>
            </a:br>
            <a:endParaRPr kumimoji="1" lang="zh-CN" altLang="en-US" dirty="0"/>
          </a:p>
        </p:txBody>
      </p:sp>
      <p:pic>
        <p:nvPicPr>
          <p:cNvPr id="5122" name="Picture 2" descr="Sunshine Awards announce 2011 nominees – Repeating Islands">
            <a:extLst>
              <a:ext uri="{FF2B5EF4-FFF2-40B4-BE49-F238E27FC236}">
                <a16:creationId xmlns:a16="http://schemas.microsoft.com/office/drawing/2014/main" id="{5F76C6A8-2576-BE49-9A25-061BB3594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9" y="5095012"/>
            <a:ext cx="1509711" cy="148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15423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AA1E33-2BBF-854F-ABDA-8C1B316F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3" y="385290"/>
            <a:ext cx="6705505" cy="763891"/>
          </a:xfrm>
        </p:spPr>
        <p:txBody>
          <a:bodyPr/>
          <a:lstStyle/>
          <a:p>
            <a:pPr algn="l"/>
            <a:r>
              <a:rPr lang="en-GB" altLang="zh-CN" sz="3600" dirty="0">
                <a:solidFill>
                  <a:schemeClr val="tx1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Subj. + </a:t>
            </a:r>
            <a:r>
              <a:rPr lang="zh-CN" altLang="en-US" sz="3600" dirty="0">
                <a:solidFill>
                  <a:schemeClr val="tx1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再</a:t>
            </a:r>
            <a:r>
              <a:rPr lang="en-US" altLang="zh-CN" sz="3600" dirty="0">
                <a:solidFill>
                  <a:schemeClr val="tx1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(</a:t>
            </a:r>
            <a:r>
              <a:rPr lang="en-GB" altLang="zh-CN" sz="3600" dirty="0" err="1">
                <a:solidFill>
                  <a:schemeClr val="tx1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zài</a:t>
            </a:r>
            <a:r>
              <a:rPr lang="en-GB" altLang="zh-CN" sz="3600" dirty="0">
                <a:solidFill>
                  <a:schemeClr val="tx1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)</a:t>
            </a:r>
            <a:r>
              <a:rPr lang="zh-CN" altLang="en-US" sz="3600" dirty="0">
                <a:solidFill>
                  <a:schemeClr val="tx1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+ </a:t>
            </a:r>
            <a:r>
              <a:rPr lang="en-GB" altLang="zh-CN" sz="3600" dirty="0">
                <a:solidFill>
                  <a:schemeClr val="tx1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Verb + Verb</a:t>
            </a:r>
            <a:endParaRPr lang="zh-CN" altLang="en-US" sz="3600" dirty="0">
              <a:solidFill>
                <a:schemeClr val="tx1"/>
              </a:solidFill>
              <a:highlight>
                <a:srgbClr val="FF00FF"/>
              </a:highlight>
              <a:ea typeface="STZhongsong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62994F-1766-774D-9313-4E4D7C61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15" y="1715360"/>
            <a:ext cx="8769085" cy="3657600"/>
          </a:xfrm>
        </p:spPr>
        <p:txBody>
          <a:bodyPr/>
          <a:lstStyle/>
          <a:p>
            <a:r>
              <a:rPr lang="en-GB" altLang="zh-CN" dirty="0" err="1"/>
              <a:t>Zài</a:t>
            </a:r>
            <a:r>
              <a:rPr lang="en-GB" altLang="zh-CN" dirty="0"/>
              <a:t> </a:t>
            </a:r>
            <a:r>
              <a:rPr lang="en-GB" altLang="zh-CN" dirty="0" err="1"/>
              <a:t>zhǎozhao</a:t>
            </a:r>
            <a:r>
              <a:rPr lang="en-GB" altLang="zh-CN" dirty="0"/>
              <a:t>.</a:t>
            </a:r>
          </a:p>
          <a:p>
            <a:r>
              <a:rPr lang="zh-CN" altLang="en-US" dirty="0"/>
              <a:t>再 找找 。</a:t>
            </a:r>
            <a:r>
              <a:rPr lang="en-GB" altLang="zh-CN" dirty="0"/>
              <a:t>Keep looking.</a:t>
            </a:r>
          </a:p>
          <a:p>
            <a:r>
              <a:rPr lang="en-GB" altLang="zh-CN" dirty="0" err="1"/>
              <a:t>Nǐ</a:t>
            </a:r>
            <a:r>
              <a:rPr lang="en-GB" altLang="zh-CN" dirty="0"/>
              <a:t> </a:t>
            </a:r>
            <a:r>
              <a:rPr lang="en-GB" altLang="zh-CN" dirty="0" err="1"/>
              <a:t>zài</a:t>
            </a:r>
            <a:r>
              <a:rPr lang="en-GB" altLang="zh-CN" dirty="0"/>
              <a:t> </a:t>
            </a:r>
            <a:r>
              <a:rPr lang="en-GB" altLang="zh-CN" dirty="0" err="1"/>
              <a:t>wènwen</a:t>
            </a:r>
            <a:r>
              <a:rPr lang="en-GB" altLang="zh-CN" dirty="0"/>
              <a:t>.</a:t>
            </a:r>
          </a:p>
          <a:p>
            <a:r>
              <a:rPr lang="zh-CN" altLang="en-US" dirty="0"/>
              <a:t>你 再 问问 。 </a:t>
            </a:r>
            <a:r>
              <a:rPr lang="en-GB" altLang="zh-CN" dirty="0"/>
              <a:t>Keep asking.</a:t>
            </a:r>
          </a:p>
          <a:p>
            <a:r>
              <a:rPr lang="en-GB" altLang="zh-CN" dirty="0" err="1"/>
              <a:t>Bié</a:t>
            </a:r>
            <a:r>
              <a:rPr lang="en-GB" altLang="zh-CN" dirty="0"/>
              <a:t> </a:t>
            </a:r>
            <a:r>
              <a:rPr lang="en-GB" altLang="zh-CN" dirty="0" err="1"/>
              <a:t>jí</a:t>
            </a:r>
            <a:r>
              <a:rPr lang="en-GB" altLang="zh-CN" dirty="0"/>
              <a:t>, </a:t>
            </a:r>
            <a:r>
              <a:rPr lang="en-GB" altLang="zh-CN" dirty="0" err="1"/>
              <a:t>zài</a:t>
            </a:r>
            <a:r>
              <a:rPr lang="en-GB" altLang="zh-CN" dirty="0"/>
              <a:t> </a:t>
            </a:r>
            <a:r>
              <a:rPr lang="en-GB" altLang="zh-CN" dirty="0" err="1"/>
              <a:t>xiǎngxiang</a:t>
            </a:r>
            <a:r>
              <a:rPr lang="en-GB" altLang="zh-CN" dirty="0"/>
              <a:t>.</a:t>
            </a:r>
          </a:p>
          <a:p>
            <a:r>
              <a:rPr lang="zh-CN" altLang="en-US" dirty="0"/>
              <a:t>别 急 ，再 想想 。</a:t>
            </a:r>
            <a:r>
              <a:rPr lang="en-GB" altLang="zh-CN" dirty="0"/>
              <a:t>Don't worry. Keep thinking.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5A670C-8650-DD45-8A00-12BB3FBD837A}"/>
              </a:ext>
            </a:extLst>
          </p:cNvPr>
          <p:cNvSpPr txBox="1"/>
          <p:nvPr/>
        </p:nvSpPr>
        <p:spPr>
          <a:xfrm>
            <a:off x="4201292" y="1149181"/>
            <a:ext cx="3744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2060"/>
                </a:solidFill>
                <a:highlight>
                  <a:srgbClr val="FFFF00"/>
                </a:highlight>
                <a:latin typeface="+mj-lt"/>
                <a:ea typeface="STZhongsong" panose="02010600040101010101" pitchFamily="2" charset="-122"/>
                <a:cs typeface="+mj-cs"/>
                <a:sym typeface="Arial" pitchFamily="34" charset="0"/>
              </a:rPr>
              <a:t>reduplication</a:t>
            </a:r>
            <a:endParaRPr lang="zh-CN" altLang="en-US" sz="4000" dirty="0">
              <a:solidFill>
                <a:srgbClr val="002060"/>
              </a:solidFill>
              <a:highlight>
                <a:srgbClr val="FFFF00"/>
              </a:highlight>
              <a:latin typeface="+mj-lt"/>
              <a:ea typeface="STZhongsong" panose="02010600040101010101" pitchFamily="2" charset="-122"/>
              <a:cs typeface="+mj-cs"/>
              <a:sym typeface="Arial" pitchFamily="34" charset="0"/>
            </a:endParaRPr>
          </a:p>
        </p:txBody>
      </p:sp>
      <p:pic>
        <p:nvPicPr>
          <p:cNvPr id="1026" name="Picture 2" descr="Colors Of The Rainbow Bouquet in Canyon TX - H.R.'s Flowers &amp; Gifts">
            <a:extLst>
              <a:ext uri="{FF2B5EF4-FFF2-40B4-BE49-F238E27FC236}">
                <a16:creationId xmlns:a16="http://schemas.microsoft.com/office/drawing/2014/main" id="{B9958E20-1C7F-4747-9911-3672DE56A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839" y="2621862"/>
            <a:ext cx="1212335" cy="151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5136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AA1E33-2BBF-854F-ABDA-8C1B316F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05" y="360572"/>
            <a:ext cx="8308795" cy="763891"/>
          </a:xfrm>
        </p:spPr>
        <p:txBody>
          <a:bodyPr/>
          <a:lstStyle/>
          <a:p>
            <a:pPr algn="l"/>
            <a:r>
              <a:rPr lang="en-GB" altLang="zh-CN" sz="3600" dirty="0">
                <a:solidFill>
                  <a:schemeClr val="tx1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Subj. + </a:t>
            </a:r>
            <a:r>
              <a:rPr lang="zh-CN" altLang="en-US" sz="3600" dirty="0">
                <a:solidFill>
                  <a:schemeClr val="tx1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再</a:t>
            </a:r>
            <a:r>
              <a:rPr lang="en-US" altLang="zh-CN" sz="3600" dirty="0">
                <a:solidFill>
                  <a:schemeClr val="tx1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(</a:t>
            </a:r>
            <a:r>
              <a:rPr lang="en-GB" altLang="zh-CN" sz="3600" dirty="0" err="1">
                <a:solidFill>
                  <a:schemeClr val="tx1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zài</a:t>
            </a:r>
            <a:r>
              <a:rPr lang="en-GB" altLang="zh-CN" sz="3600" dirty="0">
                <a:solidFill>
                  <a:schemeClr val="tx1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)</a:t>
            </a:r>
            <a:r>
              <a:rPr lang="zh-CN" altLang="en-US" sz="3600" dirty="0">
                <a:solidFill>
                  <a:schemeClr val="tx1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+ </a:t>
            </a:r>
            <a:r>
              <a:rPr lang="en-GB" altLang="zh-CN" sz="3600" dirty="0">
                <a:solidFill>
                  <a:schemeClr val="tx1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Verb +</a:t>
            </a:r>
            <a:r>
              <a:rPr lang="zh-CN" altLang="en-US" sz="3600" dirty="0">
                <a:solidFill>
                  <a:schemeClr val="tx1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一会儿</a:t>
            </a:r>
            <a:r>
              <a:rPr lang="en-US" altLang="zh-CN" sz="3600" dirty="0">
                <a:solidFill>
                  <a:schemeClr val="tx1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(</a:t>
            </a:r>
            <a:r>
              <a:rPr lang="en-US" altLang="zh-CN" sz="3600" dirty="0" err="1">
                <a:solidFill>
                  <a:schemeClr val="tx1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yīhuìr</a:t>
            </a:r>
            <a:r>
              <a:rPr lang="en-US" altLang="zh-CN" sz="3600" dirty="0">
                <a:solidFill>
                  <a:schemeClr val="tx1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)</a:t>
            </a:r>
            <a:r>
              <a:rPr lang="zh-CN" altLang="en-US" sz="3600" dirty="0">
                <a:solidFill>
                  <a:schemeClr val="tx1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62994F-1766-774D-9313-4E4D7C61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85" y="1538416"/>
            <a:ext cx="8308796" cy="4368114"/>
          </a:xfrm>
        </p:spPr>
        <p:txBody>
          <a:bodyPr/>
          <a:lstStyle/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liáo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yīhuǐr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zh-CN" altLang="en-US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再 聊 一会儿 。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</a:rPr>
              <a:t>Keep talking for a little bit.</a:t>
            </a:r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děng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yīhuǐr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zh-CN" altLang="en-US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再 等 一会儿 。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</a:rPr>
              <a:t>Wait a little longer.</a:t>
            </a:r>
          </a:p>
        </p:txBody>
      </p:sp>
      <p:pic>
        <p:nvPicPr>
          <p:cNvPr id="2050" name="Picture 2" descr="Better service, one smile at a time -- FCW">
            <a:extLst>
              <a:ext uri="{FF2B5EF4-FFF2-40B4-BE49-F238E27FC236}">
                <a16:creationId xmlns:a16="http://schemas.microsoft.com/office/drawing/2014/main" id="{982701E2-FCC8-624B-A9E8-A930345FF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424" y="4463028"/>
            <a:ext cx="2195041" cy="21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924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BFF48-702B-374F-A000-CECB67A2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C6EA62D-8F97-1843-919B-70BCD79DF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" y="200496"/>
            <a:ext cx="8951440" cy="6484508"/>
          </a:xfrm>
        </p:spPr>
      </p:pic>
    </p:spTree>
    <p:extLst>
      <p:ext uri="{BB962C8B-B14F-4D97-AF65-F5344CB8AC3E}">
        <p14:creationId xmlns:p14="http://schemas.microsoft.com/office/powerpoint/2010/main" val="312419407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8D7B35-C1D3-4E40-B65C-1F8ED3FE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472"/>
            <a:ext cx="8229600" cy="945292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lvl="1" defTabSz="0">
              <a:spcBef>
                <a:spcPct val="20000"/>
              </a:spcBef>
            </a:pPr>
            <a:r>
              <a:rPr lang="en-GB" altLang="zh-CN" sz="360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(Subj. +) </a:t>
            </a:r>
            <a:r>
              <a:rPr lang="zh-CN" altLang="en-US" sz="360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又</a:t>
            </a:r>
            <a:r>
              <a:rPr lang="en-US" altLang="zh-CN" sz="360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(</a:t>
            </a:r>
            <a:r>
              <a:rPr lang="en-GB" altLang="zh-CN" sz="3600" dirty="0" err="1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yòu</a:t>
            </a:r>
            <a:r>
              <a:rPr lang="en-GB" altLang="zh-CN" sz="360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)</a:t>
            </a:r>
            <a:r>
              <a:rPr lang="zh-CN" altLang="en-US" sz="360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+ </a:t>
            </a:r>
            <a:r>
              <a:rPr lang="en-GB" altLang="zh-CN" sz="360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Verb + </a:t>
            </a:r>
            <a:r>
              <a:rPr lang="zh-CN" altLang="en-US" sz="360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了</a:t>
            </a:r>
            <a:r>
              <a:rPr lang="en-US" altLang="zh-CN" sz="360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le</a:t>
            </a:r>
            <a:endParaRPr lang="zh-CN" altLang="en-US" sz="3600" dirty="0">
              <a:solidFill>
                <a:schemeClr val="tx1"/>
              </a:solidFill>
              <a:latin typeface="+mj-lt"/>
              <a:ea typeface="STZhongsong" panose="02010600040101010101" pitchFamily="2" charset="-122"/>
              <a:cs typeface="+mj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EE22CF-FCDE-5D4C-9097-861ABD764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117" y="1674342"/>
            <a:ext cx="6808575" cy="4525963"/>
          </a:xfrm>
        </p:spPr>
        <p:txBody>
          <a:bodyPr/>
          <a:lstStyle/>
          <a:p>
            <a:r>
              <a:rPr lang="en-GB" altLang="zh-CN" dirty="0" err="1"/>
              <a:t>Yòu</a:t>
            </a:r>
            <a:r>
              <a:rPr lang="en-GB" altLang="zh-CN" dirty="0"/>
              <a:t> </a:t>
            </a:r>
            <a:r>
              <a:rPr lang="en-GB" altLang="zh-CN" dirty="0" err="1"/>
              <a:t>xiàyǔ</a:t>
            </a:r>
            <a:r>
              <a:rPr lang="en-GB" altLang="zh-CN" dirty="0"/>
              <a:t> le!</a:t>
            </a:r>
          </a:p>
          <a:p>
            <a:r>
              <a:rPr lang="zh-CN" altLang="en-US" dirty="0"/>
              <a:t>又 下雨 了 ！</a:t>
            </a:r>
            <a:endParaRPr lang="en-US" altLang="zh-CN" dirty="0"/>
          </a:p>
          <a:p>
            <a:r>
              <a:rPr lang="en-GB" altLang="zh-CN" dirty="0"/>
              <a:t>It rained again!/ It’s raining again.</a:t>
            </a:r>
          </a:p>
          <a:p>
            <a:r>
              <a:rPr lang="en-GB" altLang="zh-CN" dirty="0" err="1"/>
              <a:t>Nǐ</a:t>
            </a:r>
            <a:r>
              <a:rPr lang="en-GB" altLang="zh-CN" dirty="0"/>
              <a:t> </a:t>
            </a:r>
            <a:r>
              <a:rPr lang="en-GB" altLang="zh-CN" dirty="0" err="1"/>
              <a:t>yòu</a:t>
            </a:r>
            <a:r>
              <a:rPr lang="en-GB" altLang="zh-CN" dirty="0"/>
              <a:t> </a:t>
            </a:r>
            <a:r>
              <a:rPr lang="en-GB" altLang="zh-CN" dirty="0" err="1"/>
              <a:t>chídào</a:t>
            </a:r>
            <a:r>
              <a:rPr lang="en-GB" altLang="zh-CN" dirty="0"/>
              <a:t> le.</a:t>
            </a:r>
          </a:p>
          <a:p>
            <a:r>
              <a:rPr lang="zh-CN" altLang="en-US" dirty="0"/>
              <a:t>你 又 迟到 了 。</a:t>
            </a:r>
            <a:r>
              <a:rPr lang="en-GB" altLang="zh-CN" dirty="0"/>
              <a:t>You're late again.</a:t>
            </a:r>
          </a:p>
          <a:p>
            <a:r>
              <a:rPr lang="en-GB" altLang="zh-CN" dirty="0" err="1"/>
              <a:t>Wǒ</a:t>
            </a:r>
            <a:r>
              <a:rPr lang="en-GB" altLang="zh-CN" dirty="0"/>
              <a:t> </a:t>
            </a:r>
            <a:r>
              <a:rPr lang="en-GB" altLang="zh-CN" dirty="0" err="1"/>
              <a:t>yòu</a:t>
            </a:r>
            <a:r>
              <a:rPr lang="en-GB" altLang="zh-CN" dirty="0"/>
              <a:t> </a:t>
            </a:r>
            <a:r>
              <a:rPr lang="en-GB" altLang="zh-CN" dirty="0" err="1"/>
              <a:t>wàng</a:t>
            </a:r>
            <a:r>
              <a:rPr lang="en-GB" altLang="zh-CN" dirty="0"/>
              <a:t> le.</a:t>
            </a:r>
            <a:endParaRPr lang="en-US" altLang="zh-CN" dirty="0"/>
          </a:p>
          <a:p>
            <a:r>
              <a:rPr lang="zh-CN" altLang="en-US" dirty="0"/>
              <a:t>我 又 忘 了 。</a:t>
            </a:r>
            <a:r>
              <a:rPr lang="en-GB" altLang="zh-CN" dirty="0"/>
              <a:t>I forgot again.</a:t>
            </a:r>
          </a:p>
        </p:txBody>
      </p:sp>
    </p:spTree>
    <p:extLst>
      <p:ext uri="{BB962C8B-B14F-4D97-AF65-F5344CB8AC3E}">
        <p14:creationId xmlns:p14="http://schemas.microsoft.com/office/powerpoint/2010/main" val="12029742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9B371-E21F-DE4F-8D9C-949517B7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87BB79-5516-0544-B3C5-4E8494D40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err="1"/>
              <a:t>Wǒ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xiǎng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zài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hē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yībēi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kāifēi</a:t>
            </a:r>
            <a:r>
              <a:rPr kumimoji="1" lang="en-US" altLang="zh-CN" dirty="0"/>
              <a:t>.</a:t>
            </a:r>
          </a:p>
          <a:p>
            <a:r>
              <a:rPr kumimoji="1" lang="zh-CN" altLang="en-US" dirty="0"/>
              <a:t>我想再喝一杯咖啡。</a:t>
            </a:r>
            <a:endParaRPr kumimoji="1" lang="en-US" altLang="zh-CN" dirty="0"/>
          </a:p>
          <a:p>
            <a:r>
              <a:rPr kumimoji="1" lang="en-US" altLang="zh-CN" dirty="0" err="1"/>
              <a:t>Wǒ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yòu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hē</a:t>
            </a:r>
            <a:r>
              <a:rPr kumimoji="1" lang="en-US" altLang="zh-CN" dirty="0"/>
              <a:t> le </a:t>
            </a:r>
            <a:r>
              <a:rPr kumimoji="1" lang="en-US" altLang="zh-CN" dirty="0" err="1"/>
              <a:t>yībēi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kāifēi</a:t>
            </a:r>
            <a:r>
              <a:rPr kumimoji="1" lang="en-US" altLang="zh-CN" dirty="0"/>
              <a:t>.</a:t>
            </a:r>
          </a:p>
          <a:p>
            <a:r>
              <a:rPr kumimoji="1" lang="zh-CN" altLang="en-US" dirty="0"/>
              <a:t>我又喝了一杯咖啡。</a:t>
            </a:r>
          </a:p>
        </p:txBody>
      </p:sp>
    </p:spTree>
    <p:extLst>
      <p:ext uri="{BB962C8B-B14F-4D97-AF65-F5344CB8AC3E}">
        <p14:creationId xmlns:p14="http://schemas.microsoft.com/office/powerpoint/2010/main" val="367484805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ECF206-CEF3-EB4B-8DE7-FA0F9738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86495"/>
            <a:ext cx="8328454" cy="1325562"/>
          </a:xfr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zh-CN" sz="4000" dirty="0"/>
              <a:t>Negative Form</a:t>
            </a:r>
            <a:br>
              <a:rPr lang="en-GB" altLang="zh-CN" sz="4000" dirty="0"/>
            </a:br>
            <a:r>
              <a:rPr lang="en-GB" altLang="zh-CN" sz="4000" dirty="0"/>
              <a:t>(Subj. +) </a:t>
            </a:r>
            <a:r>
              <a:rPr lang="zh-CN" altLang="en-US" sz="4000" dirty="0">
                <a:highlight>
                  <a:srgbClr val="FFFF00"/>
                </a:highlight>
              </a:rPr>
              <a:t>又 </a:t>
            </a:r>
            <a:r>
              <a:rPr lang="en-US" altLang="zh-CN" sz="4000" dirty="0">
                <a:highlight>
                  <a:srgbClr val="FFFF00"/>
                </a:highlight>
              </a:rPr>
              <a:t>+ </a:t>
            </a:r>
            <a:r>
              <a:rPr lang="zh-CN" altLang="en-US" sz="4000" dirty="0">
                <a:highlight>
                  <a:srgbClr val="FFFF00"/>
                </a:highlight>
              </a:rPr>
              <a:t>不 </a:t>
            </a:r>
            <a:r>
              <a:rPr lang="en-US" altLang="zh-CN" sz="4000" dirty="0">
                <a:highlight>
                  <a:srgbClr val="FFFF00"/>
                </a:highlight>
              </a:rPr>
              <a:t>/ </a:t>
            </a:r>
            <a:r>
              <a:rPr lang="zh-CN" altLang="en-US" sz="4000" dirty="0">
                <a:highlight>
                  <a:srgbClr val="FFFF00"/>
                </a:highlight>
              </a:rPr>
              <a:t>没 </a:t>
            </a:r>
            <a:r>
              <a:rPr lang="en-US" altLang="zh-CN" sz="4000" dirty="0"/>
              <a:t>+ </a:t>
            </a:r>
            <a:r>
              <a:rPr lang="en-GB" altLang="zh-CN" sz="4000" dirty="0"/>
              <a:t>Verb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1CB462-2C14-3E47-8171-0B6B27779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5" y="1488987"/>
            <a:ext cx="8229600" cy="5257800"/>
          </a:xfrm>
        </p:spPr>
        <p:txBody>
          <a:bodyPr/>
          <a:lstStyle/>
          <a:p>
            <a:r>
              <a:rPr lang="en-GB" altLang="zh-CN" dirty="0" err="1"/>
              <a:t>Tā</a:t>
            </a:r>
            <a:r>
              <a:rPr lang="en-GB" altLang="zh-CN" dirty="0"/>
              <a:t> </a:t>
            </a:r>
            <a:r>
              <a:rPr lang="en-GB" altLang="zh-CN" dirty="0" err="1"/>
              <a:t>yòu</a:t>
            </a:r>
            <a:r>
              <a:rPr lang="en-GB" altLang="zh-CN" dirty="0"/>
              <a:t> </a:t>
            </a:r>
            <a:r>
              <a:rPr lang="en-GB" altLang="zh-CN" dirty="0" err="1"/>
              <a:t>méi</a:t>
            </a:r>
            <a:r>
              <a:rPr lang="en-GB" altLang="zh-CN" dirty="0"/>
              <a:t> </a:t>
            </a:r>
            <a:r>
              <a:rPr lang="en-GB" altLang="zh-CN" dirty="0" err="1"/>
              <a:t>lái</a:t>
            </a:r>
            <a:r>
              <a:rPr lang="en-GB" altLang="zh-CN" dirty="0"/>
              <a:t> </a:t>
            </a:r>
            <a:r>
              <a:rPr lang="en-GB" altLang="zh-CN" dirty="0" err="1"/>
              <a:t>shàngkè</a:t>
            </a:r>
            <a:r>
              <a:rPr lang="en-GB" altLang="zh-CN" dirty="0"/>
              <a:t>.</a:t>
            </a:r>
            <a:endParaRPr lang="en-US" altLang="zh-CN" dirty="0"/>
          </a:p>
          <a:p>
            <a:r>
              <a:rPr lang="zh-CN" altLang="en-US" dirty="0"/>
              <a:t>他 又 没 来 上课 。</a:t>
            </a:r>
            <a:endParaRPr lang="en-US" altLang="zh-CN" dirty="0"/>
          </a:p>
          <a:p>
            <a:r>
              <a:rPr lang="en-GB" altLang="zh-CN" dirty="0"/>
              <a:t>He didn't come to class again.</a:t>
            </a:r>
          </a:p>
          <a:p>
            <a:r>
              <a:rPr lang="en-GB" altLang="zh-CN" dirty="0" err="1"/>
              <a:t>Nǐ</a:t>
            </a:r>
            <a:r>
              <a:rPr lang="en-GB" altLang="zh-CN" dirty="0"/>
              <a:t> </a:t>
            </a:r>
            <a:r>
              <a:rPr lang="en-GB" altLang="zh-CN" dirty="0" err="1"/>
              <a:t>yòu</a:t>
            </a:r>
            <a:r>
              <a:rPr lang="en-GB" altLang="zh-CN" dirty="0"/>
              <a:t> </a:t>
            </a:r>
            <a:r>
              <a:rPr lang="en-GB" altLang="zh-CN" dirty="0" err="1"/>
              <a:t>bù</a:t>
            </a:r>
            <a:r>
              <a:rPr lang="en-GB" altLang="zh-CN" dirty="0"/>
              <a:t> </a:t>
            </a:r>
            <a:r>
              <a:rPr lang="en-GB" altLang="zh-CN" dirty="0" err="1"/>
              <a:t>cānjiā</a:t>
            </a:r>
            <a:r>
              <a:rPr lang="en-GB" altLang="zh-CN" dirty="0"/>
              <a:t>?</a:t>
            </a:r>
            <a:endParaRPr lang="en-US" altLang="zh-CN" dirty="0"/>
          </a:p>
          <a:p>
            <a:r>
              <a:rPr lang="zh-CN" altLang="en-US" dirty="0"/>
              <a:t>你 又 不 参加 ？</a:t>
            </a:r>
            <a:endParaRPr lang="en-US" altLang="zh-CN" dirty="0"/>
          </a:p>
          <a:p>
            <a:r>
              <a:rPr lang="en-GB" altLang="zh-CN" dirty="0"/>
              <a:t>You are not going to participate again?</a:t>
            </a:r>
          </a:p>
          <a:p>
            <a:r>
              <a:rPr lang="en-GB" altLang="zh-CN" dirty="0" err="1"/>
              <a:t>Duìbuqǐ</a:t>
            </a:r>
            <a:r>
              <a:rPr lang="en-GB" altLang="zh-CN" dirty="0"/>
              <a:t>, </a:t>
            </a:r>
            <a:r>
              <a:rPr lang="en-GB" altLang="zh-CN" dirty="0" err="1"/>
              <a:t>wǒ</a:t>
            </a:r>
            <a:r>
              <a:rPr lang="en-GB" altLang="zh-CN" dirty="0"/>
              <a:t> </a:t>
            </a:r>
            <a:r>
              <a:rPr lang="en-GB" altLang="zh-CN" dirty="0" err="1"/>
              <a:t>yòu</a:t>
            </a:r>
            <a:r>
              <a:rPr lang="en-GB" altLang="zh-CN" dirty="0"/>
              <a:t> </a:t>
            </a:r>
            <a:r>
              <a:rPr lang="en-GB" altLang="zh-CN" dirty="0" err="1"/>
              <a:t>méi</a:t>
            </a:r>
            <a:r>
              <a:rPr lang="en-GB" altLang="zh-CN" dirty="0"/>
              <a:t> </a:t>
            </a:r>
            <a:r>
              <a:rPr lang="en-GB" altLang="zh-CN" dirty="0" err="1"/>
              <a:t>dài</a:t>
            </a:r>
            <a:r>
              <a:rPr lang="en-GB" altLang="zh-CN" dirty="0"/>
              <a:t> </a:t>
            </a:r>
            <a:r>
              <a:rPr lang="en-GB" altLang="zh-CN" dirty="0" err="1"/>
              <a:t>shū</a:t>
            </a:r>
            <a:r>
              <a:rPr lang="en-GB" altLang="zh-CN" dirty="0"/>
              <a:t>.</a:t>
            </a:r>
            <a:endParaRPr lang="en-US" altLang="zh-CN" dirty="0"/>
          </a:p>
          <a:p>
            <a:r>
              <a:rPr lang="zh-CN" altLang="en-US" dirty="0"/>
              <a:t>对不起 ，我 又 没 带 书 。</a:t>
            </a:r>
            <a:endParaRPr lang="en-US" altLang="zh-CN" dirty="0"/>
          </a:p>
          <a:p>
            <a:r>
              <a:rPr lang="en-GB" altLang="zh-CN" dirty="0"/>
              <a:t>Sorry, I forgot to bring the book again.</a:t>
            </a:r>
          </a:p>
        </p:txBody>
      </p:sp>
    </p:spTree>
    <p:extLst>
      <p:ext uri="{BB962C8B-B14F-4D97-AF65-F5344CB8AC3E}">
        <p14:creationId xmlns:p14="http://schemas.microsoft.com/office/powerpoint/2010/main" val="31906257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62994F-1766-774D-9313-4E4D7C61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5" y="1594022"/>
            <a:ext cx="8769085" cy="4226015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Verb + Verb</a:t>
            </a:r>
          </a:p>
          <a:p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Indicate that they happen briefly or "a little bit."</a:t>
            </a:r>
          </a:p>
          <a:p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Note that for this pattern, the second verb's tone changes to the neutral tone.</a:t>
            </a:r>
          </a:p>
          <a:p>
            <a:r>
              <a:rPr lang="zh-CN" altLang="en-US" dirty="0">
                <a:highlight>
                  <a:srgbClr val="00FFFF"/>
                </a:highlight>
              </a:rPr>
              <a:t>看看、想想、说说、听听、走走、逛逛</a:t>
            </a:r>
            <a:endParaRPr lang="en-GB" altLang="zh-CN" dirty="0">
              <a:solidFill>
                <a:srgbClr val="0070C0"/>
              </a:solidFill>
              <a:highlight>
                <a:srgbClr val="00FFFF"/>
              </a:highlight>
              <a:latin typeface="Chalkboard" panose="03050602040202020205" pitchFamily="66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5A670C-8650-DD45-8A00-12BB3FBD837A}"/>
              </a:ext>
            </a:extLst>
          </p:cNvPr>
          <p:cNvSpPr txBox="1"/>
          <p:nvPr/>
        </p:nvSpPr>
        <p:spPr>
          <a:xfrm>
            <a:off x="753764" y="611364"/>
            <a:ext cx="8204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2060"/>
                </a:solidFill>
                <a:highlight>
                  <a:srgbClr val="FFFF00"/>
                </a:highlight>
                <a:latin typeface="+mj-lt"/>
                <a:ea typeface="STZhongsong" panose="02010600040101010101" pitchFamily="2" charset="-122"/>
                <a:cs typeface="+mj-cs"/>
                <a:sym typeface="Arial" pitchFamily="34" charset="0"/>
              </a:rPr>
              <a:t>Reduplication of </a:t>
            </a:r>
            <a:r>
              <a:rPr lang="en-GB" altLang="zh-CN" sz="4000" dirty="0">
                <a:highlight>
                  <a:srgbClr val="FFFF00"/>
                </a:highlight>
              </a:rPr>
              <a:t>single-character</a:t>
            </a:r>
            <a:endParaRPr lang="zh-CN" altLang="en-US" sz="4000" dirty="0">
              <a:solidFill>
                <a:srgbClr val="002060"/>
              </a:solidFill>
              <a:highlight>
                <a:srgbClr val="FFFF00"/>
              </a:highlight>
              <a:latin typeface="+mj-lt"/>
              <a:ea typeface="STZhongsong" panose="02010600040101010101" pitchFamily="2" charset="-122"/>
              <a:cs typeface="+mj-cs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86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E08624-4BC4-694D-978C-CC71E1E1A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3563"/>
            <a:ext cx="8229600" cy="1143000"/>
          </a:xfrm>
          <a:solidFill>
            <a:srgbClr val="FFC00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Verb +</a:t>
            </a:r>
            <a:r>
              <a:rPr lang="zh-CN" altLang="en-US" dirty="0">
                <a:solidFill>
                  <a:srgbClr val="002060"/>
                </a:solidFill>
                <a:ea typeface="STZhongsong" panose="02010600040101010101" pitchFamily="2" charset="-122"/>
              </a:rPr>
              <a:t> 一</a:t>
            </a:r>
            <a:r>
              <a:rPr lang="en-US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y</a:t>
            </a:r>
            <a:r>
              <a:rPr lang="en-GB" altLang="zh-CN" dirty="0" err="1">
                <a:solidFill>
                  <a:srgbClr val="002060"/>
                </a:solidFill>
                <a:ea typeface="STZhongsong" panose="02010600040101010101" pitchFamily="2" charset="-122"/>
              </a:rPr>
              <a:t>ī</a:t>
            </a:r>
            <a:r>
              <a:rPr lang="zh-CN" altLang="en-US" dirty="0">
                <a:solidFill>
                  <a:srgbClr val="002060"/>
                </a:solidFill>
                <a:ea typeface="STZhongsong" panose="02010600040101010101" pitchFamily="2" charset="-122"/>
              </a:rPr>
              <a:t> </a:t>
            </a:r>
            <a:r>
              <a:rPr lang="en-US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+ </a:t>
            </a:r>
            <a:r>
              <a:rPr lang="en-GB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Verb</a:t>
            </a:r>
            <a:endParaRPr lang="zh-CN" altLang="en-US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C56D15-2268-E543-805B-B3D3484D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6261"/>
            <a:ext cx="8229600" cy="3910908"/>
          </a:xfrm>
        </p:spPr>
        <p:txBody>
          <a:bodyPr/>
          <a:lstStyle/>
          <a:p>
            <a:r>
              <a:rPr lang="en-GB" altLang="zh-CN" dirty="0" err="1"/>
              <a:t>xiào</a:t>
            </a:r>
            <a:r>
              <a:rPr lang="en-GB" altLang="zh-CN" dirty="0"/>
              <a:t> </a:t>
            </a:r>
            <a:r>
              <a:rPr lang="en-GB" altLang="zh-CN" dirty="0" err="1"/>
              <a:t>yī</a:t>
            </a:r>
            <a:r>
              <a:rPr lang="en-GB" altLang="zh-CN" dirty="0"/>
              <a:t> </a:t>
            </a:r>
            <a:r>
              <a:rPr lang="en-GB" altLang="zh-CN" dirty="0" err="1"/>
              <a:t>xiào</a:t>
            </a:r>
            <a:r>
              <a:rPr lang="zh-CN" altLang="en-US" dirty="0"/>
              <a:t>笑 一 笑</a:t>
            </a:r>
            <a:r>
              <a:rPr lang="en-GB" altLang="zh-CN" dirty="0"/>
              <a:t> to smile </a:t>
            </a:r>
          </a:p>
          <a:p>
            <a:r>
              <a:rPr lang="en-GB" altLang="zh-CN" dirty="0" err="1"/>
              <a:t>wèn</a:t>
            </a:r>
            <a:r>
              <a:rPr lang="en-GB" altLang="zh-CN" dirty="0"/>
              <a:t> </a:t>
            </a:r>
            <a:r>
              <a:rPr lang="en-GB" altLang="zh-CN" dirty="0" err="1"/>
              <a:t>yī</a:t>
            </a:r>
            <a:r>
              <a:rPr lang="en-GB" altLang="zh-CN" dirty="0"/>
              <a:t> </a:t>
            </a:r>
            <a:r>
              <a:rPr lang="en-GB" altLang="zh-CN" dirty="0" err="1"/>
              <a:t>wèn</a:t>
            </a:r>
            <a:r>
              <a:rPr lang="en-GB" altLang="zh-CN" dirty="0"/>
              <a:t> </a:t>
            </a:r>
            <a:r>
              <a:rPr lang="zh-CN" altLang="en-US" dirty="0"/>
              <a:t>问 一 问 </a:t>
            </a:r>
            <a:r>
              <a:rPr lang="en-US" altLang="zh-CN" dirty="0"/>
              <a:t>to </a:t>
            </a:r>
            <a:r>
              <a:rPr lang="en-GB" altLang="zh-CN" dirty="0"/>
              <a:t>ask</a:t>
            </a:r>
          </a:p>
          <a:p>
            <a:r>
              <a:rPr lang="en-GB" altLang="zh-CN" dirty="0" err="1"/>
              <a:t>yòng</a:t>
            </a:r>
            <a:r>
              <a:rPr lang="en-GB" altLang="zh-CN" dirty="0"/>
              <a:t> </a:t>
            </a:r>
            <a:r>
              <a:rPr lang="en-GB" altLang="zh-CN" dirty="0" err="1"/>
              <a:t>yī</a:t>
            </a:r>
            <a:r>
              <a:rPr lang="en-GB" altLang="zh-CN" dirty="0"/>
              <a:t> </a:t>
            </a:r>
            <a:r>
              <a:rPr lang="en-GB" altLang="zh-CN" dirty="0" err="1"/>
              <a:t>yòng</a:t>
            </a:r>
            <a:r>
              <a:rPr lang="en-GB" altLang="zh-CN" dirty="0"/>
              <a:t> </a:t>
            </a:r>
            <a:r>
              <a:rPr lang="zh-CN" altLang="en-US" dirty="0"/>
              <a:t>用 一 用 </a:t>
            </a:r>
            <a:r>
              <a:rPr lang="en-GB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short time</a:t>
            </a:r>
            <a:endParaRPr lang="en-GB" altLang="zh-CN" dirty="0"/>
          </a:p>
          <a:p>
            <a:r>
              <a:rPr lang="en-GB" altLang="zh-CN" dirty="0" err="1"/>
              <a:t>liáo</a:t>
            </a:r>
            <a:r>
              <a:rPr lang="en-GB" altLang="zh-CN" dirty="0"/>
              <a:t> </a:t>
            </a:r>
            <a:r>
              <a:rPr lang="en-GB" altLang="zh-CN" dirty="0" err="1"/>
              <a:t>yī</a:t>
            </a:r>
            <a:r>
              <a:rPr lang="en-GB" altLang="zh-CN" dirty="0"/>
              <a:t> </a:t>
            </a:r>
            <a:r>
              <a:rPr lang="en-GB" altLang="zh-CN" dirty="0" err="1"/>
              <a:t>liáo</a:t>
            </a:r>
            <a:r>
              <a:rPr lang="en-GB" altLang="zh-CN" dirty="0"/>
              <a:t> </a:t>
            </a:r>
            <a:r>
              <a:rPr lang="zh-CN" altLang="en-US" dirty="0"/>
              <a:t>聊一聊 </a:t>
            </a:r>
            <a:r>
              <a:rPr lang="en-US" altLang="zh-CN" dirty="0"/>
              <a:t>to </a:t>
            </a:r>
            <a:r>
              <a:rPr lang="en-GB" altLang="zh-CN" dirty="0"/>
              <a:t>chat</a:t>
            </a:r>
          </a:p>
          <a:p>
            <a:r>
              <a:rPr lang="en-GB" altLang="zh-CN" dirty="0" err="1"/>
              <a:t>cháng</a:t>
            </a:r>
            <a:r>
              <a:rPr lang="en-GB" altLang="zh-CN" dirty="0"/>
              <a:t> </a:t>
            </a:r>
            <a:r>
              <a:rPr lang="en-GB" altLang="zh-CN" dirty="0" err="1"/>
              <a:t>yī</a:t>
            </a:r>
            <a:r>
              <a:rPr lang="en-GB" altLang="zh-CN" dirty="0"/>
              <a:t> </a:t>
            </a:r>
            <a:r>
              <a:rPr lang="en-GB" altLang="zh-CN" dirty="0" err="1"/>
              <a:t>cháng</a:t>
            </a:r>
            <a:r>
              <a:rPr lang="en-GB" altLang="zh-CN" dirty="0"/>
              <a:t> </a:t>
            </a:r>
            <a:r>
              <a:rPr lang="zh-CN" altLang="en-US" dirty="0"/>
              <a:t>尝 一 尝 </a:t>
            </a:r>
            <a:r>
              <a:rPr lang="en-US" altLang="zh-CN" dirty="0"/>
              <a:t>have a taste</a:t>
            </a:r>
          </a:p>
          <a:p>
            <a:r>
              <a:rPr lang="en-US" altLang="zh-CN" dirty="0"/>
              <a:t>k</a:t>
            </a:r>
            <a:r>
              <a:rPr lang="en-GB" altLang="zh-CN" dirty="0" err="1"/>
              <a:t>à</a:t>
            </a:r>
            <a:r>
              <a:rPr lang="en-US" altLang="zh-CN" dirty="0" err="1"/>
              <a:t>ny</a:t>
            </a:r>
            <a:r>
              <a:rPr lang="en-GB" altLang="zh-CN" dirty="0" err="1"/>
              <a:t>ī</a:t>
            </a:r>
            <a:r>
              <a:rPr lang="en-US" altLang="zh-CN" dirty="0"/>
              <a:t>k</a:t>
            </a:r>
            <a:r>
              <a:rPr lang="en-GB" altLang="zh-CN" dirty="0" err="1"/>
              <a:t>à</a:t>
            </a:r>
            <a:r>
              <a:rPr lang="en-US" altLang="zh-CN" dirty="0"/>
              <a:t>n</a:t>
            </a:r>
            <a:r>
              <a:rPr lang="zh-CN" altLang="en-US" dirty="0"/>
              <a:t>看一看</a:t>
            </a:r>
            <a:r>
              <a:rPr lang="en-US" altLang="zh-CN" dirty="0"/>
              <a:t>have a look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68337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E23940E7-FC14-3B48-9F58-A3F68DBC2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375" y="812800"/>
            <a:ext cx="6842125" cy="501808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3600" dirty="0">
                <a:latin typeface="Kaiti SC" panose="02010600040101010101" pitchFamily="2" charset="-122"/>
                <a:ea typeface="Kaiti SC" panose="02010600040101010101" pitchFamily="2" charset="-122"/>
              </a:rPr>
              <a:t>a /a/</a:t>
            </a:r>
          </a:p>
          <a:p>
            <a:pPr marL="0" indent="0">
              <a:buNone/>
            </a:pPr>
            <a:r>
              <a:rPr kumimoji="1" lang="en-US" altLang="zh-CN" sz="3600" dirty="0">
                <a:latin typeface="Kaiti SC" panose="02010600040101010101" pitchFamily="2" charset="-122"/>
                <a:ea typeface="Kaiti SC" panose="02010600040101010101" pitchFamily="2" charset="-122"/>
              </a:rPr>
              <a:t>o/</a:t>
            </a:r>
            <a:r>
              <a:rPr lang="he-IL" altLang="zh-CN" sz="3600" dirty="0">
                <a:latin typeface="Kaiti SC" panose="02010600040101010101" pitchFamily="2" charset="-122"/>
                <a:ea typeface="Kaiti SC" panose="02010600040101010101" pitchFamily="2" charset="-122"/>
              </a:rPr>
              <a:t>כ</a:t>
            </a:r>
            <a:r>
              <a:rPr kumimoji="1" lang="en-US" altLang="zh-CN" sz="3600" dirty="0">
                <a:latin typeface="Kaiti SC" panose="02010600040101010101" pitchFamily="2" charset="-122"/>
                <a:ea typeface="Kaiti SC" panose="02010600040101010101" pitchFamily="2" charset="-122"/>
              </a:rPr>
              <a:t>/</a:t>
            </a:r>
          </a:p>
          <a:p>
            <a:pPr marL="0" indent="0">
              <a:buNone/>
            </a:pPr>
            <a:r>
              <a:rPr kumimoji="1" lang="en-US" altLang="zh-CN" sz="3600" dirty="0">
                <a:latin typeface="Kaiti SC" panose="02010600040101010101" pitchFamily="2" charset="-122"/>
                <a:ea typeface="Kaiti SC" panose="02010600040101010101" pitchFamily="2" charset="-122"/>
              </a:rPr>
              <a:t>e/</a:t>
            </a:r>
            <a:r>
              <a:rPr lang="en-GB" altLang="zh-CN" sz="3600" dirty="0" err="1">
                <a:latin typeface="Kaiti SC" panose="02010600040101010101" pitchFamily="2" charset="-122"/>
                <a:ea typeface="Kaiti SC" panose="02010600040101010101" pitchFamily="2" charset="-122"/>
              </a:rPr>
              <a:t>ə</a:t>
            </a:r>
            <a:r>
              <a:rPr kumimoji="1" lang="en-US" altLang="zh-CN" sz="3600" dirty="0">
                <a:latin typeface="Kaiti SC" panose="02010600040101010101" pitchFamily="2" charset="-122"/>
                <a:ea typeface="Kaiti SC" panose="02010600040101010101" pitchFamily="2" charset="-122"/>
              </a:rPr>
              <a:t>/</a:t>
            </a:r>
          </a:p>
          <a:p>
            <a:pPr marL="0" indent="0">
              <a:buNone/>
            </a:pPr>
            <a:r>
              <a:rPr kumimoji="1" lang="en-US" altLang="zh-CN" sz="3600" dirty="0" err="1">
                <a:latin typeface="Kaiti SC" panose="02010600040101010101" pitchFamily="2" charset="-122"/>
                <a:ea typeface="Kaiti SC" panose="02010600040101010101" pitchFamily="2" charset="-122"/>
              </a:rPr>
              <a:t>i</a:t>
            </a:r>
            <a:r>
              <a:rPr kumimoji="1" lang="en-US" altLang="zh-CN" sz="3600" dirty="0">
                <a:latin typeface="Kaiti SC" panose="02010600040101010101" pitchFamily="2" charset="-122"/>
                <a:ea typeface="Kaiti SC" panose="02010600040101010101" pitchFamily="2" charset="-122"/>
              </a:rPr>
              <a:t>/</a:t>
            </a:r>
            <a:r>
              <a:rPr lang="en-GB" altLang="zh-CN" sz="3600" dirty="0" err="1">
                <a:latin typeface="Kaiti SC" panose="02010600040101010101" pitchFamily="2" charset="-122"/>
                <a:ea typeface="Kaiti SC" panose="02010600040101010101" pitchFamily="2" charset="-122"/>
              </a:rPr>
              <a:t>i</a:t>
            </a:r>
            <a:r>
              <a:rPr kumimoji="1" lang="en-US" altLang="zh-CN" sz="3600" dirty="0">
                <a:latin typeface="Kaiti SC" panose="02010600040101010101" pitchFamily="2" charset="-122"/>
                <a:ea typeface="Kaiti SC" panose="02010600040101010101" pitchFamily="2" charset="-122"/>
              </a:rPr>
              <a:t>/</a:t>
            </a:r>
          </a:p>
          <a:p>
            <a:pPr marL="0" indent="0">
              <a:buNone/>
            </a:pPr>
            <a:r>
              <a:rPr kumimoji="1" lang="en-US" altLang="zh-CN" sz="3600" dirty="0">
                <a:latin typeface="Kaiti SC" panose="02010600040101010101" pitchFamily="2" charset="-122"/>
                <a:ea typeface="Kaiti SC" panose="02010600040101010101" pitchFamily="2" charset="-122"/>
              </a:rPr>
              <a:t>u/</a:t>
            </a:r>
            <a:r>
              <a:rPr lang="en-GB" altLang="zh-CN" sz="3600" dirty="0">
                <a:latin typeface="Kaiti SC" panose="02010600040101010101" pitchFamily="2" charset="-122"/>
                <a:ea typeface="Kaiti SC" panose="02010600040101010101" pitchFamily="2" charset="-122"/>
              </a:rPr>
              <a:t>u</a:t>
            </a:r>
            <a:r>
              <a:rPr kumimoji="1" lang="en-US" altLang="zh-CN" sz="3600" dirty="0">
                <a:latin typeface="Kaiti SC" panose="02010600040101010101" pitchFamily="2" charset="-122"/>
                <a:ea typeface="Kaiti SC" panose="02010600040101010101" pitchFamily="2" charset="-122"/>
              </a:rPr>
              <a:t>/</a:t>
            </a:r>
          </a:p>
          <a:p>
            <a:pPr marL="0" indent="0">
              <a:buNone/>
            </a:pPr>
            <a:r>
              <a:rPr lang="en-GB" altLang="zh-CN" sz="3600" dirty="0" err="1">
                <a:latin typeface="Kaiti SC" panose="02010600040101010101" pitchFamily="2" charset="-122"/>
                <a:ea typeface="Kaiti SC" panose="02010600040101010101" pitchFamily="2" charset="-122"/>
              </a:rPr>
              <a:t>ü</a:t>
            </a:r>
            <a:r>
              <a:rPr lang="zh-CN" altLang="en-US" sz="36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when after j/q/x/y,</a:t>
            </a:r>
            <a:r>
              <a:rPr lang="en-GB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ü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is written as: </a:t>
            </a:r>
            <a:r>
              <a:rPr lang="en-GB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u</a:t>
            </a:r>
          </a:p>
          <a:p>
            <a:pPr marL="0" indent="0">
              <a:buNone/>
            </a:pPr>
            <a:r>
              <a:rPr lang="en-GB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        </a:t>
            </a:r>
            <a:r>
              <a:rPr lang="en-GB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eg</a:t>
            </a:r>
            <a:r>
              <a:rPr lang="en-GB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: </a:t>
            </a:r>
            <a:r>
              <a:rPr lang="en-GB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ju</a:t>
            </a:r>
            <a:r>
              <a:rPr lang="en-GB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/</a:t>
            </a:r>
            <a:r>
              <a:rPr lang="en-GB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qu</a:t>
            </a:r>
            <a:r>
              <a:rPr lang="en-GB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/xu/</a:t>
            </a:r>
            <a:r>
              <a:rPr lang="en-GB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yu</a:t>
            </a:r>
            <a:r>
              <a:rPr lang="en-GB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</a:p>
          <a:p>
            <a:pPr marL="0" indent="0">
              <a:buNone/>
            </a:pP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2050" name="Picture 2" descr="Study Hard GIFs | Tenor">
            <a:extLst>
              <a:ext uri="{FF2B5EF4-FFF2-40B4-BE49-F238E27FC236}">
                <a16:creationId xmlns:a16="http://schemas.microsoft.com/office/drawing/2014/main" id="{6707D08C-4252-384B-983F-FF8ED6794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63500"/>
            <a:ext cx="29083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120831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4E1C2E-DA9D-9F40-B328-0A05D8912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8300"/>
            <a:ext cx="8140700" cy="5956300"/>
          </a:xfrm>
        </p:spPr>
        <p:txBody>
          <a:bodyPr/>
          <a:lstStyle/>
          <a:p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Using this kind of structure lightens the mood and seriousness of the question. </a:t>
            </a:r>
          </a:p>
          <a:p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It also adds variety to sentence structure. </a:t>
            </a:r>
          </a:p>
          <a:p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Because these phrases are used colloquially, there is no set rule to which verbs this can be applied to.</a:t>
            </a:r>
          </a:p>
          <a:p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There are some verbs that are often reduplicated and some verbs that sound weird when reduplicated. With practice and exposure, you will learn which ones are often used.</a:t>
            </a:r>
            <a:endParaRPr lang="zh-CN" altLang="en-US" dirty="0">
              <a:solidFill>
                <a:srgbClr val="0070C0"/>
              </a:solidFill>
              <a:highlight>
                <a:srgbClr val="00FFFF"/>
              </a:highlight>
              <a:latin typeface="Chalkboard" panose="03050602040202020205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550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E01D0C-59E9-2A44-82AF-CD6D1696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546100"/>
            <a:ext cx="8763000" cy="960438"/>
          </a:xfrm>
          <a:solidFill>
            <a:srgbClr val="FFC00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</a:pPr>
            <a:r>
              <a:rPr lang="en-GB" altLang="zh-CN" sz="3200" kern="1200" dirty="0">
                <a:solidFill>
                  <a:srgbClr val="002060"/>
                </a:solidFill>
                <a:ea typeface="STZhongsong" panose="02010600040101010101" pitchFamily="2" charset="-122"/>
              </a:rPr>
              <a:t>Reduplication with Two-Syllable Verbs ABAB</a:t>
            </a:r>
            <a:endParaRPr lang="zh-CN" altLang="en-US" sz="3200" kern="120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5AB34E-352E-5A4F-86C8-2E7A838BF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90700"/>
            <a:ext cx="8763000" cy="4525963"/>
          </a:xfrm>
        </p:spPr>
        <p:txBody>
          <a:bodyPr/>
          <a:lstStyle/>
          <a:p>
            <a:r>
              <a:rPr lang="zh-CN" altLang="en-US" dirty="0"/>
              <a:t>考虑考虑 </a:t>
            </a:r>
            <a:r>
              <a:rPr lang="en-GB" altLang="zh-CN" dirty="0" err="1"/>
              <a:t>kǎolǜ</a:t>
            </a:r>
            <a:r>
              <a:rPr lang="en-GB" altLang="zh-CN" dirty="0"/>
              <a:t> </a:t>
            </a:r>
            <a:r>
              <a:rPr lang="en-GB" altLang="zh-CN" dirty="0" err="1"/>
              <a:t>kǎolǜ</a:t>
            </a:r>
            <a:r>
              <a:rPr lang="zh-CN" altLang="en-US" dirty="0"/>
              <a:t>  </a:t>
            </a:r>
            <a:r>
              <a:rPr lang="en-GB" altLang="zh-CN" dirty="0"/>
              <a:t>think it over</a:t>
            </a:r>
          </a:p>
          <a:p>
            <a:r>
              <a:rPr lang="zh-CN" altLang="en-US" dirty="0"/>
              <a:t>讨论讨论 </a:t>
            </a:r>
            <a:r>
              <a:rPr lang="en-GB" altLang="zh-CN" dirty="0" err="1"/>
              <a:t>tǎolùn</a:t>
            </a:r>
            <a:r>
              <a:rPr lang="en-GB" altLang="zh-CN" dirty="0"/>
              <a:t> </a:t>
            </a:r>
            <a:r>
              <a:rPr lang="en-GB" altLang="zh-CN" dirty="0" err="1"/>
              <a:t>tǎolùn</a:t>
            </a:r>
            <a:r>
              <a:rPr lang="zh-CN" altLang="en-US" dirty="0"/>
              <a:t>  </a:t>
            </a:r>
            <a:r>
              <a:rPr lang="en-GB" altLang="zh-CN" dirty="0"/>
              <a:t>discuss it</a:t>
            </a:r>
          </a:p>
          <a:p>
            <a:r>
              <a:rPr lang="zh-CN" altLang="en-US" dirty="0"/>
              <a:t>商量商量 </a:t>
            </a:r>
            <a:r>
              <a:rPr lang="en-GB" altLang="zh-CN" dirty="0" err="1"/>
              <a:t>shāngliang</a:t>
            </a:r>
            <a:r>
              <a:rPr lang="en-GB" altLang="zh-CN" dirty="0"/>
              <a:t> </a:t>
            </a:r>
            <a:r>
              <a:rPr lang="en-GB" altLang="zh-CN" dirty="0" err="1"/>
              <a:t>shāngliang</a:t>
            </a:r>
            <a:r>
              <a:rPr lang="zh-CN" altLang="en-US" dirty="0"/>
              <a:t>  </a:t>
            </a:r>
            <a:r>
              <a:rPr lang="en-GB" altLang="zh-CN" dirty="0"/>
              <a:t>talk it over</a:t>
            </a:r>
          </a:p>
          <a:p>
            <a:r>
              <a:rPr lang="zh-CN" altLang="en-US" dirty="0"/>
              <a:t>打听打听 </a:t>
            </a:r>
            <a:r>
              <a:rPr lang="en-GB" altLang="zh-CN" dirty="0" err="1"/>
              <a:t>dǎting</a:t>
            </a:r>
            <a:r>
              <a:rPr lang="en-GB" altLang="zh-CN" dirty="0"/>
              <a:t> </a:t>
            </a:r>
            <a:r>
              <a:rPr lang="en-GB" altLang="zh-CN" dirty="0" err="1"/>
              <a:t>dǎting</a:t>
            </a:r>
            <a:r>
              <a:rPr lang="zh-CN" altLang="en-US" dirty="0"/>
              <a:t>  </a:t>
            </a:r>
            <a:r>
              <a:rPr lang="en-GB" altLang="zh-CN" dirty="0"/>
              <a:t>inquire about it</a:t>
            </a:r>
          </a:p>
          <a:p>
            <a:r>
              <a:rPr lang="zh-CN" altLang="en-GB" dirty="0"/>
              <a:t>学习</a:t>
            </a:r>
            <a:r>
              <a:rPr lang="zh-CN" altLang="en-US" dirty="0"/>
              <a:t>学习  </a:t>
            </a:r>
            <a:r>
              <a:rPr lang="en-US" altLang="zh-CN" dirty="0" err="1"/>
              <a:t>xuéxí</a:t>
            </a:r>
            <a:r>
              <a:rPr lang="en-US" altLang="zh-CN" dirty="0"/>
              <a:t> </a:t>
            </a:r>
            <a:r>
              <a:rPr lang="en-US" altLang="zh-CN" dirty="0" err="1"/>
              <a:t>xuéxí</a:t>
            </a:r>
            <a:r>
              <a:rPr lang="en-US" altLang="zh-CN" dirty="0"/>
              <a:t>    study a bit</a:t>
            </a:r>
          </a:p>
          <a:p>
            <a:r>
              <a:rPr lang="zh-CN" altLang="en-US" dirty="0"/>
              <a:t>运动运动</a:t>
            </a:r>
            <a:r>
              <a:rPr lang="en-US" altLang="zh-CN" dirty="0"/>
              <a:t>  </a:t>
            </a:r>
            <a:r>
              <a:rPr lang="en-US" altLang="zh-CN" dirty="0" err="1"/>
              <a:t>yùndòng</a:t>
            </a:r>
            <a:r>
              <a:rPr lang="en-US" altLang="zh-CN" dirty="0"/>
              <a:t> </a:t>
            </a:r>
            <a:r>
              <a:rPr lang="en-US" altLang="zh-CN" dirty="0" err="1"/>
              <a:t>yùndòng</a:t>
            </a:r>
            <a:r>
              <a:rPr lang="en-US" altLang="zh-CN" dirty="0"/>
              <a:t>    exercise a bit</a:t>
            </a:r>
          </a:p>
          <a:p>
            <a:r>
              <a:rPr lang="zh-CN" altLang="en-US" dirty="0"/>
              <a:t>休息休息</a:t>
            </a:r>
            <a:r>
              <a:rPr lang="en-US" altLang="zh-CN" dirty="0"/>
              <a:t>  </a:t>
            </a:r>
            <a:r>
              <a:rPr lang="en-US" altLang="zh-CN" dirty="0" err="1"/>
              <a:t>xiūxi</a:t>
            </a:r>
            <a:r>
              <a:rPr lang="en-US" altLang="zh-CN" dirty="0"/>
              <a:t> </a:t>
            </a:r>
            <a:r>
              <a:rPr lang="en-US" altLang="zh-CN" dirty="0" err="1"/>
              <a:t>xiūxi</a:t>
            </a:r>
            <a:r>
              <a:rPr lang="en-US" altLang="zh-CN" dirty="0"/>
              <a:t>  rest a bit</a:t>
            </a:r>
            <a:endParaRPr lang="en-GB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622861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51EBE29-F36D-9E45-A7C8-B9AA44683899}"/>
              </a:ext>
            </a:extLst>
          </p:cNvPr>
          <p:cNvSpPr txBox="1"/>
          <p:nvPr/>
        </p:nvSpPr>
        <p:spPr>
          <a:xfrm>
            <a:off x="209550" y="573924"/>
            <a:ext cx="8724900" cy="781566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400">
                <a:solidFill>
                  <a:srgbClr val="002060"/>
                </a:solidFill>
                <a:latin typeface="+mj-lt"/>
                <a:ea typeface="STZhongsong" panose="02010600040101010101" pitchFamily="2" charset="-122"/>
                <a:cs typeface="+mj-cs"/>
                <a:sym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sym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sym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sym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sym typeface="Arial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sym typeface="Arial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sym typeface="Arial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sym typeface="Arial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sym typeface="Arial" pitchFamily="34" charset="0"/>
              </a:defRPr>
            </a:lvl9pPr>
          </a:lstStyle>
          <a:p>
            <a:r>
              <a:rPr lang="en-GB" altLang="zh-CN" sz="3200" dirty="0"/>
              <a:t>Reduplication with Separable Verbs AAB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AAE945E-8993-4D42-A355-0B789BE7DBBE}"/>
              </a:ext>
            </a:extLst>
          </p:cNvPr>
          <p:cNvSpPr txBox="1"/>
          <p:nvPr/>
        </p:nvSpPr>
        <p:spPr>
          <a:xfrm>
            <a:off x="555025" y="1649283"/>
            <a:ext cx="8267700" cy="472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zh-CN" altLang="en-US" sz="3200" dirty="0">
                <a:latin typeface="+mn-lt"/>
                <a:ea typeface="+mn-ea"/>
                <a:sym typeface="Arial" pitchFamily="34" charset="0"/>
              </a:rPr>
              <a:t>睡睡觉 </a:t>
            </a:r>
            <a:r>
              <a:rPr lang="en-US" altLang="zh-CN" sz="3200" dirty="0" err="1">
                <a:latin typeface="+mn-lt"/>
                <a:ea typeface="+mn-ea"/>
                <a:sym typeface="Arial" pitchFamily="34" charset="0"/>
              </a:rPr>
              <a:t>shuìshuìjiào</a:t>
            </a:r>
            <a:r>
              <a:rPr lang="en-US" altLang="zh-CN" sz="3200" dirty="0">
                <a:latin typeface="+mn-lt"/>
                <a:ea typeface="+mn-ea"/>
                <a:sym typeface="Arial" pitchFamily="34" charset="0"/>
              </a:rPr>
              <a:t>      to sleep </a:t>
            </a:r>
          </a:p>
          <a:p>
            <a:pPr defTabSz="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zh-CN" altLang="en-US" sz="3200" dirty="0">
                <a:latin typeface="+mn-lt"/>
                <a:ea typeface="+mn-ea"/>
                <a:sym typeface="Arial" pitchFamily="34" charset="0"/>
              </a:rPr>
              <a:t>吃吃饭 </a:t>
            </a:r>
            <a:r>
              <a:rPr lang="en-GB" altLang="zh-CN" sz="3200" dirty="0" err="1">
                <a:latin typeface="+mn-lt"/>
                <a:ea typeface="+mn-ea"/>
                <a:sym typeface="Arial" pitchFamily="34" charset="0"/>
              </a:rPr>
              <a:t>chīchīfàn</a:t>
            </a:r>
            <a:r>
              <a:rPr lang="zh-CN" altLang="en-US" sz="3200" dirty="0">
                <a:latin typeface="+mn-lt"/>
                <a:ea typeface="+mn-ea"/>
                <a:sym typeface="Arial" pitchFamily="34" charset="0"/>
              </a:rPr>
              <a:t> </a:t>
            </a:r>
            <a:r>
              <a:rPr lang="en-US" altLang="zh-CN" sz="3200" dirty="0">
                <a:latin typeface="+mn-lt"/>
                <a:ea typeface="+mn-ea"/>
                <a:sym typeface="Arial" pitchFamily="34" charset="0"/>
              </a:rPr>
              <a:t>          </a:t>
            </a:r>
            <a:r>
              <a:rPr lang="en-GB" altLang="zh-CN" sz="3200" dirty="0">
                <a:latin typeface="+mn-lt"/>
                <a:ea typeface="+mn-ea"/>
                <a:sym typeface="Arial" pitchFamily="34" charset="0"/>
              </a:rPr>
              <a:t>eat a bit</a:t>
            </a:r>
          </a:p>
          <a:p>
            <a:pPr defTabSz="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zh-CN" altLang="en-US" sz="3200" dirty="0">
                <a:latin typeface="+mn-lt"/>
                <a:ea typeface="+mn-ea"/>
                <a:sym typeface="Arial" pitchFamily="34" charset="0"/>
              </a:rPr>
              <a:t>喝喝茶 </a:t>
            </a:r>
            <a:r>
              <a:rPr lang="en-US" altLang="zh-CN" sz="3200" dirty="0">
                <a:latin typeface="+mn-lt"/>
                <a:ea typeface="+mn-ea"/>
                <a:sym typeface="Arial" pitchFamily="34" charset="0"/>
              </a:rPr>
              <a:t>h</a:t>
            </a:r>
            <a:r>
              <a:rPr lang="en-GB" altLang="zh-CN" sz="3200" dirty="0" err="1">
                <a:latin typeface="+mn-lt"/>
                <a:ea typeface="+mn-ea"/>
                <a:sym typeface="Arial" pitchFamily="34" charset="0"/>
              </a:rPr>
              <a:t>ē</a:t>
            </a:r>
            <a:r>
              <a:rPr lang="en-US" altLang="zh-CN" sz="3200" dirty="0">
                <a:latin typeface="+mn-lt"/>
                <a:ea typeface="+mn-ea"/>
                <a:sym typeface="Arial" pitchFamily="34" charset="0"/>
              </a:rPr>
              <a:t>h</a:t>
            </a:r>
            <a:r>
              <a:rPr lang="en-GB" altLang="zh-CN" sz="3200" dirty="0" err="1">
                <a:latin typeface="+mn-lt"/>
                <a:ea typeface="+mn-ea"/>
                <a:sym typeface="Arial" pitchFamily="34" charset="0"/>
              </a:rPr>
              <a:t>ēchá</a:t>
            </a:r>
            <a:r>
              <a:rPr lang="en-GB" altLang="zh-CN" sz="3200" dirty="0">
                <a:latin typeface="+mn-lt"/>
                <a:ea typeface="+mn-ea"/>
                <a:sym typeface="Arial" pitchFamily="34" charset="0"/>
              </a:rPr>
              <a:t>            drink a bit</a:t>
            </a:r>
          </a:p>
          <a:p>
            <a:pPr defTabSz="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zh-CN" altLang="en-US" sz="3200" dirty="0">
                <a:latin typeface="+mn-lt"/>
                <a:ea typeface="+mn-ea"/>
                <a:sym typeface="Arial" pitchFamily="34" charset="0"/>
              </a:rPr>
              <a:t>看看书 </a:t>
            </a:r>
            <a:r>
              <a:rPr lang="en-GB" altLang="zh-CN" sz="3200" dirty="0" err="1">
                <a:latin typeface="+mn-lt"/>
                <a:ea typeface="+mn-ea"/>
                <a:sym typeface="Arial" pitchFamily="34" charset="0"/>
              </a:rPr>
              <a:t>kànkànshū</a:t>
            </a:r>
            <a:r>
              <a:rPr lang="en-GB" altLang="zh-CN" sz="3200" dirty="0">
                <a:latin typeface="+mn-lt"/>
                <a:ea typeface="+mn-ea"/>
                <a:sym typeface="Arial" pitchFamily="34" charset="0"/>
              </a:rPr>
              <a:t>         read a bit</a:t>
            </a:r>
          </a:p>
          <a:p>
            <a:pPr defTabSz="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zh-CN" altLang="en-US" sz="3200" dirty="0">
                <a:latin typeface="+mn-lt"/>
                <a:ea typeface="+mn-ea"/>
                <a:sym typeface="Arial" pitchFamily="34" charset="0"/>
              </a:rPr>
              <a:t>聊聊天 </a:t>
            </a:r>
            <a:r>
              <a:rPr lang="en-US" altLang="zh-CN" sz="3200" dirty="0" err="1">
                <a:latin typeface="+mn-lt"/>
                <a:ea typeface="+mn-ea"/>
                <a:sym typeface="Arial" pitchFamily="34" charset="0"/>
              </a:rPr>
              <a:t>liáoliáotiān</a:t>
            </a:r>
            <a:r>
              <a:rPr lang="en-US" altLang="zh-CN" sz="3200" dirty="0">
                <a:latin typeface="+mn-lt"/>
                <a:ea typeface="+mn-ea"/>
                <a:sym typeface="Arial" pitchFamily="34" charset="0"/>
              </a:rPr>
              <a:t>         chat a bit</a:t>
            </a:r>
          </a:p>
          <a:p>
            <a:pPr defTabSz="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zh-CN" altLang="en-US" sz="3200" dirty="0">
                <a:latin typeface="+mn-lt"/>
                <a:ea typeface="+mn-ea"/>
                <a:sym typeface="Arial" pitchFamily="34" charset="0"/>
              </a:rPr>
              <a:t>逛逛街 </a:t>
            </a:r>
            <a:r>
              <a:rPr lang="en-US" altLang="zh-CN" sz="3200" dirty="0" err="1">
                <a:latin typeface="+mn-lt"/>
                <a:ea typeface="+mn-ea"/>
                <a:sym typeface="Arial" pitchFamily="34" charset="0"/>
              </a:rPr>
              <a:t>guàngguàngjiē</a:t>
            </a:r>
            <a:r>
              <a:rPr lang="en-US" altLang="zh-CN" sz="3200" dirty="0">
                <a:latin typeface="+mn-lt"/>
                <a:ea typeface="+mn-ea"/>
                <a:sym typeface="Arial" pitchFamily="34" charset="0"/>
              </a:rPr>
              <a:t>   </a:t>
            </a:r>
            <a:r>
              <a:rPr lang="en-US" altLang="zh-CN" sz="3200" dirty="0">
                <a:sym typeface="Arial" pitchFamily="34" charset="0"/>
              </a:rPr>
              <a:t>go shopping</a:t>
            </a:r>
            <a:endParaRPr lang="en-US" altLang="zh-CN" sz="3200" dirty="0">
              <a:latin typeface="+mn-lt"/>
              <a:ea typeface="+mn-ea"/>
              <a:sym typeface="Arial" pitchFamily="34" charset="0"/>
            </a:endParaRPr>
          </a:p>
          <a:p>
            <a:pPr defTabSz="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zh-CN" altLang="en-US" sz="3200" dirty="0">
                <a:latin typeface="+mn-lt"/>
                <a:ea typeface="+mn-ea"/>
                <a:sym typeface="Arial" pitchFamily="34" charset="0"/>
              </a:rPr>
              <a:t>跑跑步</a:t>
            </a:r>
            <a:r>
              <a:rPr lang="en-US" altLang="zh-CN" sz="3200" dirty="0" err="1">
                <a:latin typeface="+mn-lt"/>
                <a:ea typeface="+mn-ea"/>
                <a:sym typeface="Arial" pitchFamily="34" charset="0"/>
              </a:rPr>
              <a:t>pǎopǎobù</a:t>
            </a:r>
            <a:r>
              <a:rPr lang="en-US" altLang="zh-CN" sz="3200" dirty="0">
                <a:latin typeface="+mn-lt"/>
                <a:ea typeface="+mn-ea"/>
                <a:sym typeface="Arial" pitchFamily="34" charset="0"/>
              </a:rPr>
              <a:t>            running for a while</a:t>
            </a:r>
          </a:p>
          <a:p>
            <a:pPr defTabSz="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zh-CN" altLang="en-US" sz="3200" dirty="0">
                <a:latin typeface="+mn-lt"/>
                <a:ea typeface="+mn-ea"/>
                <a:sym typeface="Arial" pitchFamily="34" charset="0"/>
              </a:rPr>
              <a:t>散散步</a:t>
            </a:r>
            <a:r>
              <a:rPr lang="en-US" altLang="zh-CN" sz="3200" dirty="0" err="1">
                <a:latin typeface="+mn-lt"/>
                <a:ea typeface="+mn-ea"/>
                <a:sym typeface="Arial" pitchFamily="34" charset="0"/>
              </a:rPr>
              <a:t>sànsànbù</a:t>
            </a:r>
            <a:r>
              <a:rPr lang="en-US" altLang="zh-CN" sz="3200" dirty="0">
                <a:latin typeface="+mn-lt"/>
                <a:ea typeface="+mn-ea"/>
                <a:sym typeface="Arial" pitchFamily="34" charset="0"/>
              </a:rPr>
              <a:t>            have a walk</a:t>
            </a:r>
            <a:endParaRPr lang="en-GB" altLang="zh-CN" sz="3200" dirty="0">
              <a:latin typeface="+mn-lt"/>
              <a:ea typeface="+mn-ea"/>
              <a:sym typeface="Arial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7E745C8-CB39-8647-9AAD-204087C6A8A6}"/>
              </a:ext>
            </a:extLst>
          </p:cNvPr>
          <p:cNvSpPr txBox="1"/>
          <p:nvPr/>
        </p:nvSpPr>
        <p:spPr>
          <a:xfrm>
            <a:off x="7349991" y="2475637"/>
            <a:ext cx="157433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Arial" pitchFamily="34" charset="0"/>
              </a:rPr>
              <a:t>past tense: </a:t>
            </a:r>
          </a:p>
          <a:p>
            <a:r>
              <a:rPr lang="en-GB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Arial" pitchFamily="34" charset="0"/>
              </a:rPr>
              <a:t>A</a:t>
            </a:r>
            <a:r>
              <a:rPr lang="zh-CN" altLang="en-GB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Arial" pitchFamily="34" charset="0"/>
              </a:rPr>
              <a:t>了</a:t>
            </a:r>
            <a:r>
              <a:rPr lang="en-GB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Arial" pitchFamily="34" charset="0"/>
              </a:rPr>
              <a:t>AB</a:t>
            </a:r>
            <a:endParaRPr lang="zh-CN" altLang="en-US" sz="3600" dirty="0">
              <a:highlight>
                <a:srgbClr val="FF00FF"/>
              </a:highlight>
              <a:latin typeface="+mj-lt"/>
              <a:ea typeface="STZhongsong" panose="02010600040101010101" pitchFamily="2" charset="-122"/>
              <a:cs typeface="+mj-cs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235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7B8313-6370-8043-AE19-6F6D1F03D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To learn more about Chinese Pinyin:</a:t>
            </a:r>
          </a:p>
          <a:p>
            <a:pPr marL="400050" lvl="1" indent="0">
              <a:buNone/>
            </a:pPr>
            <a:r>
              <a:rPr kumimoji="1" lang="en-GB" altLang="zh-CN" sz="24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https://resources.allsetlearning.com/chinese/pronunciation/Easy_sounds</a:t>
            </a:r>
            <a:endParaRPr kumimoji="1" lang="en-GB" altLang="zh-CN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kumimoji="1" lang="zh-CN" altLang="en-US" dirty="0"/>
          </a:p>
        </p:txBody>
      </p:sp>
      <p:pic>
        <p:nvPicPr>
          <p:cNvPr id="1026" name="Picture 2" descr="student studying clipart - Clip Art Library">
            <a:extLst>
              <a:ext uri="{FF2B5EF4-FFF2-40B4-BE49-F238E27FC236}">
                <a16:creationId xmlns:a16="http://schemas.microsoft.com/office/drawing/2014/main" id="{43A020C1-6D11-B944-B9EB-64E7F0C0B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3939381"/>
            <a:ext cx="3835400" cy="286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F4E07DB-8CDE-3E42-ADBF-812F29F4276B}"/>
              </a:ext>
            </a:extLst>
          </p:cNvPr>
          <p:cNvSpPr txBox="1"/>
          <p:nvPr/>
        </p:nvSpPr>
        <p:spPr>
          <a:xfrm>
            <a:off x="1099751" y="3781168"/>
            <a:ext cx="3385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Nǐ</a:t>
            </a:r>
            <a:endParaRPr kumimoji="1" lang="en-US" altLang="zh-CN" dirty="0"/>
          </a:p>
          <a:p>
            <a:r>
              <a:rPr kumimoji="1" lang="en-US" altLang="zh-CN" dirty="0" err="1"/>
              <a:t>Chē</a:t>
            </a:r>
            <a:endParaRPr kumimoji="1" lang="en-US" altLang="zh-CN" dirty="0"/>
          </a:p>
          <a:p>
            <a:r>
              <a:rPr kumimoji="1" lang="en-US" altLang="zh-CN" dirty="0"/>
              <a:t>ne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41969343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F68124-28CC-FC49-AFA4-FECE6A9F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 descr="文本&#10;&#10;描述已自动生成">
            <a:extLst>
              <a:ext uri="{FF2B5EF4-FFF2-40B4-BE49-F238E27FC236}">
                <a16:creationId xmlns:a16="http://schemas.microsoft.com/office/drawing/2014/main" id="{D95D595C-BAE7-1847-9677-A940281E4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" y="274638"/>
            <a:ext cx="8950149" cy="6308724"/>
          </a:xfrm>
        </p:spPr>
      </p:pic>
    </p:spTree>
    <p:extLst>
      <p:ext uri="{BB962C8B-B14F-4D97-AF65-F5344CB8AC3E}">
        <p14:creationId xmlns:p14="http://schemas.microsoft.com/office/powerpoint/2010/main" val="314852086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8B75B8-F134-5F4D-B466-F8AF9FF9B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 descr="报纸上的文字&#10;&#10;描述已自动生成">
            <a:extLst>
              <a:ext uri="{FF2B5EF4-FFF2-40B4-BE49-F238E27FC236}">
                <a16:creationId xmlns:a16="http://schemas.microsoft.com/office/drawing/2014/main" id="{D5BBE77C-46F9-9A49-B184-640EF08AE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" y="226438"/>
            <a:ext cx="8229599" cy="634473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568598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D0E87E-1E33-4F49-B6CD-D37966F3A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1008"/>
            <a:ext cx="8128660" cy="5489369"/>
          </a:xfrm>
        </p:spPr>
        <p:txBody>
          <a:bodyPr/>
          <a:lstStyle/>
          <a:p>
            <a:r>
              <a:rPr kumimoji="1" lang="zh-CN" altLang="en-US" dirty="0"/>
              <a:t>天气</a:t>
            </a:r>
            <a:r>
              <a:rPr kumimoji="1" lang="en-US" altLang="zh-CN" dirty="0" err="1"/>
              <a:t>tiānqì</a:t>
            </a:r>
            <a:r>
              <a:rPr kumimoji="1" lang="en-US" altLang="zh-CN" dirty="0"/>
              <a:t>   weather</a:t>
            </a:r>
          </a:p>
          <a:p>
            <a:r>
              <a:rPr kumimoji="1" lang="zh-CN" altLang="en-US" dirty="0"/>
              <a:t>下雨</a:t>
            </a:r>
            <a:r>
              <a:rPr kumimoji="1" lang="en-US" altLang="zh-CN" dirty="0" err="1"/>
              <a:t>xiàyǔ</a:t>
            </a:r>
            <a:r>
              <a:rPr kumimoji="1" lang="en-US" altLang="zh-CN" dirty="0"/>
              <a:t>    rain</a:t>
            </a:r>
          </a:p>
          <a:p>
            <a:r>
              <a:rPr kumimoji="1" lang="zh-CN" altLang="en-US" dirty="0"/>
              <a:t>出太阳</a:t>
            </a:r>
            <a:r>
              <a:rPr kumimoji="1" lang="en-US" altLang="zh-CN" dirty="0" err="1"/>
              <a:t>chūtàiyáng</a:t>
            </a:r>
            <a:r>
              <a:rPr kumimoji="1" lang="en-US" altLang="zh-CN" dirty="0"/>
              <a:t>   sunny</a:t>
            </a:r>
          </a:p>
          <a:p>
            <a:r>
              <a:rPr kumimoji="1" lang="zh-CN" altLang="en-US" dirty="0"/>
              <a:t>阴天</a:t>
            </a:r>
            <a:r>
              <a:rPr kumimoji="1" lang="en-US" altLang="zh-CN" dirty="0" err="1"/>
              <a:t>yīntiān</a:t>
            </a:r>
            <a:r>
              <a:rPr kumimoji="1" lang="en-US" altLang="zh-CN" dirty="0"/>
              <a:t>       cloudy</a:t>
            </a:r>
          </a:p>
          <a:p>
            <a:r>
              <a:rPr kumimoji="1" lang="zh-CN" altLang="en-US" dirty="0"/>
              <a:t>刮风</a:t>
            </a:r>
            <a:r>
              <a:rPr kumimoji="1" lang="en-US" altLang="zh-CN" dirty="0" err="1"/>
              <a:t>guāfēng</a:t>
            </a:r>
            <a:r>
              <a:rPr kumimoji="1" lang="en-US" altLang="zh-CN" dirty="0"/>
              <a:t>    windy</a:t>
            </a:r>
          </a:p>
          <a:p>
            <a:r>
              <a:rPr kumimoji="1" lang="zh-CN" altLang="en-US" dirty="0"/>
              <a:t>冷</a:t>
            </a:r>
            <a:r>
              <a:rPr kumimoji="1" lang="en-US" altLang="zh-CN" dirty="0" err="1"/>
              <a:t>lěng</a:t>
            </a:r>
            <a:r>
              <a:rPr kumimoji="1" lang="en-US" altLang="zh-CN" dirty="0"/>
              <a:t>    cold</a:t>
            </a:r>
          </a:p>
          <a:p>
            <a:r>
              <a:rPr kumimoji="1" lang="zh-CN" altLang="en-US" dirty="0"/>
              <a:t>热</a:t>
            </a:r>
            <a:r>
              <a:rPr kumimoji="1" lang="en-US" altLang="zh-CN" dirty="0" err="1"/>
              <a:t>rè</a:t>
            </a:r>
            <a:r>
              <a:rPr kumimoji="1" lang="en-US" altLang="zh-CN" dirty="0"/>
              <a:t>    hot</a:t>
            </a:r>
          </a:p>
          <a:p>
            <a:r>
              <a:rPr kumimoji="1" lang="zh-CN" altLang="en-US" dirty="0"/>
              <a:t>凉爽</a:t>
            </a:r>
            <a:r>
              <a:rPr kumimoji="1" lang="en-US" altLang="zh-CN" dirty="0" err="1"/>
              <a:t>liángshuǎng</a:t>
            </a:r>
            <a:r>
              <a:rPr kumimoji="1" lang="en-US" altLang="zh-CN" dirty="0"/>
              <a:t>  cool</a:t>
            </a:r>
          </a:p>
          <a:p>
            <a:r>
              <a:rPr kumimoji="1" lang="zh-CN" altLang="en-US" dirty="0"/>
              <a:t>不冷不热</a:t>
            </a:r>
            <a:r>
              <a:rPr kumimoji="1" lang="en-US" altLang="zh-CN" dirty="0"/>
              <a:t>neither cold nor hot</a:t>
            </a:r>
            <a:endParaRPr kumimoji="1" lang="zh-CN" altLang="en-US" dirty="0"/>
          </a:p>
          <a:p>
            <a:endParaRPr kumimoji="1" lang="zh-CN" altLang="en-US" dirty="0"/>
          </a:p>
        </p:txBody>
      </p:sp>
      <p:pic>
        <p:nvPicPr>
          <p:cNvPr id="1026" name="Picture 2" descr="Searching for the Best Weather App Among Weather Underground, Weatherbug  and More - The New York Times">
            <a:extLst>
              <a:ext uri="{FF2B5EF4-FFF2-40B4-BE49-F238E27FC236}">
                <a16:creationId xmlns:a16="http://schemas.microsoft.com/office/drawing/2014/main" id="{869C913D-E742-4F4E-99A3-F6CD9388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82" y="1952547"/>
            <a:ext cx="2330244" cy="312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67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FAB7242-F6A3-0A4D-8B63-07E6ACD2B725}"/>
              </a:ext>
            </a:extLst>
          </p:cNvPr>
          <p:cNvSpPr/>
          <p:nvPr/>
        </p:nvSpPr>
        <p:spPr>
          <a:xfrm>
            <a:off x="555590" y="2120949"/>
            <a:ext cx="8135560" cy="26161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dà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xiǎo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cháng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duǎn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zǎo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yuǎn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jìn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duō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shǎo</a:t>
            </a:r>
            <a:endParaRPr lang="en-US" altLang="zh-CN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4000" dirty="0">
                <a:solidFill>
                  <a:srgbClr val="333333"/>
                </a:solidFill>
                <a:latin typeface="+mn-ea"/>
                <a:ea typeface="+mn-ea"/>
              </a:rPr>
              <a:t>大</a:t>
            </a:r>
            <a:r>
              <a:rPr lang="en-US" altLang="zh-CN" sz="4000" dirty="0">
                <a:solidFill>
                  <a:srgbClr val="333333"/>
                </a:solidFill>
                <a:latin typeface="+mn-ea"/>
                <a:ea typeface="+mn-ea"/>
              </a:rPr>
              <a:t> </a:t>
            </a:r>
            <a:r>
              <a:rPr lang="zh-CN" altLang="en-US" sz="4000" dirty="0">
                <a:solidFill>
                  <a:srgbClr val="333333"/>
                </a:solidFill>
                <a:latin typeface="+mn-ea"/>
                <a:ea typeface="+mn-ea"/>
              </a:rPr>
              <a:t>小 </a:t>
            </a:r>
            <a:r>
              <a:rPr lang="en-US" altLang="zh-CN" sz="4000" dirty="0">
                <a:solidFill>
                  <a:srgbClr val="333333"/>
                </a:solidFill>
                <a:latin typeface="+mn-ea"/>
                <a:ea typeface="+mn-ea"/>
              </a:rPr>
              <a:t> </a:t>
            </a:r>
            <a:r>
              <a:rPr lang="zh-CN" altLang="en-US" sz="4000" dirty="0">
                <a:solidFill>
                  <a:srgbClr val="333333"/>
                </a:solidFill>
                <a:latin typeface="+mn-ea"/>
                <a:ea typeface="+mn-ea"/>
              </a:rPr>
              <a:t>长 短  早 远 近 </a:t>
            </a:r>
            <a:r>
              <a:rPr lang="zh-CN" altLang="en-US" sz="4000" dirty="0">
                <a:latin typeface="+mn-ea"/>
                <a:ea typeface="+mn-ea"/>
              </a:rPr>
              <a:t>多 少</a:t>
            </a:r>
            <a:r>
              <a:rPr lang="en-US" altLang="zh-CN" sz="4000" dirty="0">
                <a:latin typeface="+mn-ea"/>
                <a:ea typeface="+mn-ea"/>
              </a:rPr>
              <a:t>  </a:t>
            </a:r>
            <a:r>
              <a:rPr lang="zh-CN" altLang="en-US" sz="4000" dirty="0">
                <a:latin typeface="+mn-ea"/>
                <a:ea typeface="+mn-ea"/>
              </a:rPr>
              <a:t> </a:t>
            </a:r>
            <a:endParaRPr lang="en-US" altLang="zh-CN" sz="4000" dirty="0">
              <a:latin typeface="+mn-ea"/>
              <a:ea typeface="+mn-ea"/>
            </a:endParaRPr>
          </a:p>
          <a:p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lěng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rè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 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hēi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máng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kuài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màn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lèi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guì</a:t>
            </a:r>
            <a:endParaRPr lang="en-US" altLang="zh-CN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4000" dirty="0">
                <a:solidFill>
                  <a:srgbClr val="333333"/>
                </a:solidFill>
                <a:latin typeface="+mn-ea"/>
                <a:ea typeface="+mn-ea"/>
              </a:rPr>
              <a:t>冷 热 黑 忙  快 慢</a:t>
            </a:r>
            <a:r>
              <a:rPr lang="en-US" altLang="zh-CN" sz="4000" dirty="0">
                <a:solidFill>
                  <a:srgbClr val="333333"/>
                </a:solidFill>
                <a:latin typeface="+mn-ea"/>
                <a:ea typeface="+mn-ea"/>
              </a:rPr>
              <a:t> </a:t>
            </a:r>
            <a:r>
              <a:rPr lang="zh-CN" altLang="en-US" sz="4000" dirty="0">
                <a:solidFill>
                  <a:srgbClr val="333333"/>
                </a:solidFill>
                <a:latin typeface="+mn-ea"/>
                <a:ea typeface="+mn-ea"/>
              </a:rPr>
              <a:t>累 贵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21A45F-A255-F041-8427-D090F083D2B4}"/>
              </a:ext>
            </a:extLst>
          </p:cNvPr>
          <p:cNvSpPr txBox="1"/>
          <p:nvPr/>
        </p:nvSpPr>
        <p:spPr>
          <a:xfrm>
            <a:off x="1006079" y="1074474"/>
            <a:ext cx="7767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很</a:t>
            </a:r>
            <a:r>
              <a:rPr kumimoji="1" lang="en-US" altLang="zh-CN" sz="3200" dirty="0" err="1"/>
              <a:t>hěn</a:t>
            </a:r>
            <a:r>
              <a:rPr kumimoji="1" lang="en-US" altLang="zh-CN" sz="3200" dirty="0"/>
              <a:t>-very;</a:t>
            </a:r>
            <a:r>
              <a:rPr kumimoji="1" lang="zh-CN" altLang="en-US" sz="3200" dirty="0"/>
              <a:t>非常</a:t>
            </a:r>
            <a:r>
              <a:rPr kumimoji="1" lang="en-US" altLang="zh-CN" sz="3200" dirty="0" err="1"/>
              <a:t>fēicháng</a:t>
            </a:r>
            <a:r>
              <a:rPr kumimoji="1" lang="en-US" altLang="zh-CN" sz="3200" dirty="0"/>
              <a:t>-very;</a:t>
            </a:r>
            <a:r>
              <a:rPr kumimoji="1" lang="zh-CN" altLang="en-US" sz="3200" dirty="0"/>
              <a:t>太</a:t>
            </a:r>
            <a:r>
              <a:rPr kumimoji="1" lang="en-US" altLang="zh-CN" sz="3200" dirty="0" err="1"/>
              <a:t>tài</a:t>
            </a:r>
            <a:r>
              <a:rPr kumimoji="1" lang="en-US" altLang="zh-CN" sz="3200" dirty="0"/>
              <a:t>-too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554694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AFC91-38C9-0B4F-8296-A6DF0D1AD6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dirty="0">
                <a:solidFill>
                  <a:srgbClr val="002060"/>
                </a:solidFill>
                <a:ea typeface="STZhongsong" panose="02010600040101010101" pitchFamily="2" charset="-122"/>
                <a:sym typeface="Times New Roman" pitchFamily="18" charset="0"/>
              </a:rPr>
              <a:t>Tag questions with "ma"</a:t>
            </a:r>
            <a:endParaRPr lang="zh-CN" altLang="en-US" dirty="0">
              <a:solidFill>
                <a:srgbClr val="002060"/>
              </a:solidFill>
              <a:ea typeface="STZhongsong" panose="02010600040101010101" pitchFamily="2" charset="-122"/>
              <a:sym typeface="Times New Roman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EA5B84-0267-7C4E-89FE-9E96FF18D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3762"/>
            <a:ext cx="8229600" cy="4525963"/>
          </a:xfrm>
        </p:spPr>
        <p:txBody>
          <a:bodyPr/>
          <a:lstStyle/>
          <a:p>
            <a:r>
              <a:rPr lang="en-GB" altLang="zh-CN" sz="3600" dirty="0" err="1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hǎoma</a:t>
            </a:r>
            <a:r>
              <a:rPr lang="zh-CN" altLang="en-GB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好吗</a:t>
            </a:r>
            <a:r>
              <a:rPr lang="en-GB" altLang="zh-CN" sz="3600" dirty="0"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  is that okay?</a:t>
            </a:r>
          </a:p>
          <a:p>
            <a:r>
              <a:rPr lang="en-GB" altLang="zh-CN" sz="3600" dirty="0" err="1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duìma</a:t>
            </a:r>
            <a:r>
              <a:rPr lang="zh-CN" altLang="en-GB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对吗</a:t>
            </a:r>
            <a:r>
              <a:rPr lang="en-US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/</a:t>
            </a:r>
            <a:r>
              <a:rPr lang="en-US" altLang="zh-CN" sz="3600" dirty="0" err="1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shìma</a:t>
            </a:r>
            <a:r>
              <a:rPr lang="zh-CN" altLang="en-US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是吗</a:t>
            </a:r>
            <a:r>
              <a:rPr lang="en-GB" altLang="zh-CN" sz="3600" dirty="0"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   is that right?</a:t>
            </a:r>
          </a:p>
          <a:p>
            <a:r>
              <a:rPr lang="en-GB" altLang="zh-CN" sz="3600" dirty="0" err="1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kěyǐ</a:t>
            </a:r>
            <a:r>
              <a:rPr lang="en-GB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 ma</a:t>
            </a:r>
            <a:r>
              <a:rPr lang="zh-CN" altLang="en-GB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可以</a:t>
            </a:r>
            <a:r>
              <a:rPr lang="zh-CN" altLang="en-US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吗</a:t>
            </a:r>
            <a:r>
              <a:rPr lang="en-US" altLang="zh-CN" sz="3600" dirty="0"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  may I?</a:t>
            </a:r>
          </a:p>
        </p:txBody>
      </p:sp>
      <p:pic>
        <p:nvPicPr>
          <p:cNvPr id="2050" name="Picture 2" descr="Cartoon,head,okay - Cartoon Person Thinking Png, Transparent Png ,  Transparent Png Image - PNGitem">
            <a:extLst>
              <a:ext uri="{FF2B5EF4-FFF2-40B4-BE49-F238E27FC236}">
                <a16:creationId xmlns:a16="http://schemas.microsoft.com/office/drawing/2014/main" id="{0DB798D7-ADA4-424C-8874-9A02E3291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07" y="4135207"/>
            <a:ext cx="2684751" cy="25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2457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&amp;A: Why Do We Say &quot;BYE BYE&quot; but Not &quot;HELLO HELLO?&quot;">
            <a:extLst>
              <a:ext uri="{FF2B5EF4-FFF2-40B4-BE49-F238E27FC236}">
                <a16:creationId xmlns:a16="http://schemas.microsoft.com/office/drawing/2014/main" id="{4457658D-174D-4D45-978D-CBCF67B7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9" y="4330700"/>
            <a:ext cx="2111088" cy="249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388105C-340D-FE42-A753-B0AC3E51C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24" y="462929"/>
            <a:ext cx="8229601" cy="1400509"/>
          </a:xfrm>
          <a:solidFill>
            <a:srgbClr val="FFC00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Expressing "again" in the future with 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再 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(</a:t>
            </a:r>
            <a:r>
              <a:rPr lang="en-GB" altLang="zh-CN" sz="4000" dirty="0" err="1">
                <a:solidFill>
                  <a:srgbClr val="002060"/>
                </a:solidFill>
                <a:ea typeface="STZhongsong" panose="02010600040101010101" pitchFamily="2" charset="-122"/>
              </a:rPr>
              <a:t>zài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)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68384D-FFB2-654C-8C50-18616F27E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24" y="2192049"/>
            <a:ext cx="8490676" cy="4421187"/>
          </a:xfrm>
        </p:spPr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又 </a:t>
            </a:r>
            <a:r>
              <a:rPr lang="en-US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GB" altLang="zh-CN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yòu</a:t>
            </a:r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) </a:t>
            </a:r>
            <a:r>
              <a:rPr lang="en-US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——</a:t>
            </a:r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"again" in the past</a:t>
            </a:r>
          </a:p>
          <a:p>
            <a:r>
              <a:rPr lang="zh-CN" altLang="en-US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再 </a:t>
            </a:r>
            <a:r>
              <a:rPr lang="en-US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GB" altLang="zh-CN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zài</a:t>
            </a:r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) </a:t>
            </a:r>
            <a:r>
              <a:rPr lang="en-US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——</a:t>
            </a:r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"again" in the future. </a:t>
            </a:r>
          </a:p>
          <a:p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the most common phrase: </a:t>
            </a:r>
            <a:r>
              <a:rPr lang="en-GB" altLang="zh-CN" sz="3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"</a:t>
            </a:r>
            <a:r>
              <a:rPr lang="zh-CN" altLang="en-US" sz="3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再见</a:t>
            </a:r>
            <a:r>
              <a:rPr lang="en-US" altLang="zh-CN" sz="3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! (</a:t>
            </a:r>
            <a:r>
              <a:rPr lang="en-GB" altLang="zh-CN" sz="3200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zàijiàn</a:t>
            </a:r>
            <a:r>
              <a:rPr lang="en-GB" altLang="zh-CN" sz="3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) </a:t>
            </a:r>
            <a:r>
              <a:rPr lang="en-US" altLang="zh-CN" sz="3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”</a:t>
            </a:r>
          </a:p>
          <a:p>
            <a:pPr marL="571500" lvl="1" indent="-571500"/>
            <a:r>
              <a:rPr lang="en-GB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Subj. + </a:t>
            </a:r>
            <a:r>
              <a:rPr lang="zh-CN" altLang="en-US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再</a:t>
            </a:r>
            <a:r>
              <a:rPr lang="en-US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(</a:t>
            </a:r>
            <a:r>
              <a:rPr lang="en-GB" altLang="zh-CN" sz="3600" dirty="0" err="1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zài</a:t>
            </a:r>
            <a:r>
              <a:rPr lang="en-GB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)</a:t>
            </a:r>
            <a:r>
              <a:rPr lang="zh-CN" altLang="en-US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 </a:t>
            </a:r>
            <a:r>
              <a:rPr lang="en-US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+ [</a:t>
            </a:r>
            <a:r>
              <a:rPr lang="en-GB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Verb Phrase]</a:t>
            </a:r>
            <a:endParaRPr lang="zh-CN" altLang="en-US" sz="3600" dirty="0">
              <a:highlight>
                <a:srgbClr val="FF00FF"/>
              </a:highlight>
              <a:latin typeface="+mj-lt"/>
              <a:ea typeface="STZhongsong" panose="0201060004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30000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A000120150209A07PWBG">
  <a:themeElements>
    <a:clrScheme name="">
      <a:dk1>
        <a:srgbClr val="777777"/>
      </a:dk1>
      <a:lt1>
        <a:srgbClr val="FFFFFF"/>
      </a:lt1>
      <a:dk2>
        <a:srgbClr val="777777"/>
      </a:dk2>
      <a:lt2>
        <a:srgbClr val="FFFFFF"/>
      </a:lt2>
      <a:accent1>
        <a:srgbClr val="379DBC"/>
      </a:accent1>
      <a:accent2>
        <a:srgbClr val="6D98BF"/>
      </a:accent2>
      <a:accent3>
        <a:srgbClr val="FFFFFF"/>
      </a:accent3>
      <a:accent4>
        <a:srgbClr val="656565"/>
      </a:accent4>
      <a:accent5>
        <a:srgbClr val="AECCDA"/>
      </a:accent5>
      <a:accent6>
        <a:srgbClr val="6289AD"/>
      </a:accent6>
      <a:hlink>
        <a:srgbClr val="00B0F0"/>
      </a:hlink>
      <a:folHlink>
        <a:srgbClr val="AFB2B4"/>
      </a:folHlink>
    </a:clrScheme>
    <a:fontScheme name="1_A000120150209A07PWBG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933</Words>
  <Application>Microsoft Macintosh PowerPoint</Application>
  <PresentationFormat>全屏显示(4:3)</PresentationFormat>
  <Paragraphs>128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Chalkboard</vt:lpstr>
      <vt:lpstr>微软雅黑</vt:lpstr>
      <vt:lpstr>Kaiti SC</vt:lpstr>
      <vt:lpstr>Calibri Light</vt:lpstr>
      <vt:lpstr>宋体</vt:lpstr>
      <vt:lpstr>arial</vt:lpstr>
      <vt:lpstr>Calibri</vt:lpstr>
      <vt:lpstr>Wingdings 2</vt:lpstr>
      <vt:lpstr>Times New Roman</vt:lpstr>
      <vt:lpstr>arial</vt:lpstr>
      <vt:lpstr>默认设计模板</vt:lpstr>
      <vt:lpstr>1_A000120150209A07PWBG</vt:lpstr>
      <vt:lpstr>自定义设计方案</vt:lpstr>
      <vt:lpstr>第 8 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Tag questions with "ma"</vt:lpstr>
      <vt:lpstr>Expressing "again" in the future with 再 (zài) </vt:lpstr>
      <vt:lpstr>the future "again”-再 (zài) </vt:lpstr>
      <vt:lpstr>Used for Continuous Action</vt:lpstr>
      <vt:lpstr>Subj. + 再(zài) + Verb + Verb</vt:lpstr>
      <vt:lpstr>Subj. + 再(zài) + Verb +一会儿(yīhuìr) </vt:lpstr>
      <vt:lpstr>PowerPoint 演示文稿</vt:lpstr>
      <vt:lpstr>(Subj. +) 又(yòu) + Verb + 了le</vt:lpstr>
      <vt:lpstr>PowerPoint 演示文稿</vt:lpstr>
      <vt:lpstr>Negative Form (Subj. +) 又 + 不 / 没 + Verb</vt:lpstr>
      <vt:lpstr>PowerPoint 演示文稿</vt:lpstr>
      <vt:lpstr>Verb + 一yī + Verb</vt:lpstr>
      <vt:lpstr>PowerPoint 演示文稿</vt:lpstr>
      <vt:lpstr>Reduplication with Two-Syllable Verbs ABAB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 8 课</dc:title>
  <dc:creator>Huimin HE</dc:creator>
  <cp:lastModifiedBy>Huimin HE</cp:lastModifiedBy>
  <cp:revision>25</cp:revision>
  <dcterms:created xsi:type="dcterms:W3CDTF">2020-11-23T09:06:39Z</dcterms:created>
  <dcterms:modified xsi:type="dcterms:W3CDTF">2020-12-02T07:15:39Z</dcterms:modified>
</cp:coreProperties>
</file>