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3"/>
  </p:notesMasterIdLst>
  <p:sldIdLst>
    <p:sldId id="382" r:id="rId4"/>
    <p:sldId id="387" r:id="rId5"/>
    <p:sldId id="827" r:id="rId6"/>
    <p:sldId id="828" r:id="rId7"/>
    <p:sldId id="815" r:id="rId8"/>
    <p:sldId id="810" r:id="rId9"/>
    <p:sldId id="811" r:id="rId10"/>
    <p:sldId id="809" r:id="rId11"/>
    <p:sldId id="829" r:id="rId12"/>
    <p:sldId id="831" r:id="rId13"/>
    <p:sldId id="830" r:id="rId14"/>
    <p:sldId id="832" r:id="rId15"/>
    <p:sldId id="833" r:id="rId16"/>
    <p:sldId id="834" r:id="rId17"/>
    <p:sldId id="835" r:id="rId18"/>
    <p:sldId id="836" r:id="rId19"/>
    <p:sldId id="839" r:id="rId20"/>
    <p:sldId id="837" r:id="rId21"/>
    <p:sldId id="838" r:id="rId22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24"/>
    </p:embeddedFont>
    <p:embeddedFont>
      <p:font typeface="华文楷体" panose="02010600040101010101" pitchFamily="2" charset="-122"/>
      <p:regular r:id="rId25"/>
    </p:embeddedFont>
    <p:embeddedFont>
      <p:font typeface="宋体" panose="02010600030101010101" pitchFamily="2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Wingdings 2" pitchFamily="2" charset="2"/>
      <p:regular r:id="rId3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640" y="192"/>
      </p:cViewPr>
      <p:guideLst>
        <p:guide orient="horz" pos="247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E683EE75-4220-4A16-B79E-4A73C64E0C07}" type="datetime1">
              <a:rPr lang="zh-CN" altLang="en-US"/>
              <a:pPr>
                <a:defRPr/>
              </a:pPr>
              <a:t>2020/10/7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8D6351E6-0839-4595-8217-3158849F3A84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7800"/>
          </a:xfrm>
        </p:spPr>
      </p:sp>
      <p:sp>
        <p:nvSpPr>
          <p:cNvPr id="5017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7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7800"/>
          </a:xfrm>
        </p:spPr>
      </p:sp>
      <p:sp>
        <p:nvSpPr>
          <p:cNvPr id="5120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8375" cy="1414959388"/>
          </a:xfrm>
        </p:spPr>
      </p:sp>
      <p:sp>
        <p:nvSpPr>
          <p:cNvPr id="4915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E6A8-296E-4434-A292-843C62A69680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AB71-7CC9-4166-8C04-3A4D230AF2C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E75B-D6D1-4EAC-8308-653489CAB5F4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B16E-4A1A-4D41-8A94-BFBE66AAF40B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BC9-2D5A-4D81-972F-40AC9B7B3418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6B7F-1AEF-4443-93C0-67CF2A94C21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2203-3B71-461C-A107-6E0FF9AF7ECE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B99C-2BC5-4DE5-B43C-98B1913CCD5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92EC-0B58-4682-9347-58855AB8091C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F480-12CB-4842-895D-097E7C4B2131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A9E4-0583-4E1A-A411-6A9897AD661C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594A-ED20-4D35-8DA9-4E65037AD3C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EBA7-C448-4F3F-B7D8-5E0E16788441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AE4C-23FD-43F2-9B83-1A512762869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C188-54C4-423E-B116-A44583C69D8B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4FCA-28B6-4F8D-AF50-D12CD665A3AF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728C-D268-4111-B41A-014C34B4F1C7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9A55-A5F7-4411-8918-4939C39D5E8C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6910-ED9A-4C51-B41D-638640430620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7CD1-C28F-429A-8788-4ECE3E78765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FB6C-BBFC-4544-B17B-136D3AF079A0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4FF0-CF4D-40BC-8ACE-9268DA382B3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0988-A517-4AD8-8B49-C773521F47B2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E888-630C-4353-91B9-4937A42E9DA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B224-31B9-4182-82EC-3ED6C5420B08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0894-FCDA-494C-84BE-61FF56DB285F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8CA0-E489-4476-8582-37562187F155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2287-1C02-4AA2-AF81-B7AE0C215AB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A44C-6929-40C6-AE21-6B72D02F1195}" type="datetime1">
              <a:rPr lang="zh-CN" altLang="en-US"/>
              <a:pPr>
                <a:defRPr/>
              </a:pPr>
              <a:t>2020/10/7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B05F-BE8D-41C2-9A10-507E3863E588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2AF6-0122-4657-B805-2F04579D9A53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0CFE-3E7B-419E-9862-81B8DE8A311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39CE-635A-4A6C-AA22-905CA153850A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D34-1FAF-465C-9E16-8DA2F3EA8CD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60C4-0848-47F2-A7AA-9DCFAE8E57F7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386A-0016-4B6E-B740-7B7E9AF7D8B9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CE8A-5A55-468C-9C90-FC762B83BDE0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A71F-A2B2-4D6E-928F-DB68AA7DA5FD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240F-F9E8-4517-8C4B-B4558BD90594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F95B-A710-41E3-81FE-2FB689FB5AC9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40D8-9385-4220-B4A8-B77D25CCDBC9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30C5-0BE5-4F5F-A072-7A2C09FB110A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15D8-7E45-4E72-931E-83ACEB332F18}" type="datetime1">
              <a:rPr lang="zh-CN" altLang="en-US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8014-9055-466D-B227-6ADA15C71713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21839CD-3A69-4E9F-9B93-9A95B961D4B1}" type="datetime1">
              <a:rPr lang="zh-CN" altLang="en-US"/>
              <a:pPr>
                <a:defRPr/>
              </a:pPr>
              <a:t>2020/10/7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1BC605-FD07-4AEA-9E36-E0963F3D74E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33BF6CBE-1A2D-4E6F-88B6-07D333073DFC}" type="datetime1">
              <a:rPr lang="zh-CN" altLang="en-US"/>
              <a:pPr>
                <a:defRPr/>
              </a:pPr>
              <a:t>2020/10/7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823F0AF-1B4B-45D3-98B1-1865AD2F15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FF6600"/>
                </a:solidFill>
              </a:rPr>
              <a:t>第</a:t>
            </a:r>
            <a:r>
              <a:rPr lang="en-US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6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课</a:t>
            </a: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>
                <a:solidFill>
                  <a:srgbClr val="000000"/>
                </a:solidFill>
              </a:rPr>
              <a:t>你怎么不吃了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CE645-B334-DB41-BABB-88AF645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2D0C95-CC94-8245-B1D7-C4F5EEF61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BB0485-6950-CA47-BAEF-8B16A081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pic>
        <p:nvPicPr>
          <p:cNvPr id="4098" name="Picture 2" descr="部首反犬旁，言字旁，单人旁，提手旁的写法">
            <a:extLst>
              <a:ext uri="{FF2B5EF4-FFF2-40B4-BE49-F238E27FC236}">
                <a16:creationId xmlns:a16="http://schemas.microsoft.com/office/drawing/2014/main" id="{0E53C394-684D-4044-A3F8-E7B7B837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00200"/>
            <a:ext cx="81280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848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DCC73-9111-5741-9404-2E26602E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85BBDA-96D4-6B4C-9A60-6EA7672A2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05DA8-BDDB-9D42-8CDB-FB540E9E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pic>
        <p:nvPicPr>
          <p:cNvPr id="3074" name="Picture 2" descr="allaboutchinese | Mandarin chinese learning, Chinese language, Learn chinese">
            <a:extLst>
              <a:ext uri="{FF2B5EF4-FFF2-40B4-BE49-F238E27FC236}">
                <a16:creationId xmlns:a16="http://schemas.microsoft.com/office/drawing/2014/main" id="{F85A5BE7-E615-2F40-B4BD-D5162E95A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"/>
          <a:stretch/>
        </p:blipFill>
        <p:spPr bwMode="auto">
          <a:xfrm>
            <a:off x="1494536" y="290576"/>
            <a:ext cx="6350000" cy="61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588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0403D-80B7-D648-8DF3-EB735427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8044"/>
            <a:ext cx="8229600" cy="1143000"/>
          </a:xfrm>
        </p:spPr>
        <p:txBody>
          <a:bodyPr/>
          <a:lstStyle/>
          <a:p>
            <a:r>
              <a:rPr kumimoji="1" lang="en-US" altLang="zh-CN" dirty="0" err="1"/>
              <a:t>xīn</a:t>
            </a:r>
            <a:r>
              <a:rPr kumimoji="1" lang="en-US" altLang="zh-CN" dirty="0"/>
              <a:t>     heart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E765AE-DB07-C842-8D19-6F036DDA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pic>
        <p:nvPicPr>
          <p:cNvPr id="5122" name="Picture 2" descr="心》字的笔顺（笔画顺序）动画汉字心怎么写，心的规范写法是什么？ - 汉字屋">
            <a:extLst>
              <a:ext uri="{FF2B5EF4-FFF2-40B4-BE49-F238E27FC236}">
                <a16:creationId xmlns:a16="http://schemas.microsoft.com/office/drawing/2014/main" id="{FD29C0A0-72B1-AE4F-AA7E-81D9340B8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3"/>
          <a:stretch/>
        </p:blipFill>
        <p:spPr bwMode="auto">
          <a:xfrm>
            <a:off x="755904" y="1241044"/>
            <a:ext cx="7632192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8590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4E1A3-658D-4444-8FB8-4C0D60A0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kumimoji="1" lang="en-US" altLang="zh-CN" dirty="0" err="1"/>
              <a:t>mén</a:t>
            </a:r>
            <a:r>
              <a:rPr kumimoji="1" lang="en-US" altLang="zh-CN" dirty="0"/>
              <a:t>   door</a:t>
            </a:r>
            <a:endParaRPr kumimoji="1" lang="zh-CN" altLang="en-US" dirty="0"/>
          </a:p>
        </p:txBody>
      </p:sp>
      <p:pic>
        <p:nvPicPr>
          <p:cNvPr id="6" name="内容占位符 5" descr="图片包含 图示&#10;&#10;描述已自动生成">
            <a:extLst>
              <a:ext uri="{FF2B5EF4-FFF2-40B4-BE49-F238E27FC236}">
                <a16:creationId xmlns:a16="http://schemas.microsoft.com/office/drawing/2014/main" id="{183646C8-4AE7-AB44-9705-2666599F6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7"/>
          <a:stretch/>
        </p:blipFill>
        <p:spPr>
          <a:xfrm>
            <a:off x="637540" y="1088454"/>
            <a:ext cx="7988300" cy="2423001"/>
          </a:xfrm>
          <a:ln>
            <a:solidFill>
              <a:schemeClr val="tx1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09CC9-9BC8-8A4A-8DB2-1E360571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00DF19-8E7E-E34F-A9DA-37793F460A15}"/>
              </a:ext>
            </a:extLst>
          </p:cNvPr>
          <p:cNvSpPr txBox="1"/>
          <p:nvPr/>
        </p:nvSpPr>
        <p:spPr>
          <a:xfrm>
            <a:off x="856996" y="3765762"/>
            <a:ext cx="3011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dàmén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大门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gate</a:t>
            </a:r>
            <a:endParaRPr lang="zh-CN" altLang="en-US" sz="20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4AF070-C9D1-5C47-8688-72A172DC5896}"/>
              </a:ext>
            </a:extLst>
          </p:cNvPr>
          <p:cNvSpPr txBox="1"/>
          <p:nvPr/>
        </p:nvSpPr>
        <p:spPr>
          <a:xfrm>
            <a:off x="4404868" y="3790145"/>
            <a:ext cx="2633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guānmén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关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门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Close the door</a:t>
            </a:r>
            <a:endParaRPr lang="zh-CN" altLang="en-US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636E66-CD16-C34B-AFBF-8F133A9FC34C}"/>
              </a:ext>
            </a:extLst>
          </p:cNvPr>
          <p:cNvSpPr txBox="1"/>
          <p:nvPr/>
        </p:nvSpPr>
        <p:spPr>
          <a:xfrm>
            <a:off x="2478532" y="3791711"/>
            <a:ext cx="2633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kāimén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开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门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Open the door</a:t>
            </a:r>
            <a:endParaRPr lang="zh-CN" altLang="en-US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9854CD-3F77-2B42-8A40-1EC5E9584BE6}"/>
              </a:ext>
            </a:extLst>
          </p:cNvPr>
          <p:cNvSpPr txBox="1"/>
          <p:nvPr/>
        </p:nvSpPr>
        <p:spPr>
          <a:xfrm>
            <a:off x="6343396" y="3800771"/>
            <a:ext cx="2044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ménwài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门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外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Outside the door</a:t>
            </a:r>
            <a:endParaRPr lang="zh-CN" altLang="en-US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993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C6D75-7E4B-D748-8CA8-55F289E9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F23F67-D5FC-0F4B-BE20-543ED864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2AFDF-A2A7-5740-A806-BA52AC49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pic>
        <p:nvPicPr>
          <p:cNvPr id="6146" name="Picture 2" descr="门》字的笔顺（笔画顺序）动画汉字门怎么写，门的规范写法是什么？ - 汉字屋">
            <a:extLst>
              <a:ext uri="{FF2B5EF4-FFF2-40B4-BE49-F238E27FC236}">
                <a16:creationId xmlns:a16="http://schemas.microsoft.com/office/drawing/2014/main" id="{D7E64D4D-6DDD-3440-872A-D221269F1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6"/>
          <a:stretch/>
        </p:blipFill>
        <p:spPr bwMode="auto">
          <a:xfrm>
            <a:off x="1962912" y="1770221"/>
            <a:ext cx="6120384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9712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图示, 示意图&#10;&#10;描述已自动生成">
            <a:extLst>
              <a:ext uri="{FF2B5EF4-FFF2-40B4-BE49-F238E27FC236}">
                <a16:creationId xmlns:a16="http://schemas.microsoft.com/office/drawing/2014/main" id="{0D8E150D-34FF-9C43-8C53-774EA45D8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1018127"/>
            <a:ext cx="7239000" cy="2959100"/>
          </a:xfrm>
          <a:ln>
            <a:solidFill>
              <a:schemeClr val="tx1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1AA3AE-1CD1-CB47-A21B-20EEF433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2AB8A56-C33A-2A4A-A2A1-9E3C3B8DA967}"/>
              </a:ext>
            </a:extLst>
          </p:cNvPr>
          <p:cNvSpPr txBox="1">
            <a:spLocks/>
          </p:cNvSpPr>
          <p:nvPr/>
        </p:nvSpPr>
        <p:spPr bwMode="auto">
          <a:xfrm>
            <a:off x="457200" y="-179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>
              <a:buFontTx/>
            </a:pPr>
            <a:r>
              <a:rPr kumimoji="1" lang="en-US" altLang="zh-CN" kern="0" dirty="0" err="1"/>
              <a:t>yáng</a:t>
            </a:r>
            <a:r>
              <a:rPr kumimoji="1" lang="en-US" altLang="zh-CN" kern="0" dirty="0"/>
              <a:t>   goat/sheep</a:t>
            </a:r>
            <a:endParaRPr kumimoji="1" lang="zh-CN" altLang="en-US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34D6E1-1493-3F41-AA94-68E20B7E2572}"/>
              </a:ext>
            </a:extLst>
          </p:cNvPr>
          <p:cNvSpPr txBox="1"/>
          <p:nvPr/>
        </p:nvSpPr>
        <p:spPr>
          <a:xfrm>
            <a:off x="989076" y="4168098"/>
            <a:ext cx="3011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shānyáng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山羊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goat</a:t>
            </a:r>
            <a:endParaRPr lang="zh-CN" altLang="en-US" sz="20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9EB16F-6260-5B46-AFA0-F5A7620E0BD5}"/>
              </a:ext>
            </a:extLst>
          </p:cNvPr>
          <p:cNvSpPr txBox="1"/>
          <p:nvPr/>
        </p:nvSpPr>
        <p:spPr>
          <a:xfrm>
            <a:off x="2941828" y="4223260"/>
            <a:ext cx="2633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ea typeface="GB Pinyinok-D" pitchFamily="2" charset="-122"/>
              </a:rPr>
              <a:t>yángnǎi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羊奶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goat milk</a:t>
            </a:r>
            <a:endParaRPr lang="zh-CN" altLang="en-US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CFD6E1-C9D9-3744-8030-B6776AC1F6C3}"/>
              </a:ext>
            </a:extLst>
          </p:cNvPr>
          <p:cNvSpPr txBox="1"/>
          <p:nvPr/>
        </p:nvSpPr>
        <p:spPr>
          <a:xfrm>
            <a:off x="4831588" y="4223260"/>
            <a:ext cx="2044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ea typeface="GB Pinyinok-D" pitchFamily="2" charset="-122"/>
              </a:rPr>
              <a:t>yángmáo</a:t>
            </a:r>
            <a:endParaRPr lang="en-US" altLang="zh-CN" sz="2800" dirty="0">
              <a:solidFill>
                <a:srgbClr val="000000"/>
              </a:solidFill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羊毛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wool</a:t>
            </a:r>
            <a:endParaRPr lang="zh-CN" altLang="en-US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pic>
        <p:nvPicPr>
          <p:cNvPr id="1026" name="Picture 2" descr="4岁的孩子为什么能认识800多个字？ - 知乎">
            <a:extLst>
              <a:ext uri="{FF2B5EF4-FFF2-40B4-BE49-F238E27FC236}">
                <a16:creationId xmlns:a16="http://schemas.microsoft.com/office/drawing/2014/main" id="{1021B241-0719-6B4B-97E3-E9D1F0ACF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26437" r="71601" b="27533"/>
          <a:stretch/>
        </p:blipFill>
        <p:spPr bwMode="auto">
          <a:xfrm>
            <a:off x="292183" y="1985072"/>
            <a:ext cx="1048937" cy="1034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21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E1775-9479-5A4A-8675-EFB6BE50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4C26EA-3942-1F4A-AF07-956B41E6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pic>
        <p:nvPicPr>
          <p:cNvPr id="7170" name="Picture 2" descr="羊》字的笔顺（笔画顺序）动画汉字羊怎么写，羊的规范写法是什么？ - 汉字屋">
            <a:extLst>
              <a:ext uri="{FF2B5EF4-FFF2-40B4-BE49-F238E27FC236}">
                <a16:creationId xmlns:a16="http://schemas.microsoft.com/office/drawing/2014/main" id="{B6ABED89-D9F7-B34E-88A6-8A91261A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4"/>
          <a:stretch/>
        </p:blipFill>
        <p:spPr bwMode="auto">
          <a:xfrm>
            <a:off x="1024128" y="1900428"/>
            <a:ext cx="731520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0199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E783B-8D22-954B-AAA5-00CBAA36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68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Have  a guess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DD22B8-2720-6848-A601-FE489609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pic>
        <p:nvPicPr>
          <p:cNvPr id="11266" name="Picture 2" descr="汉语⇔ 德语词典- leo.org - Zusatzinformationen zu men4sao1闷骚悶騷mènsāo - trotz aller  Emotionen nach außen kühl">
            <a:extLst>
              <a:ext uri="{FF2B5EF4-FFF2-40B4-BE49-F238E27FC236}">
                <a16:creationId xmlns:a16="http://schemas.microsoft.com/office/drawing/2014/main" id="{D042B4C5-0BCC-8347-9AD4-8E52FE75C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9" y="2700270"/>
            <a:ext cx="3414534" cy="21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闷》字的笔顺（笔画顺序）动画汉字闷怎么写，闷的规范写法是什么？ - 汉字屋">
            <a:extLst>
              <a:ext uri="{FF2B5EF4-FFF2-40B4-BE49-F238E27FC236}">
                <a16:creationId xmlns:a16="http://schemas.microsoft.com/office/drawing/2014/main" id="{2622A2A4-6714-EC41-B510-BCF69D1C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95" y="1499616"/>
            <a:ext cx="5035296" cy="50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4132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D1D59-9F5B-384C-84C8-99321D1C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文本&#10;&#10;描述已自动生成">
            <a:extLst>
              <a:ext uri="{FF2B5EF4-FFF2-40B4-BE49-F238E27FC236}">
                <a16:creationId xmlns:a16="http://schemas.microsoft.com/office/drawing/2014/main" id="{863C20F6-0BB5-1147-8CCF-B6AAFC335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1" y="557847"/>
            <a:ext cx="8716885" cy="5571617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543A9-0769-9041-9D11-225DA4B2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337110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B1F033-108A-0A48-B4C1-AFB392B2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676718"/>
            <a:ext cx="7735824" cy="2858706"/>
          </a:xfrm>
        </p:spPr>
        <p:txBody>
          <a:bodyPr/>
          <a:lstStyle/>
          <a:p>
            <a:pPr algn="l"/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zhīdào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知道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:know</a:t>
            </a:r>
            <a:b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zěnme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怎么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:how</a:t>
            </a:r>
            <a:b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kànjiàn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看见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:see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0F1466-7A2A-D74F-BDB9-64780C67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802073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/>
        </p:nvSpPr>
        <p:spPr bwMode="auto">
          <a:xfrm>
            <a:off x="2598738" y="1441450"/>
            <a:ext cx="3448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ǐchuáng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 g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et up </a:t>
            </a:r>
          </a:p>
        </p:txBody>
      </p:sp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2598738" y="588963"/>
            <a:ext cx="3916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hē niúnǎi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  d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rink milk</a:t>
            </a:r>
          </a:p>
        </p:txBody>
      </p:sp>
      <p:sp>
        <p:nvSpPr>
          <p:cNvPr id="6148" name="文本框 140"/>
          <p:cNvSpPr>
            <a:spLocks noChangeArrowheads="1"/>
          </p:cNvSpPr>
          <p:nvPr/>
        </p:nvSpPr>
        <p:spPr bwMode="auto">
          <a:xfrm>
            <a:off x="2598738" y="2292350"/>
            <a:ext cx="353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p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ǎobù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      r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unning</a:t>
            </a:r>
          </a:p>
        </p:txBody>
      </p:sp>
      <p:sp>
        <p:nvSpPr>
          <p:cNvPr id="6149" name="文本框 141"/>
          <p:cNvSpPr>
            <a:spLocks noChangeArrowheads="1"/>
          </p:cNvSpPr>
          <p:nvPr/>
        </p:nvSpPr>
        <p:spPr bwMode="auto">
          <a:xfrm>
            <a:off x="2598738" y="3103563"/>
            <a:ext cx="4932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kàn bàozhǐ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      r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ead newspaper</a:t>
            </a:r>
          </a:p>
        </p:txBody>
      </p:sp>
      <p:sp>
        <p:nvSpPr>
          <p:cNvPr id="6150" name="文本框 142"/>
          <p:cNvSpPr>
            <a:spLocks noChangeArrowheads="1"/>
          </p:cNvSpPr>
          <p:nvPr/>
        </p:nvSpPr>
        <p:spPr bwMode="auto">
          <a:xfrm>
            <a:off x="2598738" y="3940175"/>
            <a:ext cx="4618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c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hīyào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             t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ake medicine</a:t>
            </a:r>
          </a:p>
        </p:txBody>
      </p:sp>
      <p:sp>
        <p:nvSpPr>
          <p:cNvPr id="6151" name="文本框 148"/>
          <p:cNvSpPr>
            <a:spLocks noChangeArrowheads="1"/>
          </p:cNvSpPr>
          <p:nvPr/>
        </p:nvSpPr>
        <p:spPr bwMode="auto">
          <a:xfrm>
            <a:off x="2598738" y="4816475"/>
            <a:ext cx="4783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dǎ lánqiú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  p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lay basketball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cxnSp>
        <p:nvCxnSpPr>
          <p:cNvPr id="276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27657" name="文本框 85"/>
          <p:cNvSpPr>
            <a:spLocks noChangeArrowheads="1"/>
          </p:cNvSpPr>
          <p:nvPr/>
        </p:nvSpPr>
        <p:spPr bwMode="auto">
          <a:xfrm>
            <a:off x="798513" y="3127375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708025" y="3127375"/>
            <a:ext cx="1338263" cy="546100"/>
            <a:chOff x="0" y="0"/>
            <a:chExt cx="1338943" cy="545799"/>
          </a:xfrm>
        </p:grpSpPr>
        <p:sp>
          <p:nvSpPr>
            <p:cNvPr id="27675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6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/>
                <a:t>看报纸</a:t>
              </a:r>
            </a:p>
          </p:txBody>
        </p:sp>
      </p:grpSp>
      <p:sp>
        <p:nvSpPr>
          <p:cNvPr id="27659" name="文本框 107"/>
          <p:cNvSpPr>
            <a:spLocks noChangeArrowheads="1"/>
          </p:cNvSpPr>
          <p:nvPr/>
        </p:nvSpPr>
        <p:spPr bwMode="auto">
          <a:xfrm>
            <a:off x="836613" y="4792663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endParaRPr lang="zh-CN" altLang="zh-CN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81038" y="1441450"/>
            <a:ext cx="1339850" cy="538163"/>
            <a:chOff x="0" y="0"/>
            <a:chExt cx="1338943" cy="537656"/>
          </a:xfrm>
        </p:grpSpPr>
        <p:sp>
          <p:nvSpPr>
            <p:cNvPr id="27673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4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起床</a:t>
              </a:r>
            </a:p>
          </p:txBody>
        </p:sp>
      </p:grp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685800" y="585788"/>
            <a:ext cx="1338263" cy="549275"/>
            <a:chOff x="0" y="0"/>
            <a:chExt cx="1338943" cy="549748"/>
          </a:xfrm>
        </p:grpSpPr>
        <p:sp>
          <p:nvSpPr>
            <p:cNvPr id="27671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2" name="文本框 78"/>
            <p:cNvSpPr>
              <a:spLocks noChangeArrowheads="1"/>
            </p:cNvSpPr>
            <p:nvPr/>
          </p:nvSpPr>
          <p:spPr bwMode="auto">
            <a:xfrm>
              <a:off x="40677" y="23963"/>
              <a:ext cx="1264129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喝牛奶</a:t>
              </a:r>
              <a:endParaRPr lang="zh-CN" altLang="en-US"/>
            </a:p>
          </p:txBody>
        </p:sp>
      </p:grp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657225" y="2293938"/>
            <a:ext cx="1349375" cy="517525"/>
            <a:chOff x="0" y="0"/>
            <a:chExt cx="1338943" cy="537656"/>
          </a:xfrm>
        </p:grpSpPr>
        <p:sp>
          <p:nvSpPr>
            <p:cNvPr id="27669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70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跑步</a:t>
              </a: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68338" y="3940175"/>
            <a:ext cx="1338262" cy="546100"/>
            <a:chOff x="0" y="0"/>
            <a:chExt cx="1338943" cy="545799"/>
          </a:xfrm>
        </p:grpSpPr>
        <p:sp>
          <p:nvSpPr>
            <p:cNvPr id="27667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8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吃药</a:t>
              </a:r>
              <a:endParaRPr lang="zh-CN" altLang="en-US"/>
            </a:p>
          </p:txBody>
        </p:sp>
      </p:grp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668338" y="4787900"/>
            <a:ext cx="1338262" cy="546100"/>
            <a:chOff x="0" y="0"/>
            <a:chExt cx="1338943" cy="545799"/>
          </a:xfrm>
        </p:grpSpPr>
        <p:sp>
          <p:nvSpPr>
            <p:cNvPr id="27665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7666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打篮球</a:t>
              </a: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878349" y="494362"/>
            <a:ext cx="1563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hē niúnǎi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喝  牛奶</a:t>
            </a:r>
          </a:p>
        </p:txBody>
      </p:sp>
      <p:cxnSp>
        <p:nvCxnSpPr>
          <p:cNvPr id="276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30" name="文本框 139">
            <a:extLst>
              <a:ext uri="{FF2B5EF4-FFF2-40B4-BE49-F238E27FC236}">
                <a16:creationId xmlns:a16="http://schemas.microsoft.com/office/drawing/2014/main" id="{CA847004-ACD3-3B44-A9A3-F6679DB0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76" y="494362"/>
            <a:ext cx="14927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hē </a:t>
            </a:r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kāfēi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喝 咖 啡</a:t>
            </a:r>
          </a:p>
        </p:txBody>
      </p:sp>
      <p:sp>
        <p:nvSpPr>
          <p:cNvPr id="31" name="文本框 139">
            <a:extLst>
              <a:ext uri="{FF2B5EF4-FFF2-40B4-BE49-F238E27FC236}">
                <a16:creationId xmlns:a16="http://schemas.microsoft.com/office/drawing/2014/main" id="{D93A8804-854F-0847-8635-AD1E8EBB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026" y="494362"/>
            <a:ext cx="1479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hē </a:t>
            </a:r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lǜchá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喝 绿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茶</a:t>
            </a:r>
          </a:p>
        </p:txBody>
      </p:sp>
      <p:pic>
        <p:nvPicPr>
          <p:cNvPr id="1026" name="Picture 2" descr="你还在纠结孩子喝牛奶那些事儿么？ - 知乎">
            <a:extLst>
              <a:ext uri="{FF2B5EF4-FFF2-40B4-BE49-F238E27FC236}">
                <a16:creationId xmlns:a16="http://schemas.microsoft.com/office/drawing/2014/main" id="{8DC68BC6-DDBD-B04B-9AC6-9ED0D4686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6" y="1566335"/>
            <a:ext cx="1837702" cy="12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喝了咖啡为啥还是困，你会喝咖啡吗？_咖啡因">
            <a:extLst>
              <a:ext uri="{FF2B5EF4-FFF2-40B4-BE49-F238E27FC236}">
                <a16:creationId xmlns:a16="http://schemas.microsoft.com/office/drawing/2014/main" id="{4D10F475-2858-254B-850B-C0888656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8" y="1559902"/>
            <a:ext cx="1760220" cy="12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喝白开水好还是喝绿茶好？可以用绿茶代替白开水吗？ ＊ 阿波罗新闻网">
            <a:extLst>
              <a:ext uri="{FF2B5EF4-FFF2-40B4-BE49-F238E27FC236}">
                <a16:creationId xmlns:a16="http://schemas.microsoft.com/office/drawing/2014/main" id="{3775E78E-39ED-7540-ADBD-87D0839174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82" y="1559902"/>
            <a:ext cx="1760220" cy="12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7A94473-FFC1-1D42-AA57-D4BB5A7A6FC1}"/>
              </a:ext>
            </a:extLst>
          </p:cNvPr>
          <p:cNvSpPr txBox="1"/>
          <p:nvPr/>
        </p:nvSpPr>
        <p:spPr>
          <a:xfrm>
            <a:off x="761036" y="3250373"/>
            <a:ext cx="773577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en-US" altLang="zh-CN" sz="3200" dirty="0"/>
              <a:t>What would you like to drink?</a:t>
            </a:r>
          </a:p>
          <a:p>
            <a:r>
              <a:rPr kumimoji="1" lang="en-US" altLang="zh-CN" sz="3200" dirty="0"/>
              <a:t>What’s your preferences for drinks?</a:t>
            </a:r>
            <a:endParaRPr kumimoji="1" lang="zh-CN" altLang="en-US" sz="3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AA318D-16AC-9049-A0C7-9C3E8D25BFA6}"/>
              </a:ext>
            </a:extLst>
          </p:cNvPr>
          <p:cNvSpPr txBox="1"/>
          <p:nvPr/>
        </p:nvSpPr>
        <p:spPr>
          <a:xfrm>
            <a:off x="2183062" y="4547756"/>
            <a:ext cx="4799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Xiǎngyào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想   要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   want to</a:t>
            </a:r>
          </a:p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Xǐhuān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/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bù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xǐhuān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喜 欢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不喜欢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  like/dislike</a:t>
            </a:r>
            <a:endParaRPr lang="zh-CN" altLang="en-US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pic>
        <p:nvPicPr>
          <p:cNvPr id="1032" name="Picture 8" descr="女人喝红茶好吗红茶夏天喝合适吗- 致富热">
            <a:extLst>
              <a:ext uri="{FF2B5EF4-FFF2-40B4-BE49-F238E27FC236}">
                <a16:creationId xmlns:a16="http://schemas.microsoft.com/office/drawing/2014/main" id="{5DA8BFAF-F255-FD44-8034-FB078D49A2A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16" y="1543025"/>
            <a:ext cx="1773220" cy="12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139">
            <a:extLst>
              <a:ext uri="{FF2B5EF4-FFF2-40B4-BE49-F238E27FC236}">
                <a16:creationId xmlns:a16="http://schemas.microsoft.com/office/drawing/2014/main" id="{3AC1343C-A2CD-9347-AFED-3E203DF66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320" y="494361"/>
            <a:ext cx="19559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hē </a:t>
            </a:r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hóngchá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喝 红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茶</a:t>
            </a:r>
          </a:p>
        </p:txBody>
      </p:sp>
    </p:spTree>
    <p:extLst>
      <p:ext uri="{BB962C8B-B14F-4D97-AF65-F5344CB8AC3E}">
        <p14:creationId xmlns:p14="http://schemas.microsoft.com/office/powerpoint/2010/main" val="4149320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7" grpId="1" bldLvl="0" autoUpdateAnimBg="0"/>
      <p:bldP spid="6147" grpId="2" bldLvl="0" autoUpdateAnimBg="0"/>
      <p:bldP spid="6147" grpId="4" bldLvl="0" autoUpdateAnimBg="0"/>
      <p:bldP spid="6147" grpId="5"/>
      <p:bldP spid="30" grpId="0" bldLvl="0" autoUpdateAnimBg="0"/>
      <p:bldP spid="30" grpId="1" bldLvl="0" autoUpdateAnimBg="0"/>
      <p:bldP spid="30" grpId="2" bldLvl="0" autoUpdateAnimBg="0"/>
      <p:bldP spid="30" grpId="4" bldLvl="0" autoUpdateAnimBg="0"/>
      <p:bldP spid="30" grpId="5"/>
      <p:bldP spid="31" grpId="0" bldLvl="0" autoUpdateAnimBg="0"/>
      <p:bldP spid="31" grpId="1" bldLvl="0" autoUpdateAnimBg="0"/>
      <p:bldP spid="31" grpId="2" bldLvl="0" autoUpdateAnimBg="0"/>
      <p:bldP spid="31" grpId="4" bldLvl="0" autoUpdateAnimBg="0"/>
      <p:bldP spid="31" grpId="5"/>
      <p:bldP spid="9" grpId="0" animBg="1"/>
      <p:bldP spid="10" grpId="0"/>
      <p:bldP spid="38" grpId="0" bldLvl="0" autoUpdateAnimBg="0"/>
      <p:bldP spid="38" grpId="1" bldLvl="0" autoUpdateAnimBg="0"/>
      <p:bldP spid="38" grpId="2" bldLvl="0" autoUpdateAnimBg="0"/>
      <p:bldP spid="38" grpId="3" bldLvl="0" autoUpdateAnimBg="0"/>
      <p:bldP spid="3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/>
        </p:nvSpPr>
        <p:spPr bwMode="auto">
          <a:xfrm>
            <a:off x="2122140" y="905002"/>
            <a:ext cx="15985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q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ǐchuáng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起  床</a:t>
            </a:r>
          </a:p>
        </p:txBody>
      </p:sp>
      <p:cxnSp>
        <p:nvCxnSpPr>
          <p:cNvPr id="276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pic>
        <p:nvPicPr>
          <p:cNvPr id="2050" name="Picture 2" descr="Wake up vs Sleep 早上起床，晚上睡覺(Level 4 Lesson 2) – Little Chinese Readers">
            <a:extLst>
              <a:ext uri="{FF2B5EF4-FFF2-40B4-BE49-F238E27FC236}">
                <a16:creationId xmlns:a16="http://schemas.microsoft.com/office/drawing/2014/main" id="{4CDCA6B0-8BDB-8A4D-8787-38381EF6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4153"/>
            <a:ext cx="5615752" cy="24149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138">
            <a:extLst>
              <a:ext uri="{FF2B5EF4-FFF2-40B4-BE49-F238E27FC236}">
                <a16:creationId xmlns:a16="http://schemas.microsoft.com/office/drawing/2014/main" id="{9E2C3BDB-C5C9-BC4D-879A-DBB016FE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44" y="929386"/>
            <a:ext cx="13724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shuìjiào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睡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9857B8-B071-C94F-BADA-DE829BE83486}"/>
              </a:ext>
            </a:extLst>
          </p:cNvPr>
          <p:cNvSpPr txBox="1"/>
          <p:nvPr/>
        </p:nvSpPr>
        <p:spPr>
          <a:xfrm>
            <a:off x="439420" y="204962"/>
            <a:ext cx="85743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When do you usually get up and go to bed?</a:t>
            </a:r>
            <a:endParaRPr kumimoji="1"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AFF4AB-00D7-2B40-A2F0-C7CE9F05B29A}"/>
              </a:ext>
            </a:extLst>
          </p:cNvPr>
          <p:cNvSpPr txBox="1"/>
          <p:nvPr/>
        </p:nvSpPr>
        <p:spPr>
          <a:xfrm>
            <a:off x="1110949" y="5096483"/>
            <a:ext cx="3035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měitiān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每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天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everyday</a:t>
            </a:r>
            <a:endParaRPr lang="zh-CN" altLang="en-US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5FE973B-ADB5-8F48-A783-A6AF6D6849AB}"/>
              </a:ext>
            </a:extLst>
          </p:cNvPr>
          <p:cNvSpPr txBox="1"/>
          <p:nvPr/>
        </p:nvSpPr>
        <p:spPr>
          <a:xfrm>
            <a:off x="5164043" y="5096483"/>
            <a:ext cx="3035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GB Pinyinok-D" pitchFamily="2" charset="-122"/>
              </a:rPr>
              <a:t>chángcháng</a:t>
            </a:r>
            <a:endParaRPr lang="en-US" altLang="zh-CN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常常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   usually</a:t>
            </a:r>
            <a:endParaRPr lang="zh-CN" altLang="en-US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196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4" bldLvl="0" autoUpdateAnimBg="0"/>
      <p:bldP spid="30" grpId="0" bldLvl="0" autoUpdateAnimBg="0"/>
      <p:bldP spid="30" grpId="1" bldLvl="0" autoUpdateAnimBg="0"/>
      <p:bldP spid="30" grpId="2" bldLvl="0" autoUpdateAnimBg="0"/>
      <p:bldP spid="30" grpId="4" bldLvl="0" autoUpdateAnimBg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2">
            <a:extLst>
              <a:ext uri="{FF2B5EF4-FFF2-40B4-BE49-F238E27FC236}">
                <a16:creationId xmlns:a16="http://schemas.microsoft.com/office/drawing/2014/main" id="{74125E07-638D-A145-9EC6-5424717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91" y="1770281"/>
            <a:ext cx="245451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lán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打篮球</a:t>
            </a:r>
          </a:p>
        </p:txBody>
      </p:sp>
      <p:sp>
        <p:nvSpPr>
          <p:cNvPr id="29" name="文本框 152">
            <a:extLst>
              <a:ext uri="{FF2B5EF4-FFF2-40B4-BE49-F238E27FC236}">
                <a16:creationId xmlns:a16="http://schemas.microsoft.com/office/drawing/2014/main" id="{AF350EAE-3A81-FE40-AA75-D98FA4B8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801" y="1777098"/>
            <a:ext cx="245451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pái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打排球</a:t>
            </a:r>
          </a:p>
        </p:txBody>
      </p:sp>
      <p:sp>
        <p:nvSpPr>
          <p:cNvPr id="12" name="圆角矩形 38">
            <a:extLst>
              <a:ext uri="{FF2B5EF4-FFF2-40B4-BE49-F238E27FC236}">
                <a16:creationId xmlns:a16="http://schemas.microsoft.com/office/drawing/2014/main" id="{0B4EE371-7A6C-8446-BD2C-9470579B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382446"/>
            <a:ext cx="2227052" cy="104219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86749D55-90B2-B747-8E2F-3B0ACDD5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14" y="492783"/>
            <a:ext cx="148470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打球</a:t>
            </a:r>
            <a:endParaRPr lang="zh-CN" altLang="en-US" sz="4800" dirty="0"/>
          </a:p>
        </p:txBody>
      </p:sp>
      <p:sp>
        <p:nvSpPr>
          <p:cNvPr id="14" name="文本框 138">
            <a:extLst>
              <a:ext uri="{FF2B5EF4-FFF2-40B4-BE49-F238E27FC236}">
                <a16:creationId xmlns:a16="http://schemas.microsoft.com/office/drawing/2014/main" id="{91B382A2-65C4-7F4F-B028-41BA8082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16" y="27313"/>
            <a:ext cx="33970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华文楷体" pitchFamily="2" charset="-122"/>
                <a:ea typeface="华文楷体" pitchFamily="2" charset="-122"/>
                <a:sym typeface="GB Pinyinok-D" pitchFamily="2" charset="-122"/>
              </a:rPr>
              <a:t>dǎqiú </a:t>
            </a:r>
          </a:p>
        </p:txBody>
      </p:sp>
      <p:sp>
        <p:nvSpPr>
          <p:cNvPr id="9" name="文本框 152">
            <a:extLst>
              <a:ext uri="{FF2B5EF4-FFF2-40B4-BE49-F238E27FC236}">
                <a16:creationId xmlns:a16="http://schemas.microsoft.com/office/drawing/2014/main" id="{7E7FEF87-5D13-9B43-AA5F-35814F2E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855" y="4314460"/>
            <a:ext cx="3674404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ěr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fū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打高尔夫球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sp>
        <p:nvSpPr>
          <p:cNvPr id="10" name="文本框 152">
            <a:extLst>
              <a:ext uri="{FF2B5EF4-FFF2-40B4-BE49-F238E27FC236}">
                <a16:creationId xmlns:a16="http://schemas.microsoft.com/office/drawing/2014/main" id="{725BB4AA-70EF-534F-BE01-AF9475C3E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012" y="1822327"/>
            <a:ext cx="3397084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pīng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pāng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36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打乒乓球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sp>
        <p:nvSpPr>
          <p:cNvPr id="11" name="文本框 152">
            <a:extLst>
              <a:ext uri="{FF2B5EF4-FFF2-40B4-BE49-F238E27FC236}">
                <a16:creationId xmlns:a16="http://schemas.microsoft.com/office/drawing/2014/main" id="{139C985C-38F2-E344-B60A-0D3839B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0" y="4333874"/>
            <a:ext cx="3344185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yǔ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máo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40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qiú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48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打羽毛球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</p:txBody>
      </p:sp>
      <p:pic>
        <p:nvPicPr>
          <p:cNvPr id="6146" name="Picture 2" descr="都说打篮球能长高，为啥有些人经常打却长不高呢？ - 每日头条">
            <a:extLst>
              <a:ext uri="{FF2B5EF4-FFF2-40B4-BE49-F238E27FC236}">
                <a16:creationId xmlns:a16="http://schemas.microsoft.com/office/drawing/2014/main" id="{50D11654-6CE2-B741-A620-ECB73C22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4" y="3259126"/>
            <a:ext cx="1266263" cy="1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正在打排球的运动员矢量素材- 素材中国16素材网">
            <a:extLst>
              <a:ext uri="{FF2B5EF4-FFF2-40B4-BE49-F238E27FC236}">
                <a16:creationId xmlns:a16="http://schemas.microsoft.com/office/drawing/2014/main" id="{64034763-BCED-E54D-BCD4-3E964306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77" y="3191749"/>
            <a:ext cx="1286526" cy="1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打乒乓球的小朋友免抠素材免费下载_觅元素51yuansu.com">
            <a:extLst>
              <a:ext uri="{FF2B5EF4-FFF2-40B4-BE49-F238E27FC236}">
                <a16:creationId xmlns:a16="http://schemas.microsoft.com/office/drawing/2014/main" id="{FF66C73D-D895-8B4A-9FA4-3FE61B71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2" y="3260710"/>
            <a:ext cx="1835209" cy="10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南美洲】手癢啦！想打羽毛球但是到底哪裡有場地可以打羽毛球呢? - F·L·T·W·T">
            <a:extLst>
              <a:ext uri="{FF2B5EF4-FFF2-40B4-BE49-F238E27FC236}">
                <a16:creationId xmlns:a16="http://schemas.microsoft.com/office/drawing/2014/main" id="{8899D64E-0515-5A4E-8701-BE7DAE2FA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9"/>
          <a:stretch/>
        </p:blipFill>
        <p:spPr bwMode="auto">
          <a:xfrm>
            <a:off x="1363190" y="5833587"/>
            <a:ext cx="1519781" cy="9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高尔夫收藏与历史系列之37 打高尔夫原来不用球丁_微言大义_新浪竞技风暴_新浪网">
            <a:extLst>
              <a:ext uri="{FF2B5EF4-FFF2-40B4-BE49-F238E27FC236}">
                <a16:creationId xmlns:a16="http://schemas.microsoft.com/office/drawing/2014/main" id="{C0A0E4EB-B51E-C04C-8658-8D0BE2E8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35" y="5780424"/>
            <a:ext cx="1522761" cy="10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97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4" grpId="0" bldLvl="0" autoUpdateAnimBg="0"/>
      <p:bldP spid="14" grpId="1" bldLvl="0" autoUpdateAnimBg="0"/>
      <p:bldP spid="14" grpId="2" bldLvl="0" autoUpdateAnimBg="0"/>
      <p:bldP spid="14" grpId="3" bldLvl="0" autoUpdateAnimBg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pic>
        <p:nvPicPr>
          <p:cNvPr id="13331" name="Picture 19" descr="2007529173718993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" y="2907192"/>
            <a:ext cx="2493671" cy="17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138">
            <a:extLst>
              <a:ext uri="{FF2B5EF4-FFF2-40B4-BE49-F238E27FC236}">
                <a16:creationId xmlns:a16="http://schemas.microsoft.com/office/drawing/2014/main" id="{DCBD5BA2-37E9-7B40-BBF4-E476FB82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20" y="1479642"/>
            <a:ext cx="24352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kànbàozhǐ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看报纸</a:t>
            </a:r>
          </a:p>
        </p:txBody>
      </p:sp>
      <p:sp>
        <p:nvSpPr>
          <p:cNvPr id="24" name="文本框 138">
            <a:extLst>
              <a:ext uri="{FF2B5EF4-FFF2-40B4-BE49-F238E27FC236}">
                <a16:creationId xmlns:a16="http://schemas.microsoft.com/office/drawing/2014/main" id="{97FD3126-081F-3B46-BBA0-D7F9DCB9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572" y="1479641"/>
            <a:ext cx="13484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rìbào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日报</a:t>
            </a:r>
          </a:p>
        </p:txBody>
      </p:sp>
      <p:sp>
        <p:nvSpPr>
          <p:cNvPr id="25" name="文本框 138">
            <a:extLst>
              <a:ext uri="{FF2B5EF4-FFF2-40B4-BE49-F238E27FC236}">
                <a16:creationId xmlns:a16="http://schemas.microsoft.com/office/drawing/2014/main" id="{8BA4E50F-CB7B-8F49-AD6B-CD1E0BF91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946" y="1513856"/>
            <a:ext cx="20297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zhōubào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周报</a:t>
            </a:r>
          </a:p>
        </p:txBody>
      </p:sp>
      <p:pic>
        <p:nvPicPr>
          <p:cNvPr id="9218" name="Picture 2" descr="北京日报(com.neusoft.app.beijingdaily.phone) - 2.5.3 - 应用- 酷安网">
            <a:extLst>
              <a:ext uri="{FF2B5EF4-FFF2-40B4-BE49-F238E27FC236}">
                <a16:creationId xmlns:a16="http://schemas.microsoft.com/office/drawing/2014/main" id="{55C8D2C1-0D2C-F64E-B6F3-A0A67007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18" y="2907190"/>
            <a:ext cx="1782364" cy="17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nchester Weekly News hits the streets - Journalism News from  HoldtheFrontPage">
            <a:extLst>
              <a:ext uri="{FF2B5EF4-FFF2-40B4-BE49-F238E27FC236}">
                <a16:creationId xmlns:a16="http://schemas.microsoft.com/office/drawing/2014/main" id="{D7003988-33AD-5F47-A93D-BCDCFAC0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41" y="2837295"/>
            <a:ext cx="1499459" cy="19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utoUpdateAnimBg="0"/>
      <p:bldP spid="23" grpId="1" bldLvl="0" autoUpdateAnimBg="0"/>
      <p:bldP spid="23" grpId="2" bldLvl="0" autoUpdateAnimBg="0"/>
      <p:bldP spid="23" grpId="3" bldLvl="0" autoUpdateAnimBg="0"/>
      <p:bldP spid="24" grpId="0" bldLvl="0" autoUpdateAnimBg="0"/>
      <p:bldP spid="24" grpId="1" bldLvl="0" autoUpdateAnimBg="0"/>
      <p:bldP spid="24" grpId="2" bldLvl="0" autoUpdateAnimBg="0"/>
      <p:bldP spid="24" grpId="3" bldLvl="0" autoUpdateAnimBg="0"/>
      <p:bldP spid="25" grpId="0" bldLvl="0" autoUpdateAnimBg="0"/>
      <p:bldP spid="25" grpId="1" bldLvl="0" autoUpdateAnimBg="0"/>
      <p:bldP spid="25" grpId="2" bldLvl="0" autoUpdateAnimBg="0"/>
      <p:bldP spid="25" grpId="3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80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pic>
        <p:nvPicPr>
          <p:cNvPr id="15381" name="Picture 21" descr="u=3928103996,1560031860&amp;fm=21&amp;gp=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3" y="288134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138">
            <a:extLst>
              <a:ext uri="{FF2B5EF4-FFF2-40B4-BE49-F238E27FC236}">
                <a16:creationId xmlns:a16="http://schemas.microsoft.com/office/drawing/2014/main" id="{D0351EA0-D7EC-1042-8B9D-2E9053F25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27" y="1273294"/>
            <a:ext cx="29674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ànshí</a:t>
            </a:r>
            <a:r>
              <a:rPr lang="en-GB" altLang="zh-CN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chīyào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按时  吃药</a:t>
            </a:r>
          </a:p>
        </p:txBody>
      </p:sp>
      <p:sp>
        <p:nvSpPr>
          <p:cNvPr id="26" name="文本框 138">
            <a:extLst>
              <a:ext uri="{FF2B5EF4-FFF2-40B4-BE49-F238E27FC236}">
                <a16:creationId xmlns:a16="http://schemas.microsoft.com/office/drawing/2014/main" id="{CEEF6BC2-65A0-2A45-8AEB-8C08419B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66" y="1240713"/>
            <a:ext cx="24705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shēngbìng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生病</a:t>
            </a:r>
          </a:p>
        </p:txBody>
      </p:sp>
      <p:pic>
        <p:nvPicPr>
          <p:cNvPr id="10242" name="Picture 2" descr="Getting sick is putting a crimp in my style | Trails | postregister.com">
            <a:extLst>
              <a:ext uri="{FF2B5EF4-FFF2-40B4-BE49-F238E27FC236}">
                <a16:creationId xmlns:a16="http://schemas.microsoft.com/office/drawing/2014/main" id="{D4B104FB-B0DB-C24C-A5DA-8A1246D6E0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6" y="2803080"/>
            <a:ext cx="2207484" cy="19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138">
            <a:extLst>
              <a:ext uri="{FF2B5EF4-FFF2-40B4-BE49-F238E27FC236}">
                <a16:creationId xmlns:a16="http://schemas.microsoft.com/office/drawing/2014/main" id="{52760461-F443-CA41-A7A7-F08D475A4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34" y="1273294"/>
            <a:ext cx="2707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kànyīshēng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看医生</a:t>
            </a:r>
          </a:p>
        </p:txBody>
      </p:sp>
      <p:pic>
        <p:nvPicPr>
          <p:cNvPr id="10244" name="Picture 4" descr="医生_看医生PNG素材-90设计">
            <a:extLst>
              <a:ext uri="{FF2B5EF4-FFF2-40B4-BE49-F238E27FC236}">
                <a16:creationId xmlns:a16="http://schemas.microsoft.com/office/drawing/2014/main" id="{60A22324-66A5-5A41-A72F-EC8577821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81" y="2737008"/>
            <a:ext cx="2754767" cy="20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utoUpdateAnimBg="0"/>
      <p:bldP spid="25" grpId="1" bldLvl="0" autoUpdateAnimBg="0"/>
      <p:bldP spid="25" grpId="2" bldLvl="0" autoUpdateAnimBg="0"/>
      <p:bldP spid="25" grpId="3" bldLvl="0" autoUpdateAnimBg="0"/>
      <p:bldP spid="25" grpId="4"/>
      <p:bldP spid="26" grpId="0" bldLvl="0" autoUpdateAnimBg="0"/>
      <p:bldP spid="26" grpId="1" bldLvl="0" autoUpdateAnimBg="0"/>
      <p:bldP spid="26" grpId="2" bldLvl="0" autoUpdateAnimBg="0"/>
      <p:bldP spid="26" grpId="3" bldLvl="0" autoUpdateAnimBg="0"/>
      <p:bldP spid="27" grpId="0" bldLvl="0" autoUpdateAnimBg="0"/>
      <p:bldP spid="27" grpId="1" bldLvl="0" autoUpdateAnimBg="0"/>
      <p:bldP spid="27" grpId="2" bldLvl="0" autoUpdateAnimBg="0"/>
      <p:bldP spid="27" grpId="3" bldLvl="0" autoUpdateAnimBg="0"/>
      <p:bldP spid="2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32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20" name="文本框 138">
            <a:extLst>
              <a:ext uri="{FF2B5EF4-FFF2-40B4-BE49-F238E27FC236}">
                <a16:creationId xmlns:a16="http://schemas.microsoft.com/office/drawing/2014/main" id="{24B2A84F-0910-3841-A8A3-5FE95956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96" y="1430874"/>
            <a:ext cx="15424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pǎobù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跑步</a:t>
            </a:r>
          </a:p>
        </p:txBody>
      </p:sp>
      <p:sp>
        <p:nvSpPr>
          <p:cNvPr id="21" name="文本框 138">
            <a:extLst>
              <a:ext uri="{FF2B5EF4-FFF2-40B4-BE49-F238E27FC236}">
                <a16:creationId xmlns:a16="http://schemas.microsoft.com/office/drawing/2014/main" id="{974D0759-1B7C-084C-9E53-08D5FE6B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372" y="1418681"/>
            <a:ext cx="15007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sànbù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散步</a:t>
            </a:r>
          </a:p>
        </p:txBody>
      </p:sp>
      <p:sp>
        <p:nvSpPr>
          <p:cNvPr id="22" name="文本框 138">
            <a:extLst>
              <a:ext uri="{FF2B5EF4-FFF2-40B4-BE49-F238E27FC236}">
                <a16:creationId xmlns:a16="http://schemas.microsoft.com/office/drawing/2014/main" id="{FF3B4FAB-1ACE-1B43-83F3-774AAE52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898" y="1430872"/>
            <a:ext cx="18614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pǎobùjī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跑步机</a:t>
            </a:r>
          </a:p>
        </p:txBody>
      </p:sp>
      <p:sp>
        <p:nvSpPr>
          <p:cNvPr id="23" name="文本框 138">
            <a:extLst>
              <a:ext uri="{FF2B5EF4-FFF2-40B4-BE49-F238E27FC236}">
                <a16:creationId xmlns:a16="http://schemas.microsoft.com/office/drawing/2014/main" id="{F0BA9AD0-CBDB-C646-9162-2CC09493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364" y="1418679"/>
            <a:ext cx="19351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m</a:t>
            </a:r>
            <a:r>
              <a:rPr lang="en-GB" altLang="zh-CN" sz="4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ànpǎo</a:t>
            </a:r>
            <a:endParaRPr lang="en-US" altLang="zh-CN" sz="4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4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慢跑</a:t>
            </a:r>
          </a:p>
        </p:txBody>
      </p:sp>
      <p:pic>
        <p:nvPicPr>
          <p:cNvPr id="8194" name="Picture 2" descr="散步的20個好處你知道嗎？ | 看雜誌">
            <a:extLst>
              <a:ext uri="{FF2B5EF4-FFF2-40B4-BE49-F238E27FC236}">
                <a16:creationId xmlns:a16="http://schemas.microsoft.com/office/drawing/2014/main" id="{373253BF-8959-8940-A30E-D0A75E56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64" y="2900426"/>
            <a:ext cx="1992943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跑步机哪个牌子好_2020跑步机十大品牌-百强网">
            <a:extLst>
              <a:ext uri="{FF2B5EF4-FFF2-40B4-BE49-F238E27FC236}">
                <a16:creationId xmlns:a16="http://schemas.microsoft.com/office/drawing/2014/main" id="{A9682C2A-16E2-5148-B711-1C15A3FB06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60" y="2869537"/>
            <a:ext cx="2058704" cy="13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不是所有的“慢跑”都叫做“恢复跑”，恢复的正确打开方式- 知乎">
            <a:extLst>
              <a:ext uri="{FF2B5EF4-FFF2-40B4-BE49-F238E27FC236}">
                <a16:creationId xmlns:a16="http://schemas.microsoft.com/office/drawing/2014/main" id="{B97B86C3-6D5F-9C41-97EF-781C5CDB83F3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8055" b="9909"/>
          <a:stretch/>
        </p:blipFill>
        <p:spPr bwMode="auto">
          <a:xfrm>
            <a:off x="7042217" y="2900426"/>
            <a:ext cx="1855292" cy="13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你用大腿跑步還是小腿？ 5大觀念先釐清- 康健雜誌">
            <a:extLst>
              <a:ext uri="{FF2B5EF4-FFF2-40B4-BE49-F238E27FC236}">
                <a16:creationId xmlns:a16="http://schemas.microsoft.com/office/drawing/2014/main" id="{97A22A0F-0149-A54C-B1FE-BA964762AF38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27527"/>
          <a:stretch/>
        </p:blipFill>
        <p:spPr bwMode="auto">
          <a:xfrm>
            <a:off x="459555" y="2912618"/>
            <a:ext cx="1992943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1D0484C-4BEF-EB43-A50C-6F62A5C1F07B}"/>
              </a:ext>
            </a:extLst>
          </p:cNvPr>
          <p:cNvSpPr txBox="1"/>
          <p:nvPr/>
        </p:nvSpPr>
        <p:spPr>
          <a:xfrm>
            <a:off x="439420" y="204962"/>
            <a:ext cx="85743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What do you feel like doing for the coming weekend?</a:t>
            </a:r>
            <a:endParaRPr kumimoji="1" lang="zh-CN" alt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utoUpdateAnimBg="0"/>
      <p:bldP spid="20" grpId="1" bldLvl="0" autoUpdateAnimBg="0"/>
      <p:bldP spid="20" grpId="2" bldLvl="0" autoUpdateAnimBg="0"/>
      <p:bldP spid="20" grpId="3" bldLvl="0" autoUpdateAnimBg="0"/>
      <p:bldP spid="21" grpId="0" bldLvl="0" autoUpdateAnimBg="0"/>
      <p:bldP spid="21" grpId="1" bldLvl="0" autoUpdateAnimBg="0"/>
      <p:bldP spid="21" grpId="2" bldLvl="0" autoUpdateAnimBg="0"/>
      <p:bldP spid="21" grpId="3" bldLvl="0" autoUpdateAnimBg="0"/>
      <p:bldP spid="21" grpId="4"/>
      <p:bldP spid="22" grpId="0" bldLvl="0" autoUpdateAnimBg="0"/>
      <p:bldP spid="22" grpId="1" bldLvl="0" autoUpdateAnimBg="0"/>
      <p:bldP spid="22" grpId="2" bldLvl="0" autoUpdateAnimBg="0"/>
      <p:bldP spid="22" grpId="3" bldLvl="0" autoUpdateAnimBg="0"/>
      <p:bldP spid="22" grpId="4"/>
      <p:bldP spid="23" grpId="0" bldLvl="0" autoUpdateAnimBg="0"/>
      <p:bldP spid="23" grpId="1" bldLvl="0" autoUpdateAnimBg="0"/>
      <p:bldP spid="23" grpId="2" bldLvl="0" autoUpdateAnimBg="0"/>
      <p:bldP spid="23" grpId="3" bldLvl="0" autoUpdateAnimBg="0"/>
      <p:bldP spid="23" grpId="4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E03B7-3C6A-1343-8940-BA5B34CB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Chinese Radicals:</a:t>
            </a:r>
            <a:r>
              <a:rPr kumimoji="1" lang="zh-CN" altLang="en-US" dirty="0"/>
              <a:t>“</a:t>
            </a:r>
            <a:r>
              <a:rPr lang="zh-CN" altLang="zh-CN" dirty="0"/>
              <a:t>犭</a:t>
            </a:r>
            <a:r>
              <a:rPr kumimoji="1" lang="zh-CN" altLang="en-US" dirty="0"/>
              <a:t>”“心”</a:t>
            </a:r>
          </a:p>
        </p:txBody>
      </p:sp>
      <p:pic>
        <p:nvPicPr>
          <p:cNvPr id="6" name="内容占位符 5" descr="图形用户界面, 应用程序&#10;&#10;描述已自动生成">
            <a:extLst>
              <a:ext uri="{FF2B5EF4-FFF2-40B4-BE49-F238E27FC236}">
                <a16:creationId xmlns:a16="http://schemas.microsoft.com/office/drawing/2014/main" id="{A9D5E160-88E0-AB43-9A69-CED1EB2E2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2"/>
          <a:stretch/>
        </p:blipFill>
        <p:spPr>
          <a:xfrm>
            <a:off x="457200" y="1267968"/>
            <a:ext cx="8229600" cy="326274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253297-EA86-5744-AEDF-96377964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00988-A517-4AD8-8B49-C773521F47B2}" type="datetime1">
              <a:rPr lang="zh-CN" altLang="en-US" smtClean="0"/>
              <a:pPr>
                <a:defRPr/>
              </a:pPr>
              <a:t>2020/10/7</a:t>
            </a:fld>
            <a:endParaRPr lang="en-US" sz="1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2196F73-31A3-094E-867A-4C873D8209B5}"/>
              </a:ext>
            </a:extLst>
          </p:cNvPr>
          <p:cNvSpPr/>
          <p:nvPr/>
        </p:nvSpPr>
        <p:spPr>
          <a:xfrm>
            <a:off x="5442386" y="78806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dirty="0" err="1">
                <a:latin typeface="arial" panose="020B0604020202020204" pitchFamily="34" charset="0"/>
              </a:rPr>
              <a:t>quǎn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3D1EBC-2ED4-5544-8BAB-C1ED25C2B70A}"/>
              </a:ext>
            </a:extLst>
          </p:cNvPr>
          <p:cNvSpPr/>
          <p:nvPr/>
        </p:nvSpPr>
        <p:spPr>
          <a:xfrm>
            <a:off x="7362626" y="9099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dirty="0" err="1">
                <a:latin typeface="arial" panose="020B0604020202020204" pitchFamily="34" charset="0"/>
              </a:rPr>
              <a:t>xīn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608894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Pages>0</Pages>
  <Words>292</Words>
  <Characters>0</Characters>
  <Application>Microsoft Macintosh PowerPoint</Application>
  <DocSecurity>0</DocSecurity>
  <PresentationFormat>全屏显示(4:3)</PresentationFormat>
  <Lines>0</Lines>
  <Paragraphs>111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微软雅黑</vt:lpstr>
      <vt:lpstr>华文楷体</vt:lpstr>
      <vt:lpstr>Calibri Light</vt:lpstr>
      <vt:lpstr>GB Pinyinok-D</vt:lpstr>
      <vt:lpstr>宋体</vt:lpstr>
      <vt:lpstr>Calibri</vt:lpstr>
      <vt:lpstr>Wingdings 2</vt:lpstr>
      <vt:lpstr>Arial</vt:lpstr>
      <vt:lpstr>Times New Roman</vt:lpstr>
      <vt:lpstr>Arial</vt:lpstr>
      <vt:lpstr>默认设计模板</vt:lpstr>
      <vt:lpstr>1_A000120150209A07PWBG</vt:lpstr>
      <vt:lpstr>自定义设计方案</vt:lpstr>
      <vt:lpstr>第 6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Chinese Radicals:“犭”“心”</vt:lpstr>
      <vt:lpstr>PowerPoint 演示文稿</vt:lpstr>
      <vt:lpstr>PowerPoint 演示文稿</vt:lpstr>
      <vt:lpstr>xīn     heart</vt:lpstr>
      <vt:lpstr>mén   door</vt:lpstr>
      <vt:lpstr>PowerPoint 演示文稿</vt:lpstr>
      <vt:lpstr>PowerPoint 演示文稿</vt:lpstr>
      <vt:lpstr>PowerPoint 演示文稿</vt:lpstr>
      <vt:lpstr>Have  a guess</vt:lpstr>
      <vt:lpstr>PowerPoint 演示文稿</vt:lpstr>
      <vt:lpstr>zhīdào知道:know zěnme怎么:how kànjiàn看见:see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Huimin HE</cp:lastModifiedBy>
  <cp:revision>152</cp:revision>
  <dcterms:created xsi:type="dcterms:W3CDTF">2013-01-25T01:44:00Z</dcterms:created>
  <dcterms:modified xsi:type="dcterms:W3CDTF">2020-10-07T00:56:28Z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