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70" r:id="rId2"/>
    <p:sldMasterId id="2147483893" r:id="rId3"/>
  </p:sldMasterIdLst>
  <p:notesMasterIdLst>
    <p:notesMasterId r:id="rId22"/>
  </p:notesMasterIdLst>
  <p:handoutMasterIdLst>
    <p:handoutMasterId r:id="rId23"/>
  </p:handoutMasterIdLst>
  <p:sldIdLst>
    <p:sldId id="382" r:id="rId4"/>
    <p:sldId id="904" r:id="rId5"/>
    <p:sldId id="905" r:id="rId6"/>
    <p:sldId id="920" r:id="rId7"/>
    <p:sldId id="903" r:id="rId8"/>
    <p:sldId id="913" r:id="rId9"/>
    <p:sldId id="911" r:id="rId10"/>
    <p:sldId id="910" r:id="rId11"/>
    <p:sldId id="908" r:id="rId12"/>
    <p:sldId id="931" r:id="rId13"/>
    <p:sldId id="926" r:id="rId14"/>
    <p:sldId id="909" r:id="rId15"/>
    <p:sldId id="921" r:id="rId16"/>
    <p:sldId id="922" r:id="rId17"/>
    <p:sldId id="923" r:id="rId18"/>
    <p:sldId id="932" r:id="rId19"/>
    <p:sldId id="924" r:id="rId20"/>
    <p:sldId id="933" r:id="rId21"/>
  </p:sldIdLst>
  <p:sldSz cx="9144000" cy="6858000" type="screen4x3"/>
  <p:notesSz cx="6858000" cy="9144000"/>
  <p:embeddedFontLst>
    <p:embeddedFont>
      <p:font typeface="宋体" panose="02010600030101010101" pitchFamily="2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Wingdings 2" pitchFamily="2" charset="2"/>
      <p:regular r:id="rId33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">
          <p15:clr>
            <a:srgbClr val="A4A3A4"/>
          </p15:clr>
        </p15:guide>
        <p15:guide id="2" pos="2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81"/>
    <p:restoredTop sz="94393"/>
  </p:normalViewPr>
  <p:slideViewPr>
    <p:cSldViewPr snapToGrid="0" snapToObjects="1">
      <p:cViewPr>
        <p:scale>
          <a:sx n="108" d="100"/>
          <a:sy n="108" d="100"/>
        </p:scale>
        <p:origin x="1160" y="120"/>
      </p:cViewPr>
      <p:guideLst>
        <p:guide orient="horz" pos="227"/>
        <p:guide pos="2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4024" y="200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6713BB6-EEEA-3946-914E-A99C799232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9C0EB5-5F22-DD42-92DD-EEB42A0F66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2E3A5-BFE5-2B4E-A3B6-76D100E38B2F}" type="datetimeFigureOut">
              <a:rPr kumimoji="1" lang="zh-CN" altLang="en-US" smtClean="0"/>
              <a:t>2020/12/8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1535815-3A9A-3547-835D-C7A6CA8777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D74C2E-4F4A-9B4B-AADC-60A052E142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7C275-2FBC-4141-B239-45005A7EED9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2289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100F9186-3EEC-42E2-9B98-BFADFD973E3D}" type="datetime1">
              <a:rPr lang="zh-CN" altLang="en-US"/>
              <a:pPr>
                <a:defRPr/>
              </a:pPr>
              <a:t>2020/12/8</a:t>
            </a:fld>
            <a:endParaRPr lang="en-US" sz="1200"/>
          </a:p>
        </p:txBody>
      </p:sp>
      <p:sp>
        <p:nvSpPr>
          <p:cNvPr id="460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单击此处编辑母版文本样式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第二级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第三级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第四级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0CC53E99-86AD-43A6-8158-79B79B421815}" type="slidenum">
              <a:rPr lang="zh-CN" alt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C53E99-86AD-43A6-8158-79B79B421815}" type="slidenum">
              <a:rPr lang="zh-CN" altLang="en-US" smtClean="0"/>
              <a:pPr>
                <a:defRPr/>
              </a:pPr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9341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C53E99-86AD-43A6-8158-79B79B421815}" type="slidenum">
              <a:rPr lang="zh-CN" altLang="en-US" smtClean="0"/>
              <a:pPr>
                <a:defRPr/>
              </a:pPr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7517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0169-4AE3-B849-A0CE-DFAA03954002}" type="datetime1">
              <a:rPr lang="zh-CN" altLang="en-US" smtClean="0"/>
              <a:t>2020/12/8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376B-0E3B-43F8-9A49-775847AEEE4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3A114-5A50-E142-BA15-25DD14EE7B23}" type="datetime1">
              <a:rPr lang="zh-CN" altLang="en-US" smtClean="0"/>
              <a:t>2020/12/8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2232-B190-4F4D-8B4F-52E952ADEF92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E533E-2398-8C41-9881-5CB8377B8F6B}" type="datetime1">
              <a:rPr lang="zh-CN" altLang="en-US" smtClean="0"/>
              <a:t>2020/12/8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A6D4-A655-4B68-A88D-D6884EE41BB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3D21-0DD9-9640-B7BC-DBFDC916287F}" type="datetime1">
              <a:rPr lang="zh-CN" altLang="en-US" smtClean="0"/>
              <a:t>2020/12/8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4F0EC-2E2E-49E3-B1EC-74720C339DE4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F4FD-27DC-324E-A2DD-CFD164B2FBF9}" type="datetime1">
              <a:rPr lang="zh-CN" altLang="en-US" smtClean="0"/>
              <a:t>2020/12/8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938E6-B604-4DC5-8D42-6EE8F02CE17D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7905-C10A-584C-85C1-BDF35EA1D682}" type="datetime1">
              <a:rPr lang="zh-CN" altLang="en-US" smtClean="0"/>
              <a:t>2020/12/8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C5D74-E0BD-45EA-90A4-4D4375E0A4B0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1975" y="1079500"/>
            <a:ext cx="3929063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079500"/>
            <a:ext cx="3929062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DA656-6BDC-3247-81EF-728414BE5B37}" type="datetime1">
              <a:rPr lang="zh-CN" altLang="en-US" smtClean="0"/>
              <a:t>2020/12/8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B245-A879-4943-9B01-4767126E3E67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F61AB-340A-B642-BF5D-4C2FE614C92B}" type="datetime1">
              <a:rPr lang="zh-CN" altLang="en-US" smtClean="0"/>
              <a:t>2020/12/8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E674-CCA2-4E5A-B9FA-EBAC9970B5D7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8C35-BB69-7D41-BE85-A36D2D62D9E5}" type="datetime1">
              <a:rPr lang="zh-CN" altLang="en-US" smtClean="0"/>
              <a:t>2020/12/8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95C8-1365-45B8-8CBD-B83613F861EE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10432-B03A-8547-BB30-A6252484788C}" type="datetime1">
              <a:rPr lang="zh-CN" altLang="en-US" smtClean="0"/>
              <a:t>2020/12/8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300E1-ADA1-49A8-B0FB-01CA7855E262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8580-15AD-1942-BC4C-1B4DB19EB198}" type="datetime1">
              <a:rPr lang="zh-CN" altLang="en-US" smtClean="0"/>
              <a:t>2020/12/8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D52A-1AD0-4642-9BDE-73180D4AE6FB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3606-F7B7-6649-AF91-6E445DE87BE2}" type="datetime1">
              <a:rPr lang="zh-CN" altLang="en-US" smtClean="0"/>
              <a:t>2020/12/8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BF8F-A6D5-45C5-815F-78E522B5CEE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Times New Roman" pitchFamily="18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3CC7-D22A-0F4F-851B-5DD420C95989}" type="datetime1">
              <a:rPr lang="zh-CN" altLang="en-US" smtClean="0"/>
              <a:t>2020/12/8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72A55-B259-4217-851B-594A4BCDFCFE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FAAF-51B2-364F-9FE6-28F48F596D91}" type="datetime1">
              <a:rPr lang="zh-CN" altLang="en-US" smtClean="0"/>
              <a:t>2020/12/8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E74E-70A2-4B81-B909-F3E36052B062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0663" y="198438"/>
            <a:ext cx="2001837" cy="58991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1975" y="198438"/>
            <a:ext cx="5856288" cy="58991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0841-8AD6-094E-912F-C9EE2332F85E}" type="datetime1">
              <a:rPr lang="zh-CN" altLang="en-US" smtClean="0"/>
              <a:t>2020/12/8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3DA3-42A9-48E2-8258-F7FAB5282FD9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81D6-065A-3C4A-9DDA-1A435CF1FFF5}" type="datetime1">
              <a:rPr lang="zh-CN" altLang="en-US" smtClean="0"/>
              <a:t>2020/12/8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D66A-14FD-4875-BB5E-BB18079A49B2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1600-D536-AA47-9205-C8FB964AF79E}" type="datetime1">
              <a:rPr lang="zh-CN" altLang="en-US" smtClean="0"/>
              <a:t>2020/12/8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3C65-E679-4871-BB50-B4C0D83BB39C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53A3-0D71-E744-90FD-62D6BA760056}" type="datetime1">
              <a:rPr lang="zh-CN" altLang="en-US" smtClean="0"/>
              <a:t>2020/12/8</a:t>
            </a:fld>
            <a:endParaRPr lang="en-US" sz="1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585A-3366-4460-BFF9-27D29D3202D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1FA0-DE8D-934A-9636-7F5F34241A26}" type="datetime1">
              <a:rPr lang="zh-CN" altLang="en-US" smtClean="0"/>
              <a:t>2020/12/8</a:t>
            </a:fld>
            <a:endParaRPr lang="en-US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40ED-B794-4529-A05C-1735A84C81F4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3362-A96A-B04B-B22F-A37479E14E21}" type="datetime1">
              <a:rPr lang="zh-CN" altLang="en-US" smtClean="0"/>
              <a:t>2020/12/8</a:t>
            </a:fld>
            <a:endParaRPr lang="en-US" sz="18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C9DBF-CEE9-41CB-B411-E484F58F17A1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6A80-D9EE-B24F-A175-341C57456D4A}" type="datetime1">
              <a:rPr lang="zh-CN" altLang="en-US" smtClean="0"/>
              <a:t>2020/12/8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CACD-128E-41A8-A545-72ABAEA33508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8425-9703-8D49-B509-5FABA6789CDC}" type="datetime1">
              <a:rPr lang="zh-CN" altLang="en-US" smtClean="0"/>
              <a:t>2020/12/8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51FB-5D40-41B3-8A66-077EA2F8E837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Arial" pitchFamily="34" charset="0"/>
              </a:rPr>
              <a:t>第二级</a:t>
            </a:r>
          </a:p>
          <a:p>
            <a:pPr lvl="2"/>
            <a:r>
              <a:rPr lang="zh-CN">
                <a:sym typeface="Arial" pitchFamily="34" charset="0"/>
              </a:rPr>
              <a:t>第三级</a:t>
            </a:r>
          </a:p>
          <a:p>
            <a:pPr lvl="3"/>
            <a:r>
              <a:rPr lang="zh-CN">
                <a:sym typeface="Arial" pitchFamily="34" charset="0"/>
              </a:rPr>
              <a:t>第四级</a:t>
            </a:r>
          </a:p>
          <a:p>
            <a:pPr lvl="4"/>
            <a:r>
              <a:rPr lang="zh-CN">
                <a:sym typeface="Arial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27A5CB43-3251-0B44-B168-5D4191976BA2}" type="datetime1">
              <a:rPr lang="zh-CN" altLang="en-US" smtClean="0"/>
              <a:t>2020/12/8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72B00EC-FD89-45DA-9FDF-D4F6B4441CC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>
            <a:spLocks noChangeArrowheads="1"/>
          </p:cNvSpPr>
          <p:nvPr/>
        </p:nvSpPr>
        <p:spPr bwMode="auto">
          <a:xfrm>
            <a:off x="-4763" y="-19050"/>
            <a:ext cx="9144001" cy="6877050"/>
          </a:xfrm>
          <a:prstGeom prst="rect">
            <a:avLst/>
          </a:prstGeom>
          <a:solidFill>
            <a:srgbClr val="F2F2F2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1" name="矩形 7"/>
          <p:cNvSpPr>
            <a:spLocks noChangeArrowheads="1"/>
          </p:cNvSpPr>
          <p:nvPr/>
        </p:nvSpPr>
        <p:spPr bwMode="auto">
          <a:xfrm>
            <a:off x="0" y="620713"/>
            <a:ext cx="9180513" cy="5040312"/>
          </a:xfrm>
          <a:prstGeom prst="rect">
            <a:avLst/>
          </a:prstGeom>
          <a:solidFill>
            <a:srgbClr val="D8D8D8">
              <a:alpha val="1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2" name="矩形 3"/>
          <p:cNvSpPr>
            <a:spLocks noChangeArrowheads="1"/>
          </p:cNvSpPr>
          <p:nvPr/>
        </p:nvSpPr>
        <p:spPr bwMode="auto">
          <a:xfrm>
            <a:off x="0" y="6167438"/>
            <a:ext cx="2327275" cy="179387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2327275" y="6167438"/>
            <a:ext cx="2260600" cy="179387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4" name="矩形 9"/>
          <p:cNvSpPr>
            <a:spLocks noChangeArrowheads="1"/>
          </p:cNvSpPr>
          <p:nvPr/>
        </p:nvSpPr>
        <p:spPr bwMode="auto">
          <a:xfrm>
            <a:off x="4587875" y="6167438"/>
            <a:ext cx="2260600" cy="179387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5" name="矩形 10"/>
          <p:cNvSpPr>
            <a:spLocks noChangeArrowheads="1"/>
          </p:cNvSpPr>
          <p:nvPr/>
        </p:nvSpPr>
        <p:spPr bwMode="auto">
          <a:xfrm>
            <a:off x="6848475" y="6167438"/>
            <a:ext cx="2295525" cy="179387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6" name="矩形 6"/>
          <p:cNvSpPr>
            <a:spLocks noChangeArrowheads="1"/>
          </p:cNvSpPr>
          <p:nvPr/>
        </p:nvSpPr>
        <p:spPr bwMode="auto">
          <a:xfrm>
            <a:off x="0" y="247650"/>
            <a:ext cx="2260600" cy="71438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7" name="矩形 7"/>
          <p:cNvSpPr>
            <a:spLocks noChangeArrowheads="1"/>
          </p:cNvSpPr>
          <p:nvPr/>
        </p:nvSpPr>
        <p:spPr bwMode="auto">
          <a:xfrm>
            <a:off x="2260600" y="247650"/>
            <a:ext cx="2260600" cy="71438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8" name="矩形 12"/>
          <p:cNvSpPr>
            <a:spLocks noChangeArrowheads="1"/>
          </p:cNvSpPr>
          <p:nvPr/>
        </p:nvSpPr>
        <p:spPr bwMode="auto">
          <a:xfrm>
            <a:off x="4521200" y="247650"/>
            <a:ext cx="2260600" cy="71438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9" name="矩形 13"/>
          <p:cNvSpPr>
            <a:spLocks noChangeArrowheads="1"/>
          </p:cNvSpPr>
          <p:nvPr/>
        </p:nvSpPr>
        <p:spPr bwMode="auto">
          <a:xfrm>
            <a:off x="6781800" y="247650"/>
            <a:ext cx="2362200" cy="71438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6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079500"/>
            <a:ext cx="801052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Times New Roman" pitchFamily="18" charset="0"/>
              </a:rPr>
              <a:t>单击此处编辑母版文本样式</a:t>
            </a:r>
          </a:p>
          <a:p>
            <a:pPr lvl="1"/>
            <a:r>
              <a:rPr lang="zh-CN">
                <a:sym typeface="Times New Roman" pitchFamily="18" charset="0"/>
              </a:rPr>
              <a:t>第二级</a:t>
            </a:r>
          </a:p>
        </p:txBody>
      </p:sp>
      <p:sp>
        <p:nvSpPr>
          <p:cNvPr id="2061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6738" y="198438"/>
            <a:ext cx="80057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Times New Roman" pitchFamily="18" charset="0"/>
              </a:rPr>
              <a:t>单击此处编辑母版标题样式</a:t>
            </a:r>
          </a:p>
        </p:txBody>
      </p:sp>
      <p:sp>
        <p:nvSpPr>
          <p:cNvPr id="206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8AF807B8-F589-9849-848E-6C88B7455F90}" type="datetime1">
              <a:rPr lang="zh-CN" altLang="en-US" smtClean="0"/>
              <a:t>2020/12/8</a:t>
            </a:fld>
            <a:endParaRPr lang="en-US"/>
          </a:p>
        </p:txBody>
      </p:sp>
      <p:sp>
        <p:nvSpPr>
          <p:cNvPr id="206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6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050008EE-96A3-4EA3-9E2B-128479469D7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 spd="slow"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  <a:sym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9pPr>
    </p:titleStyle>
    <p:bodyStyle>
      <a:lvl1pPr marL="357188" indent="-357188" algn="l" defTabSz="0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"/>
        <a:defRPr sz="2000">
          <a:solidFill>
            <a:schemeClr val="accent2"/>
          </a:solidFill>
          <a:latin typeface="+mn-lt"/>
          <a:ea typeface="+mn-ea"/>
          <a:cs typeface="+mn-cs"/>
          <a:sym typeface="Times New Roman" pitchFamily="18" charset="0"/>
        </a:defRPr>
      </a:lvl1pPr>
      <a:lvl2pPr marL="357188" indent="-357188" algn="l" defTabSz="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 "/>
        <a:defRPr sz="1600">
          <a:solidFill>
            <a:schemeClr val="tx1"/>
          </a:solidFill>
          <a:latin typeface="+mn-lt"/>
          <a:ea typeface="+mn-ea"/>
          <a:sym typeface="Times New Roman" pitchFamily="18" charset="0"/>
        </a:defRPr>
      </a:lvl2pPr>
      <a:lvl3pPr marL="1143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3pPr>
      <a:lvl4pPr marL="1600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4pPr>
      <a:lvl5pPr marL="20574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5pPr>
      <a:lvl6pPr marL="25146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6pPr>
      <a:lvl7pPr marL="2971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7pPr>
      <a:lvl8pPr marL="3429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8pPr>
      <a:lvl9pPr marL="3886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>
            <a:grpSpLocks noChangeAspect="1"/>
          </p:cNvGrpSpPr>
          <p:nvPr/>
        </p:nvGrpSpPr>
        <p:grpSpPr bwMode="auto">
          <a:xfrm>
            <a:off x="-158750" y="-28575"/>
            <a:ext cx="9375775" cy="6964363"/>
            <a:chOff x="0" y="0"/>
            <a:chExt cx="9376230" cy="6964589"/>
          </a:xfrm>
        </p:grpSpPr>
        <p:pic>
          <p:nvPicPr>
            <p:cNvPr id="3075" name="图片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图片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07183" y="43541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图片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4224" y="176570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69988" y="2235200"/>
            <a:ext cx="6883400" cy="882650"/>
          </a:xfrm>
        </p:spPr>
        <p:txBody>
          <a:bodyPr/>
          <a:lstStyle/>
          <a:p>
            <a:pPr algn="ctr" eaLnBrk="1" hangingPunct="1"/>
            <a:r>
              <a:rPr lang="zh-CN" altLang="en-US" sz="4800" dirty="0">
                <a:solidFill>
                  <a:srgbClr val="FF6600"/>
                </a:solidFill>
              </a:rPr>
              <a:t>第</a:t>
            </a:r>
            <a:r>
              <a:rPr lang="en-US" sz="4800" dirty="0">
                <a:solidFill>
                  <a:srgbClr val="FF6600"/>
                </a:solidFill>
              </a:rPr>
              <a:t> </a:t>
            </a:r>
            <a:r>
              <a:rPr lang="en-US" altLang="zh-CN" sz="4800" dirty="0">
                <a:solidFill>
                  <a:srgbClr val="FF6600"/>
                </a:solidFill>
              </a:rPr>
              <a:t>8 </a:t>
            </a:r>
            <a:r>
              <a:rPr lang="zh-CN" altLang="en-US" sz="4800" dirty="0">
                <a:solidFill>
                  <a:srgbClr val="FF6600"/>
                </a:solidFill>
              </a:rPr>
              <a:t>课</a:t>
            </a:r>
            <a:endParaRPr lang="zh-CN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8763" y="3708400"/>
            <a:ext cx="8599487" cy="141446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zh-CN" altLang="en-US" sz="5400" b="1" dirty="0">
                <a:solidFill>
                  <a:srgbClr val="000000"/>
                </a:solidFill>
              </a:rPr>
              <a:t>让我想想再告诉你</a:t>
            </a:r>
          </a:p>
        </p:txBody>
      </p:sp>
      <p:sp>
        <p:nvSpPr>
          <p:cNvPr id="26628" name="Text Box 4"/>
          <p:cNvSpPr>
            <a:spLocks noChangeArrowheads="1"/>
          </p:cNvSpPr>
          <p:nvPr/>
        </p:nvSpPr>
        <p:spPr bwMode="auto">
          <a:xfrm>
            <a:off x="219075" y="844550"/>
            <a:ext cx="452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1800"/>
              </a:spcBef>
              <a:buClr>
                <a:schemeClr val="accent1"/>
              </a:buClr>
              <a:buSzPct val="80000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《HSK标准教程》第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册</a:t>
            </a:r>
            <a:endParaRPr lang="zh-CN" altLang="en-US"/>
          </a:p>
        </p:txBody>
      </p:sp>
    </p:spTree>
  </p:cSld>
  <p:clrMapOvr>
    <a:masterClrMapping/>
  </p:clrMapOvr>
  <p:transition spd="slow" advTm="29071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C7BDD3-2B1B-D443-957E-2CDB78DAB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762" y="858794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dirty="0"/>
              <a:t>看</a:t>
            </a:r>
            <a:r>
              <a:rPr kumimoji="1" lang="en-US" altLang="zh-CN" dirty="0" err="1"/>
              <a:t>kàn</a:t>
            </a:r>
            <a:r>
              <a:rPr kumimoji="1" lang="en-US" altLang="zh-CN" dirty="0"/>
              <a:t>    </a:t>
            </a:r>
            <a:r>
              <a:rPr kumimoji="1" lang="zh-CN" altLang="en-US" dirty="0"/>
              <a:t>听</a:t>
            </a:r>
            <a:r>
              <a:rPr kumimoji="1" lang="en-US" altLang="zh-CN" dirty="0" err="1"/>
              <a:t>tīng</a:t>
            </a:r>
            <a:r>
              <a:rPr kumimoji="1" lang="en-US" altLang="zh-CN" dirty="0"/>
              <a:t>    </a:t>
            </a:r>
            <a:r>
              <a:rPr kumimoji="1" lang="zh-CN" altLang="en-US" dirty="0"/>
              <a:t>说</a:t>
            </a:r>
            <a:r>
              <a:rPr kumimoji="1" lang="en-US" altLang="zh-CN" dirty="0" err="1"/>
              <a:t>shuō</a:t>
            </a:r>
            <a:r>
              <a:rPr kumimoji="1" lang="en-US" altLang="zh-CN" dirty="0"/>
              <a:t>     </a:t>
            </a:r>
            <a:r>
              <a:rPr kumimoji="1" lang="zh-CN" altLang="en-US" dirty="0"/>
              <a:t>尝</a:t>
            </a:r>
            <a:r>
              <a:rPr kumimoji="1" lang="en-US" altLang="zh-CN" dirty="0" err="1"/>
              <a:t>cháng</a:t>
            </a:r>
            <a:endParaRPr kumimoji="1"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dirty="0"/>
              <a:t>学习</a:t>
            </a:r>
            <a:r>
              <a:rPr kumimoji="1" lang="en-US" altLang="zh-CN" dirty="0" err="1"/>
              <a:t>xuéxí</a:t>
            </a:r>
            <a:r>
              <a:rPr kumimoji="1" lang="en-US" altLang="zh-CN" dirty="0"/>
              <a:t>      </a:t>
            </a:r>
            <a:r>
              <a:rPr kumimoji="1" lang="zh-CN" altLang="en-US" dirty="0"/>
              <a:t>运动</a:t>
            </a:r>
            <a:r>
              <a:rPr kumimoji="1" lang="en-US" altLang="zh-CN" dirty="0" err="1"/>
              <a:t>yùndòng</a:t>
            </a:r>
            <a:r>
              <a:rPr kumimoji="1" lang="en-US" altLang="zh-CN" dirty="0"/>
              <a:t>      </a:t>
            </a:r>
            <a:r>
              <a:rPr kumimoji="1" lang="zh-CN" altLang="en-US" dirty="0"/>
              <a:t>休息</a:t>
            </a:r>
            <a:r>
              <a:rPr kumimoji="1" lang="en-US" altLang="zh-CN" dirty="0" err="1"/>
              <a:t>xiūxī</a:t>
            </a:r>
            <a:endParaRPr kumimoji="1"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dirty="0"/>
              <a:t>睡觉</a:t>
            </a:r>
            <a:r>
              <a:rPr kumimoji="1" lang="en-US" altLang="zh-CN" dirty="0" err="1"/>
              <a:t>shuìjiào</a:t>
            </a:r>
            <a:r>
              <a:rPr kumimoji="1" lang="en-US" altLang="zh-CN" dirty="0"/>
              <a:t>      </a:t>
            </a:r>
            <a:r>
              <a:rPr kumimoji="1" lang="zh-CN" altLang="en-US" dirty="0"/>
              <a:t>吃饭</a:t>
            </a:r>
            <a:r>
              <a:rPr kumimoji="1" lang="en-US" altLang="zh-CN" dirty="0" err="1"/>
              <a:t>chīfàn</a:t>
            </a:r>
            <a:r>
              <a:rPr kumimoji="1" lang="en-US" altLang="zh-CN" dirty="0"/>
              <a:t>       </a:t>
            </a:r>
            <a:r>
              <a:rPr kumimoji="1" lang="zh-CN" altLang="en-US" dirty="0"/>
              <a:t>喝茶</a:t>
            </a:r>
            <a:r>
              <a:rPr kumimoji="1" lang="en-US" altLang="zh-CN" dirty="0" err="1"/>
              <a:t>hēchá</a:t>
            </a:r>
            <a:endParaRPr kumimoji="1"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dirty="0"/>
              <a:t>跑步</a:t>
            </a:r>
            <a:r>
              <a:rPr kumimoji="1" lang="en-US" altLang="zh-CN" dirty="0" err="1"/>
              <a:t>pǎobù</a:t>
            </a:r>
            <a:endParaRPr kumimoji="1"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1026" name="Picture 2" descr="Knowledge clipart quiz time, Knowledge quiz time Transparent FREE for  download on WebStockReview 2020">
            <a:extLst>
              <a:ext uri="{FF2B5EF4-FFF2-40B4-BE49-F238E27FC236}">
                <a16:creationId xmlns:a16="http://schemas.microsoft.com/office/drawing/2014/main" id="{80FED220-3DAF-1940-9920-7F3A4B4E2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14495"/>
            <a:ext cx="3657600" cy="26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7794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B0B77E55-068C-9443-9BC3-40950B740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097351"/>
              </p:ext>
            </p:extLst>
          </p:nvPr>
        </p:nvGraphicFramePr>
        <p:xfrm>
          <a:off x="921827" y="441509"/>
          <a:ext cx="7569022" cy="2619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462">
                  <a:extLst>
                    <a:ext uri="{9D8B030D-6E8A-4147-A177-3AD203B41FA5}">
                      <a16:colId xmlns:a16="http://schemas.microsoft.com/office/drawing/2014/main" val="1300783352"/>
                    </a:ext>
                  </a:extLst>
                </a:gridCol>
                <a:gridCol w="3764478">
                  <a:extLst>
                    <a:ext uri="{9D8B030D-6E8A-4147-A177-3AD203B41FA5}">
                      <a16:colId xmlns:a16="http://schemas.microsoft.com/office/drawing/2014/main" val="4144630614"/>
                    </a:ext>
                  </a:extLst>
                </a:gridCol>
                <a:gridCol w="1484416">
                  <a:extLst>
                    <a:ext uri="{9D8B030D-6E8A-4147-A177-3AD203B41FA5}">
                      <a16:colId xmlns:a16="http://schemas.microsoft.com/office/drawing/2014/main" val="2522495962"/>
                    </a:ext>
                  </a:extLst>
                </a:gridCol>
                <a:gridCol w="1460666">
                  <a:extLst>
                    <a:ext uri="{9D8B030D-6E8A-4147-A177-3AD203B41FA5}">
                      <a16:colId xmlns:a16="http://schemas.microsoft.com/office/drawing/2014/main" val="3177503437"/>
                    </a:ext>
                  </a:extLst>
                </a:gridCol>
              </a:tblGrid>
              <a:tr h="2619358">
                <a:tc>
                  <a:txBody>
                    <a:bodyPr/>
                    <a:lstStyle/>
                    <a:p>
                      <a:r>
                        <a:rPr lang="en-US" altLang="zh-CN" sz="3200" b="0" dirty="0">
                          <a:solidFill>
                            <a:schemeClr val="tx1"/>
                          </a:solidFill>
                        </a:rPr>
                        <a:t>sb.</a:t>
                      </a:r>
                    </a:p>
                    <a:p>
                      <a:r>
                        <a:rPr lang="en-US" altLang="zh-CN" sz="32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en-US" altLang="zh-CN" sz="3200" b="0" dirty="0" err="1">
                          <a:solidFill>
                            <a:schemeClr val="tx1"/>
                          </a:solidFill>
                        </a:rPr>
                        <a:t>sth</a:t>
                      </a:r>
                      <a:r>
                        <a:rPr lang="en-US" altLang="zh-CN" sz="3200" b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b="0" dirty="0">
                          <a:solidFill>
                            <a:schemeClr val="tx1"/>
                          </a:solidFill>
                        </a:rPr>
                        <a:t>person</a:t>
                      </a:r>
                      <a:endParaRPr lang="zh-CN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en-US" altLang="zh-CN" sz="3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zh-CN" alt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7544"/>
                  </a:ext>
                </a:extLst>
              </a:tr>
            </a:tbl>
          </a:graphicData>
        </a:graphic>
      </p:graphicFrame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F231F4-78B9-0546-A40E-A518C5FFA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239" y="47505"/>
            <a:ext cx="4385789" cy="2858984"/>
          </a:xfrm>
        </p:spPr>
        <p:txBody>
          <a:bodyPr anchor="ctr"/>
          <a:lstStyle/>
          <a:p>
            <a:endParaRPr lang="en-GB" altLang="zh-CN" dirty="0"/>
          </a:p>
          <a:p>
            <a:pPr marL="0" indent="0">
              <a:buNone/>
            </a:pPr>
            <a:r>
              <a:rPr lang="zh-CN" altLang="en-US" dirty="0"/>
              <a:t>让 </a:t>
            </a:r>
            <a:r>
              <a:rPr lang="en-US" altLang="zh-CN" dirty="0"/>
              <a:t>(</a:t>
            </a:r>
            <a:r>
              <a:rPr lang="en-GB" altLang="zh-CN" dirty="0" err="1"/>
              <a:t>ràng</a:t>
            </a:r>
            <a:r>
              <a:rPr lang="en-GB" altLang="zh-CN" dirty="0"/>
              <a:t>) let </a:t>
            </a:r>
          </a:p>
          <a:p>
            <a:pPr marL="0" indent="0">
              <a:buNone/>
            </a:pPr>
            <a:r>
              <a:rPr lang="zh-CN" altLang="en-US" dirty="0"/>
              <a:t>叫 </a:t>
            </a:r>
            <a:r>
              <a:rPr lang="en-US" altLang="zh-CN" dirty="0"/>
              <a:t>(</a:t>
            </a:r>
            <a:r>
              <a:rPr lang="en-GB" altLang="zh-CN" dirty="0" err="1"/>
              <a:t>jiào</a:t>
            </a:r>
            <a:r>
              <a:rPr lang="en-GB" altLang="zh-CN" dirty="0"/>
              <a:t>)  ask</a:t>
            </a:r>
          </a:p>
          <a:p>
            <a:pPr marL="0" indent="0">
              <a:buNone/>
            </a:pPr>
            <a:r>
              <a:rPr lang="zh-CN" altLang="en-US" dirty="0"/>
              <a:t>请 </a:t>
            </a:r>
            <a:r>
              <a:rPr lang="en-US" altLang="zh-CN" dirty="0"/>
              <a:t>(</a:t>
            </a:r>
            <a:r>
              <a:rPr lang="en-GB" altLang="zh-CN" dirty="0" err="1"/>
              <a:t>qǐng</a:t>
            </a:r>
            <a:r>
              <a:rPr lang="en-GB" altLang="zh-CN" dirty="0"/>
              <a:t>)  invite</a:t>
            </a:r>
          </a:p>
          <a:p>
            <a:pPr marL="0" indent="0">
              <a:buNone/>
            </a:pPr>
            <a:r>
              <a:rPr lang="zh-CN" altLang="en-US" dirty="0"/>
              <a:t>使 </a:t>
            </a:r>
            <a:r>
              <a:rPr lang="en-US" altLang="zh-CN" dirty="0"/>
              <a:t>(</a:t>
            </a:r>
            <a:r>
              <a:rPr lang="en-GB" altLang="zh-CN" dirty="0" err="1"/>
              <a:t>shǐ</a:t>
            </a:r>
            <a:r>
              <a:rPr lang="en-GB" altLang="zh-CN" dirty="0"/>
              <a:t>)  make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FE75FB-8E6F-9340-BDCB-3693D2C17D0B}"/>
              </a:ext>
            </a:extLst>
          </p:cNvPr>
          <p:cNvSpPr txBox="1"/>
          <p:nvPr/>
        </p:nvSpPr>
        <p:spPr>
          <a:xfrm>
            <a:off x="1280303" y="3300493"/>
            <a:ext cx="685207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jiào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kànkan</a:t>
            </a:r>
            <a:r>
              <a:rPr kumimoji="1" lang="en-US" altLang="zh-CN" sz="2400" dirty="0"/>
              <a:t>.</a:t>
            </a:r>
          </a:p>
          <a:p>
            <a:r>
              <a:rPr kumimoji="1" lang="zh-CN" altLang="en-US" sz="2800" dirty="0"/>
              <a:t>我叫人去看看。</a:t>
            </a:r>
            <a:endParaRPr kumimoji="1" lang="en-US" altLang="zh-CN" sz="2800" dirty="0"/>
          </a:p>
          <a:p>
            <a:r>
              <a:rPr kumimoji="1" lang="en-US" altLang="zh-CN" sz="2400" dirty="0" err="1"/>
              <a:t>Ràng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zài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xiǎngxiang</a:t>
            </a:r>
            <a:r>
              <a:rPr kumimoji="1" lang="en-US" altLang="zh-CN" sz="2400" dirty="0"/>
              <a:t>.</a:t>
            </a:r>
          </a:p>
          <a:p>
            <a:r>
              <a:rPr kumimoji="1" lang="zh-CN" altLang="en-US" sz="2800" dirty="0"/>
              <a:t>让我再想想。</a:t>
            </a:r>
            <a:endParaRPr kumimoji="1" lang="en-US" altLang="zh-CN" sz="2800" dirty="0"/>
          </a:p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yào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qǐng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bāng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yīgè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máng</a:t>
            </a:r>
            <a:r>
              <a:rPr kumimoji="1" lang="en-US" altLang="zh-CN" sz="2400" dirty="0"/>
              <a:t>.</a:t>
            </a:r>
          </a:p>
          <a:p>
            <a:r>
              <a:rPr kumimoji="1" lang="zh-CN" altLang="en-US" sz="2800" dirty="0"/>
              <a:t>我要请你帮我一个忙。</a:t>
            </a:r>
            <a:endParaRPr kumimoji="1" lang="en-US" altLang="zh-CN" sz="2800" dirty="0"/>
          </a:p>
          <a:p>
            <a:r>
              <a:rPr kumimoji="1" lang="en-US" altLang="zh-CN" sz="2400" dirty="0" err="1"/>
              <a:t>Zhè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bù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diànyǐng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hěn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gǎndòng</a:t>
            </a:r>
            <a:r>
              <a:rPr kumimoji="1" lang="en-US" altLang="zh-CN" sz="2400" dirty="0"/>
              <a:t>.</a:t>
            </a:r>
          </a:p>
          <a:p>
            <a:r>
              <a:rPr kumimoji="1" lang="zh-CN" altLang="en-US" sz="2800" dirty="0"/>
              <a:t>这部电影使人很感动。</a:t>
            </a:r>
          </a:p>
        </p:txBody>
      </p:sp>
      <p:pic>
        <p:nvPicPr>
          <p:cNvPr id="2052" name="Picture 4" descr="Clip art - Clip Art Library">
            <a:extLst>
              <a:ext uri="{FF2B5EF4-FFF2-40B4-BE49-F238E27FC236}">
                <a16:creationId xmlns:a16="http://schemas.microsoft.com/office/drawing/2014/main" id="{6C3F7481-74DE-184A-A49B-49C9AB132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00" y="3918004"/>
            <a:ext cx="2097893" cy="186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25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图形用户界面, 应用程序&#10;&#10;描述已自动生成">
            <a:extLst>
              <a:ext uri="{FF2B5EF4-FFF2-40B4-BE49-F238E27FC236}">
                <a16:creationId xmlns:a16="http://schemas.microsoft.com/office/drawing/2014/main" id="{300CF94F-6B70-0E48-A1E3-FAEFF8EA9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2" y="243033"/>
            <a:ext cx="8571599" cy="5984773"/>
          </a:xfrm>
          <a:noFill/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EAA462E-7B11-B949-8A6C-5B166529833E}"/>
              </a:ext>
            </a:extLst>
          </p:cNvPr>
          <p:cNvSpPr txBox="1"/>
          <p:nvPr/>
        </p:nvSpPr>
        <p:spPr>
          <a:xfrm>
            <a:off x="4565650" y="952500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kànkànshū</a:t>
            </a:r>
            <a:endParaRPr kumimoji="1" lang="en-US" altLang="zh-CN" sz="2400" dirty="0">
              <a:solidFill>
                <a:srgbClr val="FF0000"/>
              </a:solidFill>
              <a:latin typeface="+mn-lt"/>
            </a:endParaRPr>
          </a:p>
          <a:p>
            <a:r>
              <a:rPr kumimoji="1" lang="zh-CN" altLang="en-US" sz="2400" dirty="0">
                <a:solidFill>
                  <a:srgbClr val="FF0000"/>
                </a:solidFill>
                <a:latin typeface="+mn-lt"/>
              </a:rPr>
              <a:t>  看看书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CF1D0AC-0BD1-FD4A-BE26-5B989D071DAF}"/>
              </a:ext>
            </a:extLst>
          </p:cNvPr>
          <p:cNvSpPr txBox="1"/>
          <p:nvPr/>
        </p:nvSpPr>
        <p:spPr>
          <a:xfrm>
            <a:off x="5686425" y="2606756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lái</a:t>
            </a:r>
            <a:r>
              <a:rPr kumimoji="1" lang="en-US" altLang="zh-CN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kànnǐ</a:t>
            </a:r>
            <a:endParaRPr kumimoji="1" lang="en-US" altLang="zh-CN" sz="2400" dirty="0">
              <a:solidFill>
                <a:srgbClr val="FF0000"/>
              </a:solidFill>
              <a:latin typeface="+mn-lt"/>
            </a:endParaRPr>
          </a:p>
          <a:p>
            <a:r>
              <a:rPr kumimoji="1" lang="zh-CN" altLang="en-US" sz="2400" dirty="0">
                <a:solidFill>
                  <a:srgbClr val="FF0000"/>
                </a:solidFill>
                <a:latin typeface="+mn-lt"/>
              </a:rPr>
              <a:t>来 看你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D94115D-0EB0-3944-8F32-3658D730C37D}"/>
              </a:ext>
            </a:extLst>
          </p:cNvPr>
          <p:cNvSpPr txBox="1"/>
          <p:nvPr/>
        </p:nvSpPr>
        <p:spPr>
          <a:xfrm>
            <a:off x="4548941" y="3602853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xiǎngxiǎng</a:t>
            </a:r>
            <a:endParaRPr kumimoji="1" lang="en-US" altLang="zh-CN" sz="2400" dirty="0">
              <a:solidFill>
                <a:srgbClr val="FF0000"/>
              </a:solidFill>
              <a:latin typeface="+mn-lt"/>
            </a:endParaRPr>
          </a:p>
          <a:p>
            <a:r>
              <a:rPr kumimoji="1" lang="zh-CN" altLang="en-US" sz="2400" dirty="0">
                <a:solidFill>
                  <a:srgbClr val="FF0000"/>
                </a:solidFill>
                <a:latin typeface="+mn-lt"/>
              </a:rPr>
              <a:t>   想想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9B61268-4501-6E4D-88FC-6EF9CEC5E28A}"/>
              </a:ext>
            </a:extLst>
          </p:cNvPr>
          <p:cNvSpPr txBox="1"/>
          <p:nvPr/>
        </p:nvSpPr>
        <p:spPr>
          <a:xfrm>
            <a:off x="5826125" y="5092517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xuéxí</a:t>
            </a:r>
            <a:r>
              <a:rPr kumimoji="1" lang="en-US" altLang="zh-CN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xuéxí</a:t>
            </a:r>
            <a:endParaRPr kumimoji="1" lang="en-US" altLang="zh-CN" sz="2400" dirty="0">
              <a:solidFill>
                <a:srgbClr val="FF0000"/>
              </a:solidFill>
              <a:latin typeface="+mn-lt"/>
            </a:endParaRPr>
          </a:p>
          <a:p>
            <a:r>
              <a:rPr kumimoji="1" lang="zh-CN" altLang="en-GB" sz="2400" dirty="0">
                <a:solidFill>
                  <a:srgbClr val="FF0000"/>
                </a:solidFill>
                <a:latin typeface="+mn-lt"/>
              </a:rPr>
              <a:t>学习</a:t>
            </a:r>
            <a:r>
              <a:rPr kumimoji="1" lang="zh-CN" altLang="en-US" sz="2400" dirty="0">
                <a:solidFill>
                  <a:srgbClr val="FF0000"/>
                </a:solidFill>
                <a:latin typeface="+mn-lt"/>
              </a:rPr>
              <a:t>学习</a:t>
            </a:r>
          </a:p>
        </p:txBody>
      </p:sp>
    </p:spTree>
    <p:extLst>
      <p:ext uri="{BB962C8B-B14F-4D97-AF65-F5344CB8AC3E}">
        <p14:creationId xmlns:p14="http://schemas.microsoft.com/office/powerpoint/2010/main" val="21489432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DD2549-DB62-F247-9AE4-8E6483F1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 descr="文本, 信件&#10;&#10;描述已自动生成">
            <a:extLst>
              <a:ext uri="{FF2B5EF4-FFF2-40B4-BE49-F238E27FC236}">
                <a16:creationId xmlns:a16="http://schemas.microsoft.com/office/drawing/2014/main" id="{DF8D1039-EFC1-4542-914D-EB1AE79F2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0" y="1600200"/>
            <a:ext cx="7323259" cy="4525963"/>
          </a:xfrm>
        </p:spPr>
      </p:pic>
    </p:spTree>
    <p:extLst>
      <p:ext uri="{BB962C8B-B14F-4D97-AF65-F5344CB8AC3E}">
        <p14:creationId xmlns:p14="http://schemas.microsoft.com/office/powerpoint/2010/main" val="129418364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64115-FAE1-6343-B0B7-AB14E861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 descr="文本, 信件&#10;&#10;描述已自动生成">
            <a:extLst>
              <a:ext uri="{FF2B5EF4-FFF2-40B4-BE49-F238E27FC236}">
                <a16:creationId xmlns:a16="http://schemas.microsoft.com/office/drawing/2014/main" id="{A80919D0-94A4-3047-AA8A-B509D4AAA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1" y="715268"/>
            <a:ext cx="7545498" cy="5427464"/>
          </a:xfrm>
        </p:spPr>
      </p:pic>
    </p:spTree>
    <p:extLst>
      <p:ext uri="{BB962C8B-B14F-4D97-AF65-F5344CB8AC3E}">
        <p14:creationId xmlns:p14="http://schemas.microsoft.com/office/powerpoint/2010/main" val="376890303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4A6E5F-EA4F-EA42-873B-C28F1A6A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BBB461-06CB-0C47-855D-E5B2C5245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3" y="1944100"/>
            <a:ext cx="8603673" cy="4525963"/>
          </a:xfrm>
        </p:spPr>
        <p:txBody>
          <a:bodyPr/>
          <a:lstStyle/>
          <a:p>
            <a:r>
              <a:rPr kumimoji="1" lang="en-US" altLang="zh-CN" dirty="0"/>
              <a:t>You drank a cup of green tea and wanted to have another cup.</a:t>
            </a:r>
          </a:p>
          <a:p>
            <a:r>
              <a:rPr kumimoji="1" lang="en-US" altLang="zh-CN" dirty="0" err="1"/>
              <a:t>Wǒ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xiǎng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zài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hē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yībēi</a:t>
            </a:r>
            <a:r>
              <a:rPr kumimoji="1" lang="en-US" altLang="zh-CN" dirty="0"/>
              <a:t> l</a:t>
            </a:r>
            <a:r>
              <a:rPr lang="en-GB" altLang="zh-CN" dirty="0" err="1"/>
              <a:t>ǜchá</a:t>
            </a:r>
            <a:r>
              <a:rPr lang="en-GB" altLang="zh-CN" dirty="0"/>
              <a:t>.</a:t>
            </a:r>
            <a:endParaRPr kumimoji="1" lang="en-US" altLang="zh-CN" dirty="0"/>
          </a:p>
          <a:p>
            <a:r>
              <a:rPr kumimoji="1" lang="zh-CN" altLang="en-US" dirty="0"/>
              <a:t>我想再喝一杯绿茶。</a:t>
            </a:r>
            <a:endParaRPr kumimoji="1" lang="en-US" altLang="zh-CN" dirty="0"/>
          </a:p>
          <a:p>
            <a:r>
              <a:rPr kumimoji="1" lang="en-US" altLang="zh-CN" dirty="0"/>
              <a:t>You drank another cup of green tea.</a:t>
            </a:r>
          </a:p>
          <a:p>
            <a:r>
              <a:rPr kumimoji="1" lang="en-US" altLang="zh-CN" dirty="0" err="1"/>
              <a:t>Wǒ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yòu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hē</a:t>
            </a:r>
            <a:r>
              <a:rPr kumimoji="1" lang="en-US" altLang="zh-CN" dirty="0"/>
              <a:t> le </a:t>
            </a:r>
            <a:r>
              <a:rPr kumimoji="1" lang="en-US" altLang="zh-CN" dirty="0" err="1"/>
              <a:t>yībēi</a:t>
            </a:r>
            <a:r>
              <a:rPr kumimoji="1" lang="en-US" altLang="zh-CN" dirty="0"/>
              <a:t> l</a:t>
            </a:r>
            <a:r>
              <a:rPr lang="en-GB" altLang="zh-CN" dirty="0" err="1"/>
              <a:t>ǜchá</a:t>
            </a:r>
            <a:r>
              <a:rPr lang="en-GB" altLang="zh-CN" dirty="0"/>
              <a:t>.</a:t>
            </a:r>
            <a:endParaRPr kumimoji="1" lang="en-US" altLang="zh-CN" dirty="0"/>
          </a:p>
          <a:p>
            <a:r>
              <a:rPr kumimoji="1" lang="zh-CN" altLang="en-US" dirty="0"/>
              <a:t>我又喝了一杯绿茶。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DFD0E613-B4D2-1044-8FE2-F059F5CCFF63}"/>
              </a:ext>
            </a:extLst>
          </p:cNvPr>
          <p:cNvSpPr txBox="1">
            <a:spLocks/>
          </p:cNvSpPr>
          <p:nvPr/>
        </p:nvSpPr>
        <p:spPr bwMode="auto">
          <a:xfrm>
            <a:off x="387437" y="673387"/>
            <a:ext cx="6476501" cy="5972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 marL="0" lvl="1" defTabSz="0">
              <a:spcBef>
                <a:spcPct val="20000"/>
              </a:spcBef>
              <a:buFontTx/>
            </a:pPr>
            <a:r>
              <a:rPr lang="en-GB" altLang="zh-CN" sz="3600" kern="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(Subj. +) </a:t>
            </a:r>
            <a:r>
              <a:rPr lang="zh-CN" altLang="en-US" sz="3600" kern="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又</a:t>
            </a:r>
            <a:r>
              <a:rPr lang="en-US" altLang="zh-CN" sz="3600" kern="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(</a:t>
            </a:r>
            <a:r>
              <a:rPr lang="en-GB" altLang="zh-CN" sz="3600" kern="0" dirty="0" err="1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yòu</a:t>
            </a:r>
            <a:r>
              <a:rPr lang="en-GB" altLang="zh-CN" sz="3600" kern="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)</a:t>
            </a:r>
            <a:r>
              <a:rPr lang="zh-CN" altLang="en-US" sz="3600" kern="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 </a:t>
            </a:r>
            <a:r>
              <a:rPr lang="en-US" altLang="zh-CN" sz="3600" kern="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+ </a:t>
            </a:r>
            <a:r>
              <a:rPr lang="en-GB" altLang="zh-CN" sz="3600" kern="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Verb + </a:t>
            </a:r>
            <a:r>
              <a:rPr lang="zh-CN" altLang="en-US" sz="3600" kern="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了</a:t>
            </a:r>
            <a:r>
              <a:rPr lang="en-US" altLang="zh-CN" sz="3600" kern="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le</a:t>
            </a:r>
            <a:endParaRPr lang="zh-CN" altLang="en-US" sz="3600" kern="0" dirty="0">
              <a:solidFill>
                <a:schemeClr val="tx1"/>
              </a:solidFill>
              <a:latin typeface="+mj-lt"/>
              <a:ea typeface="STZhongsong" panose="02010600040101010101" pitchFamily="2" charset="-122"/>
              <a:cs typeface="+mj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012C3B8-527E-EE49-84A4-1F207FB1F463}"/>
              </a:ext>
            </a:extLst>
          </p:cNvPr>
          <p:cNvSpPr txBox="1">
            <a:spLocks/>
          </p:cNvSpPr>
          <p:nvPr/>
        </p:nvSpPr>
        <p:spPr bwMode="auto">
          <a:xfrm>
            <a:off x="418955" y="56356"/>
            <a:ext cx="6885858" cy="9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9pPr>
          </a:lstStyle>
          <a:p>
            <a:pPr marL="0" lvl="1" indent="0">
              <a:buNone/>
            </a:pPr>
            <a:r>
              <a:rPr lang="en-GB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Subj. + </a:t>
            </a:r>
            <a:r>
              <a:rPr lang="zh-CN" altLang="en-US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再</a:t>
            </a:r>
            <a:r>
              <a:rPr lang="en-US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(</a:t>
            </a:r>
            <a:r>
              <a:rPr lang="en-GB" altLang="zh-CN" sz="3600" kern="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zài</a:t>
            </a:r>
            <a:r>
              <a:rPr lang="en-GB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)</a:t>
            </a:r>
            <a:r>
              <a:rPr lang="zh-CN" altLang="en-US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 </a:t>
            </a:r>
            <a:r>
              <a:rPr lang="en-US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+ [</a:t>
            </a:r>
            <a:r>
              <a:rPr lang="en-GB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Verb Phrase]</a:t>
            </a:r>
            <a:endParaRPr lang="zh-CN" altLang="en-US" sz="3600" kern="0" dirty="0">
              <a:highlight>
                <a:srgbClr val="FF00FF"/>
              </a:highlight>
              <a:latin typeface="+mj-lt"/>
              <a:ea typeface="STZhongsong" panose="02010600040101010101" pitchFamily="2" charset="-122"/>
              <a:cs typeface="+mj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2C2AC8-16B0-9C49-9AE1-8E2B3D0DABD0}"/>
              </a:ext>
            </a:extLst>
          </p:cNvPr>
          <p:cNvSpPr txBox="1"/>
          <p:nvPr/>
        </p:nvSpPr>
        <p:spPr>
          <a:xfrm>
            <a:off x="6995698" y="141826"/>
            <a:ext cx="185142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do again</a:t>
            </a:r>
          </a:p>
          <a:p>
            <a:r>
              <a:rPr kumimoji="1" lang="en-US" altLang="zh-CN" sz="3200" dirty="0"/>
              <a:t>did again</a:t>
            </a:r>
            <a:endParaRPr kumimoji="1" lang="zh-CN" altLang="en-US" sz="3200" dirty="0"/>
          </a:p>
        </p:txBody>
      </p:sp>
      <p:pic>
        <p:nvPicPr>
          <p:cNvPr id="3074" name="Picture 2" descr="Herbal green tea cup leaves logo Royalty Free Vector Image">
            <a:extLst>
              <a:ext uri="{FF2B5EF4-FFF2-40B4-BE49-F238E27FC236}">
                <a16:creationId xmlns:a16="http://schemas.microsoft.com/office/drawing/2014/main" id="{1DFC5098-0F12-784A-B041-5092C5A05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8"/>
          <a:stretch/>
        </p:blipFill>
        <p:spPr bwMode="auto">
          <a:xfrm>
            <a:off x="6715681" y="5178325"/>
            <a:ext cx="1810801" cy="13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0DCC6B8-CAEC-8E4F-B362-4CA6735983FB}"/>
              </a:ext>
            </a:extLst>
          </p:cNvPr>
          <p:cNvSpPr/>
          <p:nvPr/>
        </p:nvSpPr>
        <p:spPr bwMode="auto">
          <a:xfrm>
            <a:off x="282038" y="3051957"/>
            <a:ext cx="7472549" cy="12260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D065111-E770-5C4F-929B-799AC95866FC}"/>
              </a:ext>
            </a:extLst>
          </p:cNvPr>
          <p:cNvSpPr/>
          <p:nvPr/>
        </p:nvSpPr>
        <p:spPr bwMode="auto">
          <a:xfrm>
            <a:off x="172282" y="4828250"/>
            <a:ext cx="6311645" cy="12260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89563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4A6E5F-EA4F-EA42-873B-C28F1A6A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BBB461-06CB-0C47-855D-E5B2C5245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3" y="1944100"/>
            <a:ext cx="8603673" cy="4525963"/>
          </a:xfrm>
        </p:spPr>
        <p:txBody>
          <a:bodyPr/>
          <a:lstStyle/>
          <a:p>
            <a:r>
              <a:rPr kumimoji="1" lang="en-US" altLang="zh-CN" dirty="0"/>
              <a:t>The music is so beautiful. You want to listen for one more time.</a:t>
            </a:r>
          </a:p>
          <a:p>
            <a:r>
              <a:rPr kumimoji="1" lang="en-US" altLang="zh-CN" dirty="0" err="1"/>
              <a:t>Wǒ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xiǎng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zài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tīng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yībiàn</a:t>
            </a:r>
            <a:r>
              <a:rPr lang="en-GB" altLang="zh-CN" dirty="0"/>
              <a:t>.</a:t>
            </a:r>
            <a:endParaRPr kumimoji="1" lang="en-US" altLang="zh-CN" dirty="0"/>
          </a:p>
          <a:p>
            <a:r>
              <a:rPr kumimoji="1" lang="zh-CN" altLang="en-US" dirty="0"/>
              <a:t>我想再听一遍。</a:t>
            </a:r>
            <a:endParaRPr kumimoji="1" lang="en-US" altLang="zh-CN" dirty="0"/>
          </a:p>
          <a:p>
            <a:r>
              <a:rPr kumimoji="1" lang="en-US" altLang="zh-CN" dirty="0"/>
              <a:t>You listened for once more.</a:t>
            </a:r>
          </a:p>
          <a:p>
            <a:r>
              <a:rPr kumimoji="1" lang="en-US" altLang="zh-CN" dirty="0" err="1"/>
              <a:t>Wǒ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yòu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tīng</a:t>
            </a:r>
            <a:r>
              <a:rPr kumimoji="1" lang="en-US" altLang="zh-CN" dirty="0"/>
              <a:t> le </a:t>
            </a:r>
            <a:r>
              <a:rPr kumimoji="1" lang="en-US" altLang="zh-CN" dirty="0" err="1"/>
              <a:t>yībiàn</a:t>
            </a:r>
            <a:r>
              <a:rPr lang="en-GB" altLang="zh-CN" dirty="0"/>
              <a:t>.</a:t>
            </a:r>
            <a:endParaRPr kumimoji="1" lang="en-US" altLang="zh-CN" dirty="0"/>
          </a:p>
          <a:p>
            <a:r>
              <a:rPr kumimoji="1" lang="zh-CN" altLang="en-US" dirty="0"/>
              <a:t>我又听了一遍。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DFD0E613-B4D2-1044-8FE2-F059F5CCFF63}"/>
              </a:ext>
            </a:extLst>
          </p:cNvPr>
          <p:cNvSpPr txBox="1">
            <a:spLocks/>
          </p:cNvSpPr>
          <p:nvPr/>
        </p:nvSpPr>
        <p:spPr bwMode="auto">
          <a:xfrm>
            <a:off x="387437" y="673387"/>
            <a:ext cx="6476501" cy="5972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 marL="0" lvl="1" defTabSz="0">
              <a:spcBef>
                <a:spcPct val="20000"/>
              </a:spcBef>
              <a:buFontTx/>
            </a:pPr>
            <a:r>
              <a:rPr lang="en-GB" altLang="zh-CN" sz="3600" kern="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(Subj. +) </a:t>
            </a:r>
            <a:r>
              <a:rPr lang="zh-CN" altLang="en-US" sz="3600" kern="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又</a:t>
            </a:r>
            <a:r>
              <a:rPr lang="en-US" altLang="zh-CN" sz="3600" kern="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(</a:t>
            </a:r>
            <a:r>
              <a:rPr lang="en-GB" altLang="zh-CN" sz="3600" kern="0" dirty="0" err="1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yòu</a:t>
            </a:r>
            <a:r>
              <a:rPr lang="en-GB" altLang="zh-CN" sz="3600" kern="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)</a:t>
            </a:r>
            <a:r>
              <a:rPr lang="zh-CN" altLang="en-US" sz="3600" kern="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 </a:t>
            </a:r>
            <a:r>
              <a:rPr lang="en-US" altLang="zh-CN" sz="3600" kern="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+ </a:t>
            </a:r>
            <a:r>
              <a:rPr lang="en-GB" altLang="zh-CN" sz="3600" kern="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Verb + </a:t>
            </a:r>
            <a:r>
              <a:rPr lang="zh-CN" altLang="en-US" sz="3600" kern="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了</a:t>
            </a:r>
            <a:r>
              <a:rPr lang="en-US" altLang="zh-CN" sz="3600" kern="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le</a:t>
            </a:r>
            <a:endParaRPr lang="zh-CN" altLang="en-US" sz="3600" kern="0" dirty="0">
              <a:solidFill>
                <a:schemeClr val="tx1"/>
              </a:solidFill>
              <a:latin typeface="+mj-lt"/>
              <a:ea typeface="STZhongsong" panose="02010600040101010101" pitchFamily="2" charset="-122"/>
              <a:cs typeface="+mj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012C3B8-527E-EE49-84A4-1F207FB1F463}"/>
              </a:ext>
            </a:extLst>
          </p:cNvPr>
          <p:cNvSpPr txBox="1">
            <a:spLocks/>
          </p:cNvSpPr>
          <p:nvPr/>
        </p:nvSpPr>
        <p:spPr bwMode="auto">
          <a:xfrm>
            <a:off x="418955" y="56356"/>
            <a:ext cx="6885858" cy="9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9pPr>
          </a:lstStyle>
          <a:p>
            <a:pPr marL="0" lvl="1" indent="0">
              <a:buNone/>
            </a:pPr>
            <a:r>
              <a:rPr lang="en-GB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Subj. + </a:t>
            </a:r>
            <a:r>
              <a:rPr lang="zh-CN" altLang="en-US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再</a:t>
            </a:r>
            <a:r>
              <a:rPr lang="en-US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(</a:t>
            </a:r>
            <a:r>
              <a:rPr lang="en-GB" altLang="zh-CN" sz="3600" kern="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zài</a:t>
            </a:r>
            <a:r>
              <a:rPr lang="en-GB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)</a:t>
            </a:r>
            <a:r>
              <a:rPr lang="zh-CN" altLang="en-US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 </a:t>
            </a:r>
            <a:r>
              <a:rPr lang="en-US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+ [</a:t>
            </a:r>
            <a:r>
              <a:rPr lang="en-GB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Verb Phrase]</a:t>
            </a:r>
            <a:endParaRPr lang="zh-CN" altLang="en-US" sz="3600" kern="0" dirty="0">
              <a:highlight>
                <a:srgbClr val="FF00FF"/>
              </a:highlight>
              <a:latin typeface="+mj-lt"/>
              <a:ea typeface="STZhongsong" panose="02010600040101010101" pitchFamily="2" charset="-122"/>
              <a:cs typeface="+mj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2C2AC8-16B0-9C49-9AE1-8E2B3D0DABD0}"/>
              </a:ext>
            </a:extLst>
          </p:cNvPr>
          <p:cNvSpPr txBox="1"/>
          <p:nvPr/>
        </p:nvSpPr>
        <p:spPr>
          <a:xfrm>
            <a:off x="6995698" y="141826"/>
            <a:ext cx="185142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do again</a:t>
            </a:r>
          </a:p>
          <a:p>
            <a:r>
              <a:rPr kumimoji="1" lang="en-US" altLang="zh-CN" sz="3200" dirty="0"/>
              <a:t>did again</a:t>
            </a:r>
            <a:endParaRPr kumimoji="1" lang="zh-CN" altLang="en-US" sz="3200" dirty="0"/>
          </a:p>
        </p:txBody>
      </p:sp>
      <p:pic>
        <p:nvPicPr>
          <p:cNvPr id="5122" name="Picture 2" descr="Royalty Free Illustrations and Royalty Free Clip Art Images | Free clip art,  Music poster design, Clip art">
            <a:extLst>
              <a:ext uri="{FF2B5EF4-FFF2-40B4-BE49-F238E27FC236}">
                <a16:creationId xmlns:a16="http://schemas.microsoft.com/office/drawing/2014/main" id="{A9CDCAE4-5DEF-5A42-B6B2-BF4CD8923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63" y="5106569"/>
            <a:ext cx="3782126" cy="157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FAEB317-39FD-4A4E-A32B-C66A627893F8}"/>
              </a:ext>
            </a:extLst>
          </p:cNvPr>
          <p:cNvSpPr/>
          <p:nvPr/>
        </p:nvSpPr>
        <p:spPr bwMode="auto">
          <a:xfrm>
            <a:off x="270163" y="2978231"/>
            <a:ext cx="7472549" cy="12260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E114752-D1ED-E547-846C-D18A7DDC4014}"/>
              </a:ext>
            </a:extLst>
          </p:cNvPr>
          <p:cNvSpPr/>
          <p:nvPr/>
        </p:nvSpPr>
        <p:spPr bwMode="auto">
          <a:xfrm>
            <a:off x="282038" y="4766398"/>
            <a:ext cx="4646222" cy="1373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30796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C168C-AD47-814B-A2D2-182797EC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4000" b="1" dirty="0" err="1">
                <a:solidFill>
                  <a:schemeClr val="tx1"/>
                </a:solidFill>
              </a:rPr>
              <a:t>xiào</a:t>
            </a:r>
            <a:r>
              <a:rPr lang="en-GB" altLang="zh-CN" sz="4000" b="1" dirty="0">
                <a:solidFill>
                  <a:schemeClr val="tx1"/>
                </a:solidFill>
              </a:rPr>
              <a:t> </a:t>
            </a:r>
            <a:r>
              <a:rPr lang="en-GB" altLang="zh-CN" sz="4000" b="1" dirty="0" err="1">
                <a:solidFill>
                  <a:schemeClr val="tx1"/>
                </a:solidFill>
              </a:rPr>
              <a:t>yī</a:t>
            </a:r>
            <a:r>
              <a:rPr lang="en-GB" altLang="zh-CN" sz="4000" b="1" dirty="0">
                <a:solidFill>
                  <a:schemeClr val="tx1"/>
                </a:solidFill>
              </a:rPr>
              <a:t> </a:t>
            </a:r>
            <a:r>
              <a:rPr lang="en-GB" altLang="zh-CN" sz="4000" b="1" dirty="0" err="1">
                <a:solidFill>
                  <a:schemeClr val="tx1"/>
                </a:solidFill>
              </a:rPr>
              <a:t>xiào</a:t>
            </a:r>
            <a:r>
              <a:rPr lang="zh-CN" altLang="en-US" sz="4000" b="1" dirty="0">
                <a:solidFill>
                  <a:schemeClr val="tx1"/>
                </a:solidFill>
              </a:rPr>
              <a:t>笑 一 笑</a:t>
            </a:r>
            <a:r>
              <a:rPr lang="en-GB" altLang="zh-CN" sz="4000" b="1" dirty="0">
                <a:solidFill>
                  <a:schemeClr val="tx1"/>
                </a:solidFill>
              </a:rPr>
              <a:t> to smile </a:t>
            </a:r>
            <a:endParaRPr kumimoji="1" lang="zh-CN" alt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6E74CA-5644-554D-B39F-875A900B1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>
                <a:solidFill>
                  <a:srgbClr val="0070C0"/>
                </a:solidFill>
              </a:rPr>
              <a:t>When someone is sad. You can say.</a:t>
            </a:r>
          </a:p>
          <a:p>
            <a:pPr marL="0" indent="0">
              <a:buNone/>
            </a:pPr>
            <a:r>
              <a:rPr kumimoji="1" lang="en-US" altLang="zh-CN" dirty="0">
                <a:solidFill>
                  <a:srgbClr val="0070C0"/>
                </a:solidFill>
              </a:rPr>
              <a:t>When someone is late again.</a:t>
            </a:r>
          </a:p>
          <a:p>
            <a:pPr marL="0" indent="0">
              <a:buNone/>
            </a:pPr>
            <a:r>
              <a:rPr kumimoji="1" lang="en-US" altLang="zh-CN" dirty="0">
                <a:solidFill>
                  <a:srgbClr val="0070C0"/>
                </a:solidFill>
              </a:rPr>
              <a:t>When you feel tired and want to take a rest.</a:t>
            </a:r>
          </a:p>
          <a:p>
            <a:pPr marL="0" indent="0">
              <a:buNone/>
            </a:pPr>
            <a:r>
              <a:rPr kumimoji="1" lang="en-US" altLang="zh-CN" dirty="0">
                <a:solidFill>
                  <a:srgbClr val="0070C0"/>
                </a:solidFill>
              </a:rPr>
              <a:t>When you want to taste something. 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251F6A0-50A1-DF40-9553-38A82EB713B9}"/>
              </a:ext>
            </a:extLst>
          </p:cNvPr>
          <p:cNvSpPr txBox="1"/>
          <p:nvPr/>
        </p:nvSpPr>
        <p:spPr>
          <a:xfrm>
            <a:off x="1104405" y="276761"/>
            <a:ext cx="713707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altLang="zh-CN" sz="4000" b="1" dirty="0" err="1">
                <a:latin typeface="+mj-lt"/>
                <a:ea typeface="+mj-ea"/>
                <a:cs typeface="+mj-cs"/>
                <a:sym typeface="Arial" pitchFamily="34" charset="0"/>
              </a:rPr>
              <a:t>Nǐ</a:t>
            </a:r>
            <a:r>
              <a:rPr lang="en-GB" altLang="zh-CN" sz="4000" b="1" dirty="0">
                <a:latin typeface="+mj-lt"/>
                <a:ea typeface="+mj-ea"/>
                <a:cs typeface="+mj-cs"/>
                <a:sym typeface="Arial" pitchFamily="34" charset="0"/>
              </a:rPr>
              <a:t> </a:t>
            </a:r>
            <a:r>
              <a:rPr lang="en-GB" altLang="zh-CN" sz="4000" b="1" dirty="0" err="1">
                <a:latin typeface="+mj-lt"/>
                <a:ea typeface="+mj-ea"/>
                <a:cs typeface="+mj-cs"/>
                <a:sym typeface="Arial" pitchFamily="34" charset="0"/>
              </a:rPr>
              <a:t>yòu</a:t>
            </a:r>
            <a:r>
              <a:rPr lang="en-GB" altLang="zh-CN" sz="4000" b="1" dirty="0">
                <a:latin typeface="+mj-lt"/>
                <a:ea typeface="+mj-ea"/>
                <a:cs typeface="+mj-cs"/>
                <a:sym typeface="Arial" pitchFamily="34" charset="0"/>
              </a:rPr>
              <a:t> </a:t>
            </a:r>
            <a:r>
              <a:rPr lang="en-GB" altLang="zh-CN" sz="4000" b="1" dirty="0" err="1">
                <a:latin typeface="+mj-lt"/>
                <a:ea typeface="+mj-ea"/>
                <a:cs typeface="+mj-cs"/>
                <a:sym typeface="Arial" pitchFamily="34" charset="0"/>
              </a:rPr>
              <a:t>chídào</a:t>
            </a:r>
            <a:r>
              <a:rPr lang="en-GB" altLang="zh-CN" sz="4000" b="1" dirty="0">
                <a:latin typeface="+mj-lt"/>
                <a:ea typeface="+mj-ea"/>
                <a:cs typeface="+mj-cs"/>
                <a:sym typeface="Arial" pitchFamily="34" charset="0"/>
              </a:rPr>
              <a:t> le.</a:t>
            </a:r>
          </a:p>
          <a:p>
            <a:r>
              <a:rPr lang="zh-CN" altLang="en-US" sz="4000" b="1" dirty="0">
                <a:latin typeface="+mj-lt"/>
                <a:ea typeface="+mj-ea"/>
                <a:cs typeface="+mj-cs"/>
                <a:sym typeface="Arial" pitchFamily="34" charset="0"/>
              </a:rPr>
              <a:t>你 </a:t>
            </a:r>
            <a:r>
              <a:rPr lang="en-US" altLang="zh-CN" sz="4000" b="1" dirty="0">
                <a:latin typeface="+mj-lt"/>
                <a:ea typeface="+mj-ea"/>
                <a:cs typeface="+mj-cs"/>
                <a:sym typeface="Arial" pitchFamily="34" charset="0"/>
              </a:rPr>
              <a:t> </a:t>
            </a:r>
            <a:r>
              <a:rPr lang="zh-CN" altLang="en-US" sz="4000" b="1" dirty="0">
                <a:latin typeface="+mj-lt"/>
                <a:ea typeface="+mj-ea"/>
                <a:cs typeface="+mj-cs"/>
                <a:sym typeface="Arial" pitchFamily="34" charset="0"/>
              </a:rPr>
              <a:t>又 </a:t>
            </a:r>
            <a:r>
              <a:rPr lang="en-US" altLang="zh-CN" sz="4000" b="1" dirty="0">
                <a:latin typeface="+mj-lt"/>
                <a:ea typeface="+mj-ea"/>
                <a:cs typeface="+mj-cs"/>
                <a:sym typeface="Arial" pitchFamily="34" charset="0"/>
              </a:rPr>
              <a:t>   </a:t>
            </a:r>
            <a:r>
              <a:rPr lang="zh-CN" altLang="en-US" sz="4000" b="1" dirty="0">
                <a:latin typeface="+mj-lt"/>
                <a:ea typeface="+mj-ea"/>
                <a:cs typeface="+mj-cs"/>
                <a:sym typeface="Arial" pitchFamily="34" charset="0"/>
              </a:rPr>
              <a:t>迟到 </a:t>
            </a:r>
            <a:r>
              <a:rPr lang="en-US" altLang="zh-CN" sz="4000" b="1" dirty="0">
                <a:latin typeface="+mj-lt"/>
                <a:ea typeface="+mj-ea"/>
                <a:cs typeface="+mj-cs"/>
                <a:sym typeface="Arial" pitchFamily="34" charset="0"/>
              </a:rPr>
              <a:t>   </a:t>
            </a:r>
            <a:r>
              <a:rPr lang="zh-CN" altLang="en-US" sz="4000" b="1" dirty="0">
                <a:latin typeface="+mj-lt"/>
                <a:ea typeface="+mj-ea"/>
                <a:cs typeface="+mj-cs"/>
                <a:sym typeface="Arial" pitchFamily="34" charset="0"/>
              </a:rPr>
              <a:t>了 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7C73A9D-5ED0-F845-A936-2E1E906645A7}"/>
              </a:ext>
            </a:extLst>
          </p:cNvPr>
          <p:cNvSpPr txBox="1"/>
          <p:nvPr/>
        </p:nvSpPr>
        <p:spPr>
          <a:xfrm>
            <a:off x="1169720" y="205511"/>
            <a:ext cx="708363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+mj-lt"/>
                <a:ea typeface="+mj-ea"/>
                <a:cs typeface="+mj-cs"/>
              </a:rPr>
              <a:t>Wǒ</a:t>
            </a:r>
            <a:r>
              <a:rPr lang="en-US" altLang="zh-CN" sz="4000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4000" dirty="0" err="1">
                <a:latin typeface="+mj-lt"/>
                <a:ea typeface="+mj-ea"/>
                <a:cs typeface="+mj-cs"/>
              </a:rPr>
              <a:t>xiǎng</a:t>
            </a:r>
            <a:r>
              <a:rPr lang="en-US" altLang="zh-CN" sz="4000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4000" dirty="0" err="1">
                <a:latin typeface="+mj-lt"/>
                <a:ea typeface="+mj-ea"/>
                <a:cs typeface="+mj-cs"/>
              </a:rPr>
              <a:t>xiūxi</a:t>
            </a:r>
            <a:r>
              <a:rPr lang="en-US" altLang="zh-CN" sz="4000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4000" dirty="0" err="1">
                <a:latin typeface="+mj-lt"/>
                <a:ea typeface="+mj-ea"/>
                <a:cs typeface="+mj-cs"/>
              </a:rPr>
              <a:t>xiūxi</a:t>
            </a:r>
            <a:r>
              <a:rPr lang="en-US" altLang="zh-CN" sz="4000" dirty="0">
                <a:latin typeface="+mj-lt"/>
                <a:ea typeface="+mj-ea"/>
                <a:cs typeface="+mj-cs"/>
              </a:rPr>
              <a:t>.</a:t>
            </a:r>
          </a:p>
          <a:p>
            <a:r>
              <a:rPr lang="zh-CN" altLang="en-US" sz="4000" dirty="0">
                <a:latin typeface="+mj-lt"/>
                <a:ea typeface="+mj-ea"/>
                <a:cs typeface="+mj-cs"/>
              </a:rPr>
              <a:t> 我    想    休息 休息。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6FE7CAF-EEC6-D749-B22B-7EB2A94253E8}"/>
              </a:ext>
            </a:extLst>
          </p:cNvPr>
          <p:cNvSpPr txBox="1"/>
          <p:nvPr/>
        </p:nvSpPr>
        <p:spPr>
          <a:xfrm>
            <a:off x="1187531" y="220043"/>
            <a:ext cx="678674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+mj-lt"/>
                <a:ea typeface="+mj-ea"/>
                <a:cs typeface="+mj-cs"/>
              </a:rPr>
              <a:t>Wǒ</a:t>
            </a:r>
            <a:r>
              <a:rPr lang="en-US" altLang="zh-CN" sz="4000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4000" dirty="0" err="1">
                <a:latin typeface="+mj-lt"/>
                <a:ea typeface="+mj-ea"/>
                <a:cs typeface="+mj-cs"/>
              </a:rPr>
              <a:t>xiǎng</a:t>
            </a:r>
            <a:r>
              <a:rPr lang="en-US" altLang="zh-CN" sz="4000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4000" dirty="0" err="1">
                <a:latin typeface="+mj-lt"/>
                <a:ea typeface="+mj-ea"/>
                <a:cs typeface="+mj-cs"/>
              </a:rPr>
              <a:t>cháng</a:t>
            </a:r>
            <a:r>
              <a:rPr lang="en-US" altLang="zh-CN" sz="4000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4000" dirty="0" err="1">
                <a:latin typeface="+mj-lt"/>
                <a:ea typeface="+mj-ea"/>
                <a:cs typeface="+mj-cs"/>
              </a:rPr>
              <a:t>yī</a:t>
            </a:r>
            <a:r>
              <a:rPr lang="en-US" altLang="zh-CN" sz="4000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4000" dirty="0" err="1">
                <a:latin typeface="+mj-lt"/>
                <a:ea typeface="+mj-ea"/>
                <a:cs typeface="+mj-cs"/>
              </a:rPr>
              <a:t>cháng</a:t>
            </a:r>
            <a:r>
              <a:rPr lang="en-US" altLang="zh-CN" sz="4000" dirty="0">
                <a:latin typeface="+mj-lt"/>
                <a:ea typeface="+mj-ea"/>
                <a:cs typeface="+mj-cs"/>
              </a:rPr>
              <a:t>.</a:t>
            </a:r>
          </a:p>
          <a:p>
            <a:r>
              <a:rPr lang="zh-CN" altLang="en-US" sz="4000" dirty="0">
                <a:latin typeface="+mj-lt"/>
                <a:ea typeface="+mj-ea"/>
                <a:cs typeface="+mj-cs"/>
              </a:rPr>
              <a:t> 我    想       尝    一   尝。</a:t>
            </a:r>
          </a:p>
        </p:txBody>
      </p:sp>
      <p:pic>
        <p:nvPicPr>
          <p:cNvPr id="6146" name="Picture 2" descr="Woman Cartoon 2000*1494 transprent Png Free Download - Area, Text,  Recreation. - CleanPNG / KissPNG">
            <a:extLst>
              <a:ext uri="{FF2B5EF4-FFF2-40B4-BE49-F238E27FC236}">
                <a16:creationId xmlns:a16="http://schemas.microsoft.com/office/drawing/2014/main" id="{F9441AA1-EA19-AF44-88A8-DC67A3521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45" y="4259939"/>
            <a:ext cx="33020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723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8BF4B1-D6DD-9540-9641-177382D92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4E3C8B-C8CE-6844-8901-4E5B5C2C9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8194" name="Picture 2" descr="All The Best photos, royalty-free images, graphics, vectors &amp; videos |  Adobe Stock">
            <a:extLst>
              <a:ext uri="{FF2B5EF4-FFF2-40B4-BE49-F238E27FC236}">
                <a16:creationId xmlns:a16="http://schemas.microsoft.com/office/drawing/2014/main" id="{B8898C3E-DBEC-AB47-AA56-F20469799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2" y="1776412"/>
            <a:ext cx="8858916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88787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BFF48-702B-374F-A000-CECB67A2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C6EA62D-8F97-1843-919B-70BCD79DF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" y="200496"/>
            <a:ext cx="8951440" cy="6484508"/>
          </a:xfrm>
        </p:spPr>
      </p:pic>
    </p:spTree>
    <p:extLst>
      <p:ext uri="{BB962C8B-B14F-4D97-AF65-F5344CB8AC3E}">
        <p14:creationId xmlns:p14="http://schemas.microsoft.com/office/powerpoint/2010/main" val="312419407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8D7B35-C1D3-4E40-B65C-1F8ED3FE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472"/>
            <a:ext cx="8229600" cy="945292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lvl="1" defTabSz="0">
              <a:spcBef>
                <a:spcPct val="20000"/>
              </a:spcBef>
            </a:pPr>
            <a:r>
              <a:rPr lang="en-GB" altLang="zh-CN" sz="360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(Subj. +) </a:t>
            </a:r>
            <a:r>
              <a:rPr lang="zh-CN" altLang="en-US" sz="360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又</a:t>
            </a:r>
            <a:r>
              <a:rPr lang="en-US" altLang="zh-CN" sz="360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(</a:t>
            </a:r>
            <a:r>
              <a:rPr lang="en-GB" altLang="zh-CN" sz="3600" dirty="0" err="1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yòu</a:t>
            </a:r>
            <a:r>
              <a:rPr lang="en-GB" altLang="zh-CN" sz="360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)</a:t>
            </a:r>
            <a:r>
              <a:rPr lang="zh-CN" altLang="en-US" sz="360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+ </a:t>
            </a:r>
            <a:r>
              <a:rPr lang="en-GB" altLang="zh-CN" sz="360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Verb + </a:t>
            </a:r>
            <a:r>
              <a:rPr lang="zh-CN" altLang="en-US" sz="360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了</a:t>
            </a:r>
            <a:r>
              <a:rPr lang="en-US" altLang="zh-CN" sz="3600" dirty="0">
                <a:solidFill>
                  <a:schemeClr val="tx1"/>
                </a:solidFill>
                <a:latin typeface="+mj-lt"/>
                <a:ea typeface="STZhongsong" panose="02010600040101010101" pitchFamily="2" charset="-122"/>
                <a:cs typeface="+mj-cs"/>
              </a:rPr>
              <a:t>le</a:t>
            </a:r>
            <a:endParaRPr lang="zh-CN" altLang="en-US" sz="3600" dirty="0">
              <a:solidFill>
                <a:schemeClr val="tx1"/>
              </a:solidFill>
              <a:latin typeface="+mj-lt"/>
              <a:ea typeface="STZhongsong" panose="02010600040101010101" pitchFamily="2" charset="-122"/>
              <a:cs typeface="+mj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EE22CF-FCDE-5D4C-9097-861ABD764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17" y="1674342"/>
            <a:ext cx="6808575" cy="4525963"/>
          </a:xfrm>
        </p:spPr>
        <p:txBody>
          <a:bodyPr/>
          <a:lstStyle/>
          <a:p>
            <a:r>
              <a:rPr lang="en-GB" altLang="zh-CN" dirty="0" err="1"/>
              <a:t>Yòu</a:t>
            </a:r>
            <a:r>
              <a:rPr lang="en-GB" altLang="zh-CN" dirty="0"/>
              <a:t> </a:t>
            </a:r>
            <a:r>
              <a:rPr lang="en-GB" altLang="zh-CN" dirty="0" err="1"/>
              <a:t>xiàyǔ</a:t>
            </a:r>
            <a:r>
              <a:rPr lang="en-GB" altLang="zh-CN" dirty="0"/>
              <a:t> le!</a:t>
            </a:r>
          </a:p>
          <a:p>
            <a:r>
              <a:rPr lang="zh-CN" altLang="en-US" dirty="0"/>
              <a:t>又 下雨 了 ！</a:t>
            </a:r>
            <a:endParaRPr lang="en-US" altLang="zh-CN" dirty="0"/>
          </a:p>
          <a:p>
            <a:r>
              <a:rPr lang="en-GB" altLang="zh-CN" dirty="0"/>
              <a:t>It rained again!/ It’s raining again.</a:t>
            </a:r>
          </a:p>
          <a:p>
            <a:r>
              <a:rPr lang="en-GB" altLang="zh-CN" dirty="0" err="1"/>
              <a:t>Nǐ</a:t>
            </a:r>
            <a:r>
              <a:rPr lang="en-GB" altLang="zh-CN" dirty="0"/>
              <a:t> </a:t>
            </a:r>
            <a:r>
              <a:rPr lang="en-GB" altLang="zh-CN" dirty="0" err="1"/>
              <a:t>yòu</a:t>
            </a:r>
            <a:r>
              <a:rPr lang="en-GB" altLang="zh-CN" dirty="0"/>
              <a:t> </a:t>
            </a:r>
            <a:r>
              <a:rPr lang="en-GB" altLang="zh-CN" dirty="0" err="1"/>
              <a:t>chídào</a:t>
            </a:r>
            <a:r>
              <a:rPr lang="en-GB" altLang="zh-CN" dirty="0"/>
              <a:t> le.</a:t>
            </a:r>
          </a:p>
          <a:p>
            <a:r>
              <a:rPr lang="zh-CN" altLang="en-US" dirty="0"/>
              <a:t>你 又 迟到 了 。</a:t>
            </a:r>
            <a:r>
              <a:rPr lang="en-GB" altLang="zh-CN" dirty="0"/>
              <a:t>You're late again.</a:t>
            </a:r>
          </a:p>
          <a:p>
            <a:r>
              <a:rPr lang="en-GB" altLang="zh-CN" dirty="0" err="1"/>
              <a:t>Wǒ</a:t>
            </a:r>
            <a:r>
              <a:rPr lang="en-GB" altLang="zh-CN" dirty="0"/>
              <a:t> </a:t>
            </a:r>
            <a:r>
              <a:rPr lang="en-GB" altLang="zh-CN" dirty="0" err="1"/>
              <a:t>yòu</a:t>
            </a:r>
            <a:r>
              <a:rPr lang="en-GB" altLang="zh-CN" dirty="0"/>
              <a:t> </a:t>
            </a:r>
            <a:r>
              <a:rPr lang="en-GB" altLang="zh-CN" dirty="0" err="1"/>
              <a:t>wàng</a:t>
            </a:r>
            <a:r>
              <a:rPr lang="en-GB" altLang="zh-CN" dirty="0"/>
              <a:t> le.</a:t>
            </a:r>
            <a:endParaRPr lang="en-US" altLang="zh-CN" dirty="0"/>
          </a:p>
          <a:p>
            <a:r>
              <a:rPr lang="zh-CN" altLang="en-US" dirty="0"/>
              <a:t>我 又 忘 了 。</a:t>
            </a:r>
            <a:r>
              <a:rPr lang="en-GB" altLang="zh-CN" dirty="0"/>
              <a:t>I forgot again.</a:t>
            </a:r>
          </a:p>
        </p:txBody>
      </p:sp>
    </p:spTree>
    <p:extLst>
      <p:ext uri="{BB962C8B-B14F-4D97-AF65-F5344CB8AC3E}">
        <p14:creationId xmlns:p14="http://schemas.microsoft.com/office/powerpoint/2010/main" val="12029742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9B371-E21F-DE4F-8D9C-949517B7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87BB79-5516-0544-B3C5-4E8494D40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/>
              <a:t>Wǒ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xiǎng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zài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hē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yībēi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kāifēi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我想再喝一杯咖啡。</a:t>
            </a:r>
            <a:endParaRPr kumimoji="1" lang="en-US" altLang="zh-CN" dirty="0"/>
          </a:p>
          <a:p>
            <a:r>
              <a:rPr kumimoji="1" lang="en-US" altLang="zh-CN" dirty="0" err="1"/>
              <a:t>Wǒ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yòu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hē</a:t>
            </a:r>
            <a:r>
              <a:rPr kumimoji="1" lang="en-US" altLang="zh-CN" dirty="0"/>
              <a:t> le </a:t>
            </a:r>
            <a:r>
              <a:rPr kumimoji="1" lang="en-US" altLang="zh-CN" dirty="0" err="1"/>
              <a:t>yībēi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kāifēi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我又喝了一杯咖啡。</a:t>
            </a:r>
          </a:p>
        </p:txBody>
      </p:sp>
    </p:spTree>
    <p:extLst>
      <p:ext uri="{BB962C8B-B14F-4D97-AF65-F5344CB8AC3E}">
        <p14:creationId xmlns:p14="http://schemas.microsoft.com/office/powerpoint/2010/main" val="367484805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62994F-1766-774D-9313-4E4D7C61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5" y="1594022"/>
            <a:ext cx="8769085" cy="4226015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Verb + Verb</a:t>
            </a:r>
          </a:p>
          <a:p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Indicate that they happen briefly or "a little bit."</a:t>
            </a:r>
          </a:p>
          <a:p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Note that for this pattern, the second verb's tone changes to the neutral tone.</a:t>
            </a:r>
          </a:p>
          <a:p>
            <a:r>
              <a:rPr lang="zh-CN" altLang="en-US" dirty="0">
                <a:highlight>
                  <a:srgbClr val="00FFFF"/>
                </a:highlight>
              </a:rPr>
              <a:t>看看、想想、说说、听听、走走、逛逛</a:t>
            </a:r>
            <a:endParaRPr lang="en-GB" altLang="zh-CN" dirty="0">
              <a:solidFill>
                <a:srgbClr val="0070C0"/>
              </a:solidFill>
              <a:highlight>
                <a:srgbClr val="00FFFF"/>
              </a:highlight>
              <a:latin typeface="Chalkboard" panose="03050602040202020205" pitchFamily="66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5A670C-8650-DD45-8A00-12BB3FBD837A}"/>
              </a:ext>
            </a:extLst>
          </p:cNvPr>
          <p:cNvSpPr txBox="1"/>
          <p:nvPr/>
        </p:nvSpPr>
        <p:spPr>
          <a:xfrm>
            <a:off x="753764" y="611364"/>
            <a:ext cx="8204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2060"/>
                </a:solidFill>
                <a:highlight>
                  <a:srgbClr val="FFFF00"/>
                </a:highlight>
                <a:latin typeface="+mj-lt"/>
                <a:ea typeface="STZhongsong" panose="02010600040101010101" pitchFamily="2" charset="-122"/>
                <a:cs typeface="+mj-cs"/>
                <a:sym typeface="Arial" pitchFamily="34" charset="0"/>
              </a:rPr>
              <a:t>Reduplication of </a:t>
            </a:r>
            <a:r>
              <a:rPr lang="en-GB" altLang="zh-CN" sz="4000" dirty="0">
                <a:highlight>
                  <a:srgbClr val="FFFF00"/>
                </a:highlight>
              </a:rPr>
              <a:t>single-character</a:t>
            </a:r>
            <a:endParaRPr lang="zh-CN" altLang="en-US" sz="4000" dirty="0">
              <a:solidFill>
                <a:srgbClr val="002060"/>
              </a:solidFill>
              <a:highlight>
                <a:srgbClr val="FFFF00"/>
              </a:highlight>
              <a:latin typeface="+mj-lt"/>
              <a:ea typeface="STZhongsong" panose="02010600040101010101" pitchFamily="2" charset="-122"/>
              <a:cs typeface="+mj-cs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8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E08624-4BC4-694D-978C-CC71E1E1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3563"/>
            <a:ext cx="8229600" cy="1143000"/>
          </a:xfrm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Verb +</a:t>
            </a:r>
            <a:r>
              <a:rPr lang="zh-CN" altLang="en-US" dirty="0">
                <a:solidFill>
                  <a:srgbClr val="002060"/>
                </a:solidFill>
                <a:ea typeface="STZhongsong" panose="02010600040101010101" pitchFamily="2" charset="-122"/>
              </a:rPr>
              <a:t> 一</a:t>
            </a:r>
            <a:r>
              <a:rPr lang="en-US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y</a:t>
            </a:r>
            <a:r>
              <a:rPr lang="en-GB" altLang="zh-CN" dirty="0" err="1">
                <a:solidFill>
                  <a:srgbClr val="002060"/>
                </a:solidFill>
                <a:ea typeface="STZhongsong" panose="02010600040101010101" pitchFamily="2" charset="-122"/>
              </a:rPr>
              <a:t>ī</a:t>
            </a:r>
            <a:r>
              <a:rPr lang="zh-CN" altLang="en-US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en-GB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Verb</a:t>
            </a:r>
            <a:endParaRPr lang="zh-CN" altLang="en-US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C56D15-2268-E543-805B-B3D3484D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6261"/>
            <a:ext cx="8229600" cy="3910908"/>
          </a:xfrm>
        </p:spPr>
        <p:txBody>
          <a:bodyPr/>
          <a:lstStyle/>
          <a:p>
            <a:r>
              <a:rPr lang="en-GB" altLang="zh-CN" dirty="0" err="1"/>
              <a:t>xiào</a:t>
            </a:r>
            <a:r>
              <a:rPr lang="en-GB" altLang="zh-CN" dirty="0"/>
              <a:t> </a:t>
            </a:r>
            <a:r>
              <a:rPr lang="en-GB" altLang="zh-CN" dirty="0" err="1"/>
              <a:t>yī</a:t>
            </a:r>
            <a:r>
              <a:rPr lang="en-GB" altLang="zh-CN" dirty="0"/>
              <a:t> </a:t>
            </a:r>
            <a:r>
              <a:rPr lang="en-GB" altLang="zh-CN" dirty="0" err="1"/>
              <a:t>xiào</a:t>
            </a:r>
            <a:r>
              <a:rPr lang="zh-CN" altLang="en-US" dirty="0"/>
              <a:t>笑 一 笑</a:t>
            </a:r>
            <a:r>
              <a:rPr lang="en-GB" altLang="zh-CN" dirty="0"/>
              <a:t> to smile </a:t>
            </a:r>
          </a:p>
          <a:p>
            <a:r>
              <a:rPr lang="en-GB" altLang="zh-CN" dirty="0" err="1"/>
              <a:t>wèn</a:t>
            </a:r>
            <a:r>
              <a:rPr lang="en-GB" altLang="zh-CN" dirty="0"/>
              <a:t> </a:t>
            </a:r>
            <a:r>
              <a:rPr lang="en-GB" altLang="zh-CN" dirty="0" err="1"/>
              <a:t>yī</a:t>
            </a:r>
            <a:r>
              <a:rPr lang="en-GB" altLang="zh-CN" dirty="0"/>
              <a:t> </a:t>
            </a:r>
            <a:r>
              <a:rPr lang="en-GB" altLang="zh-CN" dirty="0" err="1"/>
              <a:t>wèn</a:t>
            </a:r>
            <a:r>
              <a:rPr lang="en-GB" altLang="zh-CN" dirty="0"/>
              <a:t> </a:t>
            </a:r>
            <a:r>
              <a:rPr lang="zh-CN" altLang="en-US" dirty="0"/>
              <a:t>问 一 问 </a:t>
            </a:r>
            <a:r>
              <a:rPr lang="en-US" altLang="zh-CN" dirty="0"/>
              <a:t>to </a:t>
            </a:r>
            <a:r>
              <a:rPr lang="en-GB" altLang="zh-CN" dirty="0"/>
              <a:t>ask</a:t>
            </a:r>
          </a:p>
          <a:p>
            <a:r>
              <a:rPr lang="en-GB" altLang="zh-CN" dirty="0" err="1"/>
              <a:t>yòng</a:t>
            </a:r>
            <a:r>
              <a:rPr lang="en-GB" altLang="zh-CN" dirty="0"/>
              <a:t> </a:t>
            </a:r>
            <a:r>
              <a:rPr lang="en-GB" altLang="zh-CN" dirty="0" err="1"/>
              <a:t>yī</a:t>
            </a:r>
            <a:r>
              <a:rPr lang="en-GB" altLang="zh-CN" dirty="0"/>
              <a:t> </a:t>
            </a:r>
            <a:r>
              <a:rPr lang="en-GB" altLang="zh-CN" dirty="0" err="1"/>
              <a:t>yòng</a:t>
            </a:r>
            <a:r>
              <a:rPr lang="en-GB" altLang="zh-CN" dirty="0"/>
              <a:t> </a:t>
            </a:r>
            <a:r>
              <a:rPr lang="zh-CN" altLang="en-US" dirty="0"/>
              <a:t>用 一 用 </a:t>
            </a:r>
            <a:r>
              <a:rPr lang="en-GB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short time</a:t>
            </a:r>
            <a:endParaRPr lang="en-GB" altLang="zh-CN" dirty="0"/>
          </a:p>
          <a:p>
            <a:r>
              <a:rPr lang="en-GB" altLang="zh-CN" dirty="0" err="1"/>
              <a:t>liáo</a:t>
            </a:r>
            <a:r>
              <a:rPr lang="en-GB" altLang="zh-CN" dirty="0"/>
              <a:t> </a:t>
            </a:r>
            <a:r>
              <a:rPr lang="en-GB" altLang="zh-CN" dirty="0" err="1"/>
              <a:t>yī</a:t>
            </a:r>
            <a:r>
              <a:rPr lang="en-GB" altLang="zh-CN" dirty="0"/>
              <a:t> </a:t>
            </a:r>
            <a:r>
              <a:rPr lang="en-GB" altLang="zh-CN" dirty="0" err="1"/>
              <a:t>liáo</a:t>
            </a:r>
            <a:r>
              <a:rPr lang="en-GB" altLang="zh-CN" dirty="0"/>
              <a:t> </a:t>
            </a:r>
            <a:r>
              <a:rPr lang="zh-CN" altLang="en-US" dirty="0"/>
              <a:t>聊一聊 </a:t>
            </a:r>
            <a:r>
              <a:rPr lang="en-US" altLang="zh-CN" dirty="0"/>
              <a:t>to </a:t>
            </a:r>
            <a:r>
              <a:rPr lang="en-GB" altLang="zh-CN" dirty="0"/>
              <a:t>chat</a:t>
            </a:r>
          </a:p>
          <a:p>
            <a:r>
              <a:rPr lang="en-GB" altLang="zh-CN" dirty="0" err="1"/>
              <a:t>cháng</a:t>
            </a:r>
            <a:r>
              <a:rPr lang="en-GB" altLang="zh-CN" dirty="0"/>
              <a:t> </a:t>
            </a:r>
            <a:r>
              <a:rPr lang="en-GB" altLang="zh-CN" dirty="0" err="1"/>
              <a:t>yī</a:t>
            </a:r>
            <a:r>
              <a:rPr lang="en-GB" altLang="zh-CN" dirty="0"/>
              <a:t> </a:t>
            </a:r>
            <a:r>
              <a:rPr lang="en-GB" altLang="zh-CN" dirty="0" err="1"/>
              <a:t>cháng</a:t>
            </a:r>
            <a:r>
              <a:rPr lang="en-GB" altLang="zh-CN" dirty="0"/>
              <a:t> </a:t>
            </a:r>
            <a:r>
              <a:rPr lang="zh-CN" altLang="en-US" dirty="0"/>
              <a:t>尝 一 尝 </a:t>
            </a:r>
            <a:r>
              <a:rPr lang="en-US" altLang="zh-CN" dirty="0"/>
              <a:t>have a taste</a:t>
            </a:r>
          </a:p>
          <a:p>
            <a:r>
              <a:rPr lang="en-US" altLang="zh-CN" dirty="0"/>
              <a:t>k</a:t>
            </a:r>
            <a:r>
              <a:rPr lang="en-GB" altLang="zh-CN" dirty="0" err="1"/>
              <a:t>à</a:t>
            </a:r>
            <a:r>
              <a:rPr lang="en-US" altLang="zh-CN" dirty="0" err="1"/>
              <a:t>ny</a:t>
            </a:r>
            <a:r>
              <a:rPr lang="en-GB" altLang="zh-CN" dirty="0" err="1"/>
              <a:t>ī</a:t>
            </a:r>
            <a:r>
              <a:rPr lang="en-US" altLang="zh-CN" dirty="0"/>
              <a:t>k</a:t>
            </a:r>
            <a:r>
              <a:rPr lang="en-GB" altLang="zh-CN" dirty="0" err="1"/>
              <a:t>à</a:t>
            </a:r>
            <a:r>
              <a:rPr lang="en-US" altLang="zh-CN" dirty="0"/>
              <a:t>n</a:t>
            </a:r>
            <a:r>
              <a:rPr lang="zh-CN" altLang="en-US" dirty="0"/>
              <a:t>看一看</a:t>
            </a:r>
            <a:r>
              <a:rPr lang="en-US" altLang="zh-CN" dirty="0"/>
              <a:t>have a look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68337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01D0C-59E9-2A44-82AF-CD6D1696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546100"/>
            <a:ext cx="8763000" cy="960438"/>
          </a:xfrm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</a:pPr>
            <a:r>
              <a:rPr lang="en-GB" altLang="zh-CN" sz="3200" kern="1200" dirty="0">
                <a:solidFill>
                  <a:srgbClr val="002060"/>
                </a:solidFill>
                <a:ea typeface="STZhongsong" panose="02010600040101010101" pitchFamily="2" charset="-122"/>
              </a:rPr>
              <a:t>Reduplication with Two-Syllable Verbs ABAB</a:t>
            </a:r>
            <a:endParaRPr lang="zh-CN" altLang="en-US" sz="3200" kern="12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5AB34E-352E-5A4F-86C8-2E7A838BF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90700"/>
            <a:ext cx="8763000" cy="4525963"/>
          </a:xfrm>
        </p:spPr>
        <p:txBody>
          <a:bodyPr/>
          <a:lstStyle/>
          <a:p>
            <a:r>
              <a:rPr lang="zh-CN" altLang="en-US" dirty="0"/>
              <a:t>考虑考虑 </a:t>
            </a:r>
            <a:r>
              <a:rPr lang="en-GB" altLang="zh-CN" dirty="0" err="1"/>
              <a:t>kǎolǜ</a:t>
            </a:r>
            <a:r>
              <a:rPr lang="en-GB" altLang="zh-CN" dirty="0"/>
              <a:t> </a:t>
            </a:r>
            <a:r>
              <a:rPr lang="en-GB" altLang="zh-CN" dirty="0" err="1"/>
              <a:t>kǎolǜ</a:t>
            </a:r>
            <a:r>
              <a:rPr lang="zh-CN" altLang="en-US" dirty="0"/>
              <a:t>  </a:t>
            </a:r>
            <a:r>
              <a:rPr lang="en-GB" altLang="zh-CN" dirty="0"/>
              <a:t>think it over</a:t>
            </a:r>
          </a:p>
          <a:p>
            <a:r>
              <a:rPr lang="zh-CN" altLang="en-US" dirty="0"/>
              <a:t>讨论讨论 </a:t>
            </a:r>
            <a:r>
              <a:rPr lang="en-GB" altLang="zh-CN" dirty="0" err="1"/>
              <a:t>tǎolùn</a:t>
            </a:r>
            <a:r>
              <a:rPr lang="en-GB" altLang="zh-CN" dirty="0"/>
              <a:t> </a:t>
            </a:r>
            <a:r>
              <a:rPr lang="en-GB" altLang="zh-CN" dirty="0" err="1"/>
              <a:t>tǎolùn</a:t>
            </a:r>
            <a:r>
              <a:rPr lang="zh-CN" altLang="en-US" dirty="0"/>
              <a:t>  </a:t>
            </a:r>
            <a:r>
              <a:rPr lang="en-GB" altLang="zh-CN" dirty="0"/>
              <a:t>discuss it</a:t>
            </a:r>
          </a:p>
          <a:p>
            <a:r>
              <a:rPr lang="zh-CN" altLang="en-US" dirty="0"/>
              <a:t>商量商量 </a:t>
            </a:r>
            <a:r>
              <a:rPr lang="en-GB" altLang="zh-CN" dirty="0" err="1"/>
              <a:t>shāngliang</a:t>
            </a:r>
            <a:r>
              <a:rPr lang="en-GB" altLang="zh-CN" dirty="0"/>
              <a:t> </a:t>
            </a:r>
            <a:r>
              <a:rPr lang="en-GB" altLang="zh-CN" dirty="0" err="1"/>
              <a:t>shāngliang</a:t>
            </a:r>
            <a:r>
              <a:rPr lang="zh-CN" altLang="en-US" dirty="0"/>
              <a:t>  </a:t>
            </a:r>
            <a:r>
              <a:rPr lang="en-GB" altLang="zh-CN" dirty="0"/>
              <a:t>talk it over</a:t>
            </a:r>
          </a:p>
          <a:p>
            <a:r>
              <a:rPr lang="zh-CN" altLang="en-US" dirty="0"/>
              <a:t>打听打听 </a:t>
            </a:r>
            <a:r>
              <a:rPr lang="en-GB" altLang="zh-CN" dirty="0" err="1"/>
              <a:t>dǎting</a:t>
            </a:r>
            <a:r>
              <a:rPr lang="en-GB" altLang="zh-CN" dirty="0"/>
              <a:t> </a:t>
            </a:r>
            <a:r>
              <a:rPr lang="en-GB" altLang="zh-CN" dirty="0" err="1"/>
              <a:t>dǎting</a:t>
            </a:r>
            <a:r>
              <a:rPr lang="zh-CN" altLang="en-US" dirty="0"/>
              <a:t>  </a:t>
            </a:r>
            <a:r>
              <a:rPr lang="en-GB" altLang="zh-CN" dirty="0"/>
              <a:t>inquire about it</a:t>
            </a:r>
          </a:p>
          <a:p>
            <a:r>
              <a:rPr lang="zh-CN" altLang="en-GB" dirty="0"/>
              <a:t>学习</a:t>
            </a:r>
            <a:r>
              <a:rPr lang="zh-CN" altLang="en-US" dirty="0"/>
              <a:t>学习  </a:t>
            </a:r>
            <a:r>
              <a:rPr lang="en-US" altLang="zh-CN" dirty="0" err="1"/>
              <a:t>xuéxí</a:t>
            </a:r>
            <a:r>
              <a:rPr lang="en-US" altLang="zh-CN" dirty="0"/>
              <a:t> </a:t>
            </a:r>
            <a:r>
              <a:rPr lang="en-US" altLang="zh-CN" dirty="0" err="1"/>
              <a:t>xuéxí</a:t>
            </a:r>
            <a:r>
              <a:rPr lang="en-US" altLang="zh-CN" dirty="0"/>
              <a:t>    study a bit</a:t>
            </a:r>
          </a:p>
          <a:p>
            <a:r>
              <a:rPr lang="zh-CN" altLang="en-US" dirty="0"/>
              <a:t>运动运动</a:t>
            </a:r>
            <a:r>
              <a:rPr lang="en-US" altLang="zh-CN" dirty="0"/>
              <a:t>  </a:t>
            </a:r>
            <a:r>
              <a:rPr lang="en-US" altLang="zh-CN" dirty="0" err="1"/>
              <a:t>yùndòng</a:t>
            </a:r>
            <a:r>
              <a:rPr lang="en-US" altLang="zh-CN" dirty="0"/>
              <a:t> </a:t>
            </a:r>
            <a:r>
              <a:rPr lang="en-US" altLang="zh-CN" dirty="0" err="1"/>
              <a:t>yùndòng</a:t>
            </a:r>
            <a:r>
              <a:rPr lang="en-US" altLang="zh-CN" dirty="0"/>
              <a:t>    exercise a bit</a:t>
            </a:r>
          </a:p>
          <a:p>
            <a:r>
              <a:rPr lang="zh-CN" altLang="en-US" dirty="0"/>
              <a:t>休息休息</a:t>
            </a:r>
            <a:r>
              <a:rPr lang="en-US" altLang="zh-CN" dirty="0"/>
              <a:t>  </a:t>
            </a:r>
            <a:r>
              <a:rPr lang="en-US" altLang="zh-CN" dirty="0" err="1"/>
              <a:t>xiūxi</a:t>
            </a:r>
            <a:r>
              <a:rPr lang="en-US" altLang="zh-CN" dirty="0"/>
              <a:t> </a:t>
            </a:r>
            <a:r>
              <a:rPr lang="en-US" altLang="zh-CN" dirty="0" err="1"/>
              <a:t>xiūxi</a:t>
            </a:r>
            <a:r>
              <a:rPr lang="en-US" altLang="zh-CN" dirty="0"/>
              <a:t>  rest a bit</a:t>
            </a:r>
            <a:endParaRPr lang="en-GB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622861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1EBE29-F36D-9E45-A7C8-B9AA44683899}"/>
              </a:ext>
            </a:extLst>
          </p:cNvPr>
          <p:cNvSpPr txBox="1"/>
          <p:nvPr/>
        </p:nvSpPr>
        <p:spPr>
          <a:xfrm>
            <a:off x="209550" y="573924"/>
            <a:ext cx="8724900" cy="781566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400">
                <a:solidFill>
                  <a:srgbClr val="002060"/>
                </a:solidFill>
                <a:latin typeface="+mj-lt"/>
                <a:ea typeface="STZhongsong" panose="02010600040101010101" pitchFamily="2" charset="-122"/>
                <a:cs typeface="+mj-cs"/>
                <a:sym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sym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sym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sym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sym typeface="Arial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sym typeface="Arial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sym typeface="Arial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sym typeface="Arial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sym typeface="Arial" pitchFamily="34" charset="0"/>
              </a:defRPr>
            </a:lvl9pPr>
          </a:lstStyle>
          <a:p>
            <a:r>
              <a:rPr lang="en-GB" altLang="zh-CN" sz="3200" dirty="0"/>
              <a:t>Reduplication with Separable Verbs AAB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AAE945E-8993-4D42-A355-0B789BE7DBBE}"/>
              </a:ext>
            </a:extLst>
          </p:cNvPr>
          <p:cNvSpPr txBox="1"/>
          <p:nvPr/>
        </p:nvSpPr>
        <p:spPr>
          <a:xfrm>
            <a:off x="555025" y="1649283"/>
            <a:ext cx="8267700" cy="472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CN" altLang="en-US" sz="3200" dirty="0">
                <a:latin typeface="+mn-lt"/>
                <a:ea typeface="+mn-ea"/>
                <a:sym typeface="Arial" pitchFamily="34" charset="0"/>
              </a:rPr>
              <a:t>睡睡觉 </a:t>
            </a:r>
            <a:r>
              <a:rPr lang="en-US" altLang="zh-CN" sz="3200" dirty="0" err="1">
                <a:latin typeface="+mn-lt"/>
                <a:ea typeface="+mn-ea"/>
                <a:sym typeface="Arial" pitchFamily="34" charset="0"/>
              </a:rPr>
              <a:t>shuìshuìjiào</a:t>
            </a:r>
            <a:r>
              <a:rPr lang="en-US" altLang="zh-CN" sz="3200" dirty="0">
                <a:latin typeface="+mn-lt"/>
                <a:ea typeface="+mn-ea"/>
                <a:sym typeface="Arial" pitchFamily="34" charset="0"/>
              </a:rPr>
              <a:t>      to sleep </a:t>
            </a:r>
          </a:p>
          <a:p>
            <a:pPr defTabSz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CN" altLang="en-US" sz="3200" dirty="0">
                <a:latin typeface="+mn-lt"/>
                <a:ea typeface="+mn-ea"/>
                <a:sym typeface="Arial" pitchFamily="34" charset="0"/>
              </a:rPr>
              <a:t>吃吃饭 </a:t>
            </a:r>
            <a:r>
              <a:rPr lang="en-GB" altLang="zh-CN" sz="3200" dirty="0" err="1">
                <a:latin typeface="+mn-lt"/>
                <a:ea typeface="+mn-ea"/>
                <a:sym typeface="Arial" pitchFamily="34" charset="0"/>
              </a:rPr>
              <a:t>chīchīfàn</a:t>
            </a:r>
            <a:r>
              <a:rPr lang="zh-CN" altLang="en-US" sz="3200" dirty="0">
                <a:latin typeface="+mn-lt"/>
                <a:ea typeface="+mn-ea"/>
                <a:sym typeface="Arial" pitchFamily="34" charset="0"/>
              </a:rPr>
              <a:t> </a:t>
            </a:r>
            <a:r>
              <a:rPr lang="en-US" altLang="zh-CN" sz="3200" dirty="0">
                <a:latin typeface="+mn-lt"/>
                <a:ea typeface="+mn-ea"/>
                <a:sym typeface="Arial" pitchFamily="34" charset="0"/>
              </a:rPr>
              <a:t>          </a:t>
            </a:r>
            <a:r>
              <a:rPr lang="en-GB" altLang="zh-CN" sz="3200" dirty="0">
                <a:latin typeface="+mn-lt"/>
                <a:ea typeface="+mn-ea"/>
                <a:sym typeface="Arial" pitchFamily="34" charset="0"/>
              </a:rPr>
              <a:t>eat a bit</a:t>
            </a:r>
          </a:p>
          <a:p>
            <a:pPr defTabSz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CN" altLang="en-US" sz="3200" dirty="0">
                <a:latin typeface="+mn-lt"/>
                <a:ea typeface="+mn-ea"/>
                <a:sym typeface="Arial" pitchFamily="34" charset="0"/>
              </a:rPr>
              <a:t>喝喝茶 </a:t>
            </a:r>
            <a:r>
              <a:rPr lang="en-US" altLang="zh-CN" sz="3200" dirty="0">
                <a:latin typeface="+mn-lt"/>
                <a:ea typeface="+mn-ea"/>
                <a:sym typeface="Arial" pitchFamily="34" charset="0"/>
              </a:rPr>
              <a:t>h</a:t>
            </a:r>
            <a:r>
              <a:rPr lang="en-GB" altLang="zh-CN" sz="3200" dirty="0" err="1">
                <a:latin typeface="+mn-lt"/>
                <a:ea typeface="+mn-ea"/>
                <a:sym typeface="Arial" pitchFamily="34" charset="0"/>
              </a:rPr>
              <a:t>ē</a:t>
            </a:r>
            <a:r>
              <a:rPr lang="en-US" altLang="zh-CN" sz="3200" dirty="0">
                <a:latin typeface="+mn-lt"/>
                <a:ea typeface="+mn-ea"/>
                <a:sym typeface="Arial" pitchFamily="34" charset="0"/>
              </a:rPr>
              <a:t>h</a:t>
            </a:r>
            <a:r>
              <a:rPr lang="en-GB" altLang="zh-CN" sz="3200" dirty="0" err="1">
                <a:latin typeface="+mn-lt"/>
                <a:ea typeface="+mn-ea"/>
                <a:sym typeface="Arial" pitchFamily="34" charset="0"/>
              </a:rPr>
              <a:t>ēchá</a:t>
            </a:r>
            <a:r>
              <a:rPr lang="en-GB" altLang="zh-CN" sz="3200" dirty="0">
                <a:latin typeface="+mn-lt"/>
                <a:ea typeface="+mn-ea"/>
                <a:sym typeface="Arial" pitchFamily="34" charset="0"/>
              </a:rPr>
              <a:t>            drink a bit</a:t>
            </a:r>
          </a:p>
          <a:p>
            <a:pPr defTabSz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CN" altLang="en-US" sz="3200" dirty="0">
                <a:latin typeface="+mn-lt"/>
                <a:ea typeface="+mn-ea"/>
                <a:sym typeface="Arial" pitchFamily="34" charset="0"/>
              </a:rPr>
              <a:t>看看书 </a:t>
            </a:r>
            <a:r>
              <a:rPr lang="en-GB" altLang="zh-CN" sz="3200" dirty="0" err="1">
                <a:latin typeface="+mn-lt"/>
                <a:ea typeface="+mn-ea"/>
                <a:sym typeface="Arial" pitchFamily="34" charset="0"/>
              </a:rPr>
              <a:t>kànkànshū</a:t>
            </a:r>
            <a:r>
              <a:rPr lang="en-GB" altLang="zh-CN" sz="3200" dirty="0">
                <a:latin typeface="+mn-lt"/>
                <a:ea typeface="+mn-ea"/>
                <a:sym typeface="Arial" pitchFamily="34" charset="0"/>
              </a:rPr>
              <a:t>         read a bit</a:t>
            </a:r>
          </a:p>
          <a:p>
            <a:pPr defTabSz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CN" altLang="en-US" sz="3200" dirty="0">
                <a:latin typeface="+mn-lt"/>
                <a:ea typeface="+mn-ea"/>
                <a:sym typeface="Arial" pitchFamily="34" charset="0"/>
              </a:rPr>
              <a:t>聊聊天 </a:t>
            </a:r>
            <a:r>
              <a:rPr lang="en-US" altLang="zh-CN" sz="3200" dirty="0" err="1">
                <a:latin typeface="+mn-lt"/>
                <a:ea typeface="+mn-ea"/>
                <a:sym typeface="Arial" pitchFamily="34" charset="0"/>
              </a:rPr>
              <a:t>liáoliáotiān</a:t>
            </a:r>
            <a:r>
              <a:rPr lang="en-US" altLang="zh-CN" sz="3200" dirty="0">
                <a:latin typeface="+mn-lt"/>
                <a:ea typeface="+mn-ea"/>
                <a:sym typeface="Arial" pitchFamily="34" charset="0"/>
              </a:rPr>
              <a:t>         chat a bit</a:t>
            </a:r>
          </a:p>
          <a:p>
            <a:pPr defTabSz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CN" altLang="en-US" sz="3200" dirty="0">
                <a:latin typeface="+mn-lt"/>
                <a:ea typeface="+mn-ea"/>
                <a:sym typeface="Arial" pitchFamily="34" charset="0"/>
              </a:rPr>
              <a:t>逛逛街 </a:t>
            </a:r>
            <a:r>
              <a:rPr lang="en-US" altLang="zh-CN" sz="3200" dirty="0" err="1">
                <a:latin typeface="+mn-lt"/>
                <a:ea typeface="+mn-ea"/>
                <a:sym typeface="Arial" pitchFamily="34" charset="0"/>
              </a:rPr>
              <a:t>guàngguàngjiē</a:t>
            </a:r>
            <a:r>
              <a:rPr lang="en-US" altLang="zh-CN" sz="3200" dirty="0">
                <a:latin typeface="+mn-lt"/>
                <a:ea typeface="+mn-ea"/>
                <a:sym typeface="Arial" pitchFamily="34" charset="0"/>
              </a:rPr>
              <a:t>   </a:t>
            </a:r>
            <a:r>
              <a:rPr lang="en-US" altLang="zh-CN" sz="3200" dirty="0">
                <a:sym typeface="Arial" pitchFamily="34" charset="0"/>
              </a:rPr>
              <a:t>go shopping</a:t>
            </a:r>
            <a:endParaRPr lang="en-US" altLang="zh-CN" sz="3200" dirty="0">
              <a:latin typeface="+mn-lt"/>
              <a:ea typeface="+mn-ea"/>
              <a:sym typeface="Arial" pitchFamily="34" charset="0"/>
            </a:endParaRPr>
          </a:p>
          <a:p>
            <a:pPr defTabSz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CN" altLang="en-US" sz="3200" dirty="0">
                <a:latin typeface="+mn-lt"/>
                <a:ea typeface="+mn-ea"/>
                <a:sym typeface="Arial" pitchFamily="34" charset="0"/>
              </a:rPr>
              <a:t>跑跑步</a:t>
            </a:r>
            <a:r>
              <a:rPr lang="en-US" altLang="zh-CN" sz="3200" dirty="0" err="1">
                <a:latin typeface="+mn-lt"/>
                <a:ea typeface="+mn-ea"/>
                <a:sym typeface="Arial" pitchFamily="34" charset="0"/>
              </a:rPr>
              <a:t>pǎopǎobù</a:t>
            </a:r>
            <a:r>
              <a:rPr lang="en-US" altLang="zh-CN" sz="3200" dirty="0">
                <a:latin typeface="+mn-lt"/>
                <a:ea typeface="+mn-ea"/>
                <a:sym typeface="Arial" pitchFamily="34" charset="0"/>
              </a:rPr>
              <a:t>            running for a while</a:t>
            </a:r>
          </a:p>
          <a:p>
            <a:pPr defTabSz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zh-CN" altLang="en-US" sz="3200" dirty="0">
                <a:latin typeface="+mn-lt"/>
                <a:ea typeface="+mn-ea"/>
                <a:sym typeface="Arial" pitchFamily="34" charset="0"/>
              </a:rPr>
              <a:t>散散步</a:t>
            </a:r>
            <a:r>
              <a:rPr lang="en-US" altLang="zh-CN" sz="3200" dirty="0" err="1">
                <a:latin typeface="+mn-lt"/>
                <a:ea typeface="+mn-ea"/>
                <a:sym typeface="Arial" pitchFamily="34" charset="0"/>
              </a:rPr>
              <a:t>sànsànbù</a:t>
            </a:r>
            <a:r>
              <a:rPr lang="en-US" altLang="zh-CN" sz="3200" dirty="0">
                <a:latin typeface="+mn-lt"/>
                <a:ea typeface="+mn-ea"/>
                <a:sym typeface="Arial" pitchFamily="34" charset="0"/>
              </a:rPr>
              <a:t>            have a walk</a:t>
            </a:r>
            <a:endParaRPr lang="en-GB" altLang="zh-CN" sz="3200" dirty="0">
              <a:latin typeface="+mn-lt"/>
              <a:ea typeface="+mn-ea"/>
              <a:sym typeface="Arial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7E745C8-CB39-8647-9AAD-204087C6A8A6}"/>
              </a:ext>
            </a:extLst>
          </p:cNvPr>
          <p:cNvSpPr txBox="1"/>
          <p:nvPr/>
        </p:nvSpPr>
        <p:spPr>
          <a:xfrm>
            <a:off x="7349991" y="2475637"/>
            <a:ext cx="157433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Arial" pitchFamily="34" charset="0"/>
              </a:rPr>
              <a:t>past tense: </a:t>
            </a:r>
          </a:p>
          <a:p>
            <a:r>
              <a:rPr lang="en-GB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Arial" pitchFamily="34" charset="0"/>
              </a:rPr>
              <a:t>A</a:t>
            </a:r>
            <a:r>
              <a:rPr lang="zh-CN" altLang="en-GB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Arial" pitchFamily="34" charset="0"/>
              </a:rPr>
              <a:t>了</a:t>
            </a:r>
            <a:r>
              <a:rPr lang="en-GB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Arial" pitchFamily="34" charset="0"/>
              </a:rPr>
              <a:t>AB</a:t>
            </a:r>
            <a:endParaRPr lang="zh-CN" altLang="en-US" sz="3600" dirty="0">
              <a:highlight>
                <a:srgbClr val="FF00FF"/>
              </a:highlight>
              <a:latin typeface="+mj-lt"/>
              <a:ea typeface="STZhongsong" panose="02010600040101010101" pitchFamily="2" charset="-122"/>
              <a:cs typeface="+mj-cs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235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AFE502-8B9D-0A4F-A522-DA7969D8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 descr="文本, 信件&#10;&#10;描述已自动生成">
            <a:extLst>
              <a:ext uri="{FF2B5EF4-FFF2-40B4-BE49-F238E27FC236}">
                <a16:creationId xmlns:a16="http://schemas.microsoft.com/office/drawing/2014/main" id="{6D3C9CDD-7ABC-D649-A5A3-77133A290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0" y="1111047"/>
            <a:ext cx="6982384" cy="4427643"/>
          </a:xfrm>
        </p:spPr>
      </p:pic>
    </p:spTree>
    <p:extLst>
      <p:ext uri="{BB962C8B-B14F-4D97-AF65-F5344CB8AC3E}">
        <p14:creationId xmlns:p14="http://schemas.microsoft.com/office/powerpoint/2010/main" val="274781523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A000120150209A07PWBG">
  <a:themeElements>
    <a:clrScheme name="">
      <a:dk1>
        <a:srgbClr val="777777"/>
      </a:dk1>
      <a:lt1>
        <a:srgbClr val="FFFFFF"/>
      </a:lt1>
      <a:dk2>
        <a:srgbClr val="777777"/>
      </a:dk2>
      <a:lt2>
        <a:srgbClr val="FFFFFF"/>
      </a:lt2>
      <a:accent1>
        <a:srgbClr val="379DBC"/>
      </a:accent1>
      <a:accent2>
        <a:srgbClr val="6D98BF"/>
      </a:accent2>
      <a:accent3>
        <a:srgbClr val="FFFFFF"/>
      </a:accent3>
      <a:accent4>
        <a:srgbClr val="656565"/>
      </a:accent4>
      <a:accent5>
        <a:srgbClr val="AECCDA"/>
      </a:accent5>
      <a:accent6>
        <a:srgbClr val="6289AD"/>
      </a:accent6>
      <a:hlink>
        <a:srgbClr val="00B0F0"/>
      </a:hlink>
      <a:folHlink>
        <a:srgbClr val="AFB2B4"/>
      </a:folHlink>
    </a:clrScheme>
    <a:fontScheme name="1_A000120150209A07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681</Words>
  <Application>Microsoft Macintosh PowerPoint</Application>
  <PresentationFormat>全屏显示(4:3)</PresentationFormat>
  <Paragraphs>109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Chalkboard</vt:lpstr>
      <vt:lpstr>Calibri Light</vt:lpstr>
      <vt:lpstr>Times New Roman</vt:lpstr>
      <vt:lpstr>Calibri</vt:lpstr>
      <vt:lpstr>Wingdings 2</vt:lpstr>
      <vt:lpstr>宋体</vt:lpstr>
      <vt:lpstr>Arial</vt:lpstr>
      <vt:lpstr>微软雅黑</vt:lpstr>
      <vt:lpstr>默认设计模板</vt:lpstr>
      <vt:lpstr>1_A000120150209A07PWBG</vt:lpstr>
      <vt:lpstr>自定义设计方案</vt:lpstr>
      <vt:lpstr>第 8 课</vt:lpstr>
      <vt:lpstr>PowerPoint 演示文稿</vt:lpstr>
      <vt:lpstr>(Subj. +) 又(yòu) + Verb + 了le</vt:lpstr>
      <vt:lpstr>PowerPoint 演示文稿</vt:lpstr>
      <vt:lpstr>PowerPoint 演示文稿</vt:lpstr>
      <vt:lpstr>Verb + 一yī + Verb</vt:lpstr>
      <vt:lpstr>Reduplication with Two-Syllable Verbs ABAB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xiào yī xiào笑 一 笑 to smile 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8 课</dc:title>
  <dc:creator>Huimin HE</dc:creator>
  <cp:lastModifiedBy>Huimin HE</cp:lastModifiedBy>
  <cp:revision>36</cp:revision>
  <dcterms:created xsi:type="dcterms:W3CDTF">2020-11-23T09:06:39Z</dcterms:created>
  <dcterms:modified xsi:type="dcterms:W3CDTF">2020-12-08T14:21:57Z</dcterms:modified>
</cp:coreProperties>
</file>