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8" r:id="rId4"/>
    <p:sldId id="282" r:id="rId5"/>
    <p:sldId id="278" r:id="rId6"/>
    <p:sldId id="283" r:id="rId7"/>
    <p:sldId id="284" r:id="rId8"/>
    <p:sldId id="258" r:id="rId9"/>
    <p:sldId id="260" r:id="rId10"/>
    <p:sldId id="265" r:id="rId11"/>
    <p:sldId id="264" r:id="rId12"/>
    <p:sldId id="261" r:id="rId13"/>
    <p:sldId id="262" r:id="rId14"/>
    <p:sldId id="263" r:id="rId15"/>
    <p:sldId id="266" r:id="rId16"/>
    <p:sldId id="270" r:id="rId17"/>
    <p:sldId id="269" r:id="rId18"/>
    <p:sldId id="272"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u.jade" initials="x" lastIdx="1" clrIdx="0">
    <p:extLst>
      <p:ext uri="{19B8F6BF-5375-455C-9EA6-DF929625EA0E}">
        <p15:presenceInfo xmlns:p15="http://schemas.microsoft.com/office/powerpoint/2012/main" userId="S::xu.jade@bssc.edu.au::a2545f19-dbd8-44dc-99b5-20663299fd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67"/>
    <p:restoredTop sz="94709"/>
  </p:normalViewPr>
  <p:slideViewPr>
    <p:cSldViewPr snapToGrid="0" snapToObjects="1">
      <p:cViewPr varScale="1">
        <p:scale>
          <a:sx n="92" d="100"/>
          <a:sy n="92" d="100"/>
        </p:scale>
        <p:origin x="21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8E92A-7D9E-134B-9083-14FC12B8B4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151D6A-75E2-DA4F-BF82-A673B7FB4E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15BA72-1EA8-994F-8E6F-08B49396F0B8}"/>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D5CAFC6E-095C-4244-AC91-70F16FE1C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FA7A0-89D4-8E48-AB92-926FBCB86A14}"/>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83676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B768-F37D-1248-AD99-EF39955FE55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09C6AE-AC4A-2447-92C8-0DEC8A397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F17045-25D9-9740-BCF8-15CD3B1CE3B0}"/>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A7F48905-ED08-804D-BF18-3CEB8D29B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11669-D671-0947-9EE2-1F72AC14CC1A}"/>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746932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870F7-24CB-4946-A434-F8EDF67B2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3EF214-3CA0-CE43-8D53-97C372F04D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9D15E-6AFA-BB42-AB43-6FAADDD1E26A}"/>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656BABDA-5430-844D-9CEE-86EB3E2CCE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894C6F-E451-5541-8E9C-5E7A37CFF764}"/>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4255451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A481-932C-8545-B1F3-809DA0B44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7E373D-2225-8C43-81D2-2607616F1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DE336-D467-4D41-BB7C-3B9BFE43C23C}"/>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24579C70-DC7B-C84A-A03E-D6DB7DD250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2A5F4-DF1F-B44E-AF1C-7AF5F71CB41C}"/>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46273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7EA0-E556-AF4B-B99A-35FFAC9D60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8D482B-36DD-CA49-94DE-7791745798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1A416-63F2-2741-BCC3-6EBB170A502E}"/>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AF333A6F-AEE2-7D40-97E9-6716FE2A0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5285BC-34A6-CF47-A302-2E5AF863A31F}"/>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686853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94743-BD56-5F41-8FC1-A26B704A16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F5EEE-7355-2F46-BAAF-88ABFBD908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D73FDD-6E60-C744-A7DE-F20A806F9D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809624-012C-B940-B72D-FADB425FEA43}"/>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6" name="Footer Placeholder 5">
            <a:extLst>
              <a:ext uri="{FF2B5EF4-FFF2-40B4-BE49-F238E27FC236}">
                <a16:creationId xmlns:a16="http://schemas.microsoft.com/office/drawing/2014/main" id="{289BC795-BA59-A943-BA1D-5E218C8DA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BEF46D-4404-E548-A694-B2C62010237B}"/>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64703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13641-7462-4442-B09A-37D2AA785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FCC34-39F0-3E47-B58A-7FC19779E7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F5C22-45E6-9B41-A1B8-E8B2EB2AAC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631CD6-0220-214A-82C4-7545DE697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C484A-EA9F-434C-AF1E-5B9F7DC69F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AAFEE4-F649-5D42-BB3B-C594AA0AF1BB}"/>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8" name="Footer Placeholder 7">
            <a:extLst>
              <a:ext uri="{FF2B5EF4-FFF2-40B4-BE49-F238E27FC236}">
                <a16:creationId xmlns:a16="http://schemas.microsoft.com/office/drawing/2014/main" id="{160C19E6-B99F-A84D-9960-D93906B6C2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7BCA0-064F-094E-B99F-0FD0B36B61B2}"/>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067520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653F-E57D-6041-B366-4C56E1C1B7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7669C0-8433-F540-A928-AABC0484A926}"/>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4" name="Footer Placeholder 3">
            <a:extLst>
              <a:ext uri="{FF2B5EF4-FFF2-40B4-BE49-F238E27FC236}">
                <a16:creationId xmlns:a16="http://schemas.microsoft.com/office/drawing/2014/main" id="{A7F4B2FD-1F57-EA44-9262-0389AF9C2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EDE268-E689-2A42-8C1E-9D9B807E7365}"/>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3199585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05B79-B409-B741-B233-ECE898DD7EAA}"/>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3" name="Footer Placeholder 2">
            <a:extLst>
              <a:ext uri="{FF2B5EF4-FFF2-40B4-BE49-F238E27FC236}">
                <a16:creationId xmlns:a16="http://schemas.microsoft.com/office/drawing/2014/main" id="{219F830B-2AB7-4445-BF26-F4294B31C6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EB5B7D-D0CF-684D-9334-B7614A72DA50}"/>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55589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7CC99-7007-3148-ABED-0459831451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0ED9E-A1C6-7341-8F93-F3FE37E707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F2DCB7-1FC8-434C-9172-08F2D0DF7A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C07FF-A7F6-9147-82AF-6D79BD84D8F3}"/>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6" name="Footer Placeholder 5">
            <a:extLst>
              <a:ext uri="{FF2B5EF4-FFF2-40B4-BE49-F238E27FC236}">
                <a16:creationId xmlns:a16="http://schemas.microsoft.com/office/drawing/2014/main" id="{96F59F3F-D088-CD48-A33A-5228C4A624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900F49-E0B2-6C4C-8114-ACCB26A344C3}"/>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284958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BB31-688E-6244-A606-E95F0F87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6CC927-B635-F940-BF91-226EAE6A5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9E2319-D2A9-664A-9884-053FE80C11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06C80-DA68-B34F-A282-1E4D7B80D395}"/>
              </a:ext>
            </a:extLst>
          </p:cNvPr>
          <p:cNvSpPr>
            <a:spLocks noGrp="1"/>
          </p:cNvSpPr>
          <p:nvPr>
            <p:ph type="dt" sz="half" idx="10"/>
          </p:nvPr>
        </p:nvSpPr>
        <p:spPr/>
        <p:txBody>
          <a:bodyPr/>
          <a:lstStyle/>
          <a:p>
            <a:fld id="{AFD20C02-96DA-604B-B8CE-2F15E6CDEBF6}" type="datetimeFigureOut">
              <a:rPr lang="en-US" smtClean="0"/>
              <a:t>11/18/21</a:t>
            </a:fld>
            <a:endParaRPr lang="en-US"/>
          </a:p>
        </p:txBody>
      </p:sp>
      <p:sp>
        <p:nvSpPr>
          <p:cNvPr id="6" name="Footer Placeholder 5">
            <a:extLst>
              <a:ext uri="{FF2B5EF4-FFF2-40B4-BE49-F238E27FC236}">
                <a16:creationId xmlns:a16="http://schemas.microsoft.com/office/drawing/2014/main" id="{AFA15515-0B01-CF4C-9006-E7C6C5460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A05A7-B07E-7E4B-B558-5C1D31F388DD}"/>
              </a:ext>
            </a:extLst>
          </p:cNvPr>
          <p:cNvSpPr>
            <a:spLocks noGrp="1"/>
          </p:cNvSpPr>
          <p:nvPr>
            <p:ph type="sldNum" sz="quarter" idx="12"/>
          </p:nvPr>
        </p:nvSpPr>
        <p:spPr/>
        <p:txBody>
          <a:bodyPr/>
          <a:lstStyle/>
          <a:p>
            <a:fld id="{DAE32054-955A-7240-B038-F7E3B098D8C9}" type="slidenum">
              <a:rPr lang="en-US" smtClean="0"/>
              <a:t>‹#›</a:t>
            </a:fld>
            <a:endParaRPr lang="en-US"/>
          </a:p>
        </p:txBody>
      </p:sp>
    </p:spTree>
    <p:extLst>
      <p:ext uri="{BB962C8B-B14F-4D97-AF65-F5344CB8AC3E}">
        <p14:creationId xmlns:p14="http://schemas.microsoft.com/office/powerpoint/2010/main" val="188070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36D9C1-3DDE-4145-B263-5637A10CA7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85855A-74DB-7945-9547-D0AAAEB29A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FE4FF-BB4D-A444-AF5B-4F75D8514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D20C02-96DA-604B-B8CE-2F15E6CDEBF6}" type="datetimeFigureOut">
              <a:rPr lang="en-US" smtClean="0"/>
              <a:t>11/18/21</a:t>
            </a:fld>
            <a:endParaRPr lang="en-US"/>
          </a:p>
        </p:txBody>
      </p:sp>
      <p:sp>
        <p:nvSpPr>
          <p:cNvPr id="5" name="Footer Placeholder 4">
            <a:extLst>
              <a:ext uri="{FF2B5EF4-FFF2-40B4-BE49-F238E27FC236}">
                <a16:creationId xmlns:a16="http://schemas.microsoft.com/office/drawing/2014/main" id="{DB4D0CBC-F658-904D-9F52-5185DC1EB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062AA1-512D-4A4D-8CDB-FDE43B39F8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E32054-955A-7240-B038-F7E3B098D8C9}" type="slidenum">
              <a:rPr lang="en-US" smtClean="0"/>
              <a:t>‹#›</a:t>
            </a:fld>
            <a:endParaRPr lang="en-US"/>
          </a:p>
        </p:txBody>
      </p:sp>
    </p:spTree>
    <p:extLst>
      <p:ext uri="{BB962C8B-B14F-4D97-AF65-F5344CB8AC3E}">
        <p14:creationId xmlns:p14="http://schemas.microsoft.com/office/powerpoint/2010/main" val="1653187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李喆谈竞技围棋的男女棋力差异天赋差异是错误_棋牌_新浪竞技风暴_新浪网">
            <a:extLst>
              <a:ext uri="{FF2B5EF4-FFF2-40B4-BE49-F238E27FC236}">
                <a16:creationId xmlns:a16="http://schemas.microsoft.com/office/drawing/2014/main" id="{7DF4E8C7-EAC0-434E-BD39-D989D466EAE5}"/>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726BF982-8B7C-AE49-B30D-2864C2222E2B}"/>
              </a:ext>
            </a:extLst>
          </p:cNvPr>
          <p:cNvSpPr>
            <a:spLocks noGrp="1"/>
          </p:cNvSpPr>
          <p:nvPr>
            <p:ph type="ctrTitle"/>
          </p:nvPr>
        </p:nvSpPr>
        <p:spPr>
          <a:xfrm>
            <a:off x="1769532" y="1695576"/>
            <a:ext cx="8652938" cy="2857191"/>
          </a:xfrm>
        </p:spPr>
        <p:txBody>
          <a:bodyPr anchor="ctr">
            <a:normAutofit/>
          </a:bodyPr>
          <a:lstStyle/>
          <a:p>
            <a:r>
              <a:rPr lang="en-US" sz="8000" dirty="0"/>
              <a:t>Chinese traditional games</a:t>
            </a:r>
          </a:p>
        </p:txBody>
      </p:sp>
      <p:sp>
        <p:nvSpPr>
          <p:cNvPr id="75" name="Rectangle 74">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4439492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987CE-1C6B-2448-9808-B2EDCA12F6FF}"/>
              </a:ext>
            </a:extLst>
          </p:cNvPr>
          <p:cNvSpPr>
            <a:spLocks noGrp="1"/>
          </p:cNvSpPr>
          <p:nvPr>
            <p:ph type="title"/>
          </p:nvPr>
        </p:nvSpPr>
        <p:spPr>
          <a:xfrm>
            <a:off x="838200" y="192130"/>
            <a:ext cx="10515600" cy="1325563"/>
          </a:xfrm>
        </p:spPr>
        <p:txBody>
          <a:bodyPr/>
          <a:lstStyle/>
          <a:p>
            <a:r>
              <a:rPr lang="en-US" dirty="0"/>
              <a:t> the story of Three Kingdoms</a:t>
            </a:r>
            <a:r>
              <a:rPr lang="en-US" sz="1600" dirty="0"/>
              <a:t>(4mins)</a:t>
            </a:r>
            <a:endParaRPr lang="en-US" dirty="0"/>
          </a:p>
        </p:txBody>
      </p:sp>
      <p:pic>
        <p:nvPicPr>
          <p:cNvPr id="4" name="The Three Kingdoms Period explained in 4 minutes ( Chinese History )" descr="The Three Kingdoms Period explained in 4 minutes ( Chinese History )">
            <a:hlinkClick r:id="" action="ppaction://media"/>
            <a:extLst>
              <a:ext uri="{FF2B5EF4-FFF2-40B4-BE49-F238E27FC236}">
                <a16:creationId xmlns:a16="http://schemas.microsoft.com/office/drawing/2014/main" id="{B75AC97C-4E22-AC4E-BCCC-207D97547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44320" y="1248708"/>
            <a:ext cx="9564576" cy="5380074"/>
          </a:xfrm>
          <a:prstGeom prst="rect">
            <a:avLst/>
          </a:prstGeom>
        </p:spPr>
      </p:pic>
    </p:spTree>
    <p:extLst>
      <p:ext uri="{BB962C8B-B14F-4D97-AF65-F5344CB8AC3E}">
        <p14:creationId xmlns:p14="http://schemas.microsoft.com/office/powerpoint/2010/main" val="331794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2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49C44B2-A5BF-4E43-9E00-F513C6C0E62F}"/>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a:latin typeface="+mj-lt"/>
                <a:ea typeface="+mj-ea"/>
                <a:cs typeface="+mj-cs"/>
              </a:rPr>
              <a:t>The story of Huarongdao</a:t>
            </a:r>
          </a:p>
        </p:txBody>
      </p:sp>
      <p:grpSp>
        <p:nvGrpSpPr>
          <p:cNvPr id="71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1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DE9B32-DEBC-1949-B68D-E8B97CA96ACD}"/>
              </a:ext>
            </a:extLst>
          </p:cNvPr>
          <p:cNvSpPr/>
          <p:nvPr/>
        </p:nvSpPr>
        <p:spPr>
          <a:xfrm>
            <a:off x="590719" y="2330505"/>
            <a:ext cx="5095090"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800" dirty="0"/>
              <a:t>In the year 208 Cao Cao led 220,000 troops of the Wei army to fight against an army of 50,000 Shu troops in a mountainous area near </a:t>
            </a:r>
            <a:r>
              <a:rPr lang="en-US" sz="2800" dirty="0" err="1"/>
              <a:t>Chibi</a:t>
            </a:r>
            <a:r>
              <a:rPr lang="en-US" sz="2800" dirty="0"/>
              <a:t> in today’s Hubei province. Because of some strategic errors, Cao Cao’s troops were badly defeated in the Battle of </a:t>
            </a:r>
            <a:r>
              <a:rPr lang="en-US" sz="2800" dirty="0" err="1"/>
              <a:t>Chibi</a:t>
            </a:r>
            <a:r>
              <a:rPr lang="en-US" sz="2800" dirty="0"/>
              <a:t>, and he fled with only a handful of his soldiers.</a:t>
            </a:r>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關雲長義釋曹操，體現著中國古代貴族文化的修養和氣度- 每日頭條">
            <a:extLst>
              <a:ext uri="{FF2B5EF4-FFF2-40B4-BE49-F238E27FC236}">
                <a16:creationId xmlns:a16="http://schemas.microsoft.com/office/drawing/2014/main" id="{4C855C21-EE5A-CE47-B5E6-FE2397A564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34" r="24197" b="-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69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0982-9B5D-1344-B497-5F64EEBE308C}"/>
              </a:ext>
            </a:extLst>
          </p:cNvPr>
          <p:cNvSpPr>
            <a:spLocks noGrp="1"/>
          </p:cNvSpPr>
          <p:nvPr>
            <p:ph type="title"/>
          </p:nvPr>
        </p:nvSpPr>
        <p:spPr>
          <a:xfrm>
            <a:off x="2456688" y="53664"/>
            <a:ext cx="6827520" cy="1107264"/>
          </a:xfrm>
        </p:spPr>
        <p:txBody>
          <a:bodyPr/>
          <a:lstStyle/>
          <a:p>
            <a:r>
              <a:rPr lang="en-US" b="1" dirty="0"/>
              <a:t>The map of Three Kingdoms</a:t>
            </a:r>
          </a:p>
        </p:txBody>
      </p:sp>
      <p:pic>
        <p:nvPicPr>
          <p:cNvPr id="4098" name="Picture 2" descr="Map for Film and Novel - HIS230 Three Kingdoms">
            <a:extLst>
              <a:ext uri="{FF2B5EF4-FFF2-40B4-BE49-F238E27FC236}">
                <a16:creationId xmlns:a16="http://schemas.microsoft.com/office/drawing/2014/main" id="{AC47FFE6-6E54-A44C-B843-8ACDA72F6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67" y="2587435"/>
            <a:ext cx="4876877" cy="40640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ap of China depicting the divisions of the Three Kingdoms, and the... |  Download Scientific Diagram">
            <a:extLst>
              <a:ext uri="{FF2B5EF4-FFF2-40B4-BE49-F238E27FC236}">
                <a16:creationId xmlns:a16="http://schemas.microsoft.com/office/drawing/2014/main" id="{21E0D44E-5A23-104C-BE85-4BB753B5944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72" t="3733" r="2498" b="3201"/>
          <a:stretch/>
        </p:blipFill>
        <p:spPr bwMode="auto">
          <a:xfrm>
            <a:off x="5870448" y="2364326"/>
            <a:ext cx="5687568" cy="428717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D4F784C-73CA-FB44-A205-E7820B0500D4}"/>
              </a:ext>
            </a:extLst>
          </p:cNvPr>
          <p:cNvSpPr txBox="1">
            <a:spLocks/>
          </p:cNvSpPr>
          <p:nvPr/>
        </p:nvSpPr>
        <p:spPr>
          <a:xfrm>
            <a:off x="85344" y="9882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3600" dirty="0"/>
              <a:t>help </a:t>
            </a:r>
            <a:r>
              <a:rPr lang="en-US" sz="3600" dirty="0" err="1"/>
              <a:t>Caocao</a:t>
            </a:r>
            <a:r>
              <a:rPr lang="en-US" sz="3600" dirty="0"/>
              <a:t>, which is the ruler of </a:t>
            </a:r>
            <a:r>
              <a:rPr lang="en-US" sz="3600" b="1" dirty="0"/>
              <a:t>Wei</a:t>
            </a:r>
            <a:r>
              <a:rPr lang="en-US" sz="3600" dirty="0"/>
              <a:t>, to escape</a:t>
            </a:r>
          </a:p>
        </p:txBody>
      </p:sp>
      <p:sp>
        <p:nvSpPr>
          <p:cNvPr id="4" name="Oval 3">
            <a:extLst>
              <a:ext uri="{FF2B5EF4-FFF2-40B4-BE49-F238E27FC236}">
                <a16:creationId xmlns:a16="http://schemas.microsoft.com/office/drawing/2014/main" id="{E6079A13-144E-BE4B-9B94-7225052FC638}"/>
              </a:ext>
            </a:extLst>
          </p:cNvPr>
          <p:cNvSpPr/>
          <p:nvPr/>
        </p:nvSpPr>
        <p:spPr>
          <a:xfrm>
            <a:off x="2904705" y="3035808"/>
            <a:ext cx="1392975" cy="10607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36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华容道木制玩具素材模板-华容道木制玩具图片下载- 小麦优选">
            <a:extLst>
              <a:ext uri="{FF2B5EF4-FFF2-40B4-BE49-F238E27FC236}">
                <a16:creationId xmlns:a16="http://schemas.microsoft.com/office/drawing/2014/main" id="{1685BE32-E527-A746-83E5-32F22F3EB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9480" y="1883664"/>
            <a:ext cx="4974336" cy="49743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7F172A3-C802-0D4C-AD08-8E610463A4B8}"/>
              </a:ext>
            </a:extLst>
          </p:cNvPr>
          <p:cNvSpPr>
            <a:spLocks noGrp="1"/>
          </p:cNvSpPr>
          <p:nvPr>
            <p:ph type="title"/>
          </p:nvPr>
        </p:nvSpPr>
        <p:spPr>
          <a:xfrm>
            <a:off x="1231392" y="128016"/>
            <a:ext cx="9430512" cy="1107264"/>
          </a:xfrm>
        </p:spPr>
        <p:txBody>
          <a:bodyPr>
            <a:normAutofit/>
          </a:bodyPr>
          <a:lstStyle/>
          <a:p>
            <a:r>
              <a:rPr lang="en-US" b="1" dirty="0"/>
              <a:t>The</a:t>
            </a:r>
            <a:r>
              <a:rPr lang="zh-CN" altLang="en-US" b="1" dirty="0"/>
              <a:t> </a:t>
            </a:r>
            <a:r>
              <a:rPr lang="en-US" altLang="zh-CN" b="1" dirty="0"/>
              <a:t>historical characters in this game</a:t>
            </a:r>
            <a:endParaRPr lang="en-US" b="1" dirty="0"/>
          </a:p>
        </p:txBody>
      </p:sp>
      <p:sp>
        <p:nvSpPr>
          <p:cNvPr id="4" name="Oval 3">
            <a:extLst>
              <a:ext uri="{FF2B5EF4-FFF2-40B4-BE49-F238E27FC236}">
                <a16:creationId xmlns:a16="http://schemas.microsoft.com/office/drawing/2014/main" id="{9F7F1950-13D2-4748-B904-D391E43FB637}"/>
              </a:ext>
            </a:extLst>
          </p:cNvPr>
          <p:cNvSpPr/>
          <p:nvPr/>
        </p:nvSpPr>
        <p:spPr>
          <a:xfrm>
            <a:off x="5123688" y="2377440"/>
            <a:ext cx="1645920" cy="16824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D29BB576-830C-C44D-B27A-D4EBD94F86CC}"/>
              </a:ext>
            </a:extLst>
          </p:cNvPr>
          <p:cNvCxnSpPr/>
          <p:nvPr/>
        </p:nvCxnSpPr>
        <p:spPr>
          <a:xfrm flipV="1">
            <a:off x="5922264" y="1636776"/>
            <a:ext cx="0" cy="4937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BA931C9-81AC-764A-B2CC-59E58E1D72D2}"/>
              </a:ext>
            </a:extLst>
          </p:cNvPr>
          <p:cNvSpPr txBox="1"/>
          <p:nvPr/>
        </p:nvSpPr>
        <p:spPr>
          <a:xfrm>
            <a:off x="4111756" y="1113556"/>
            <a:ext cx="4571991" cy="523220"/>
          </a:xfrm>
          <a:prstGeom prst="rect">
            <a:avLst/>
          </a:prstGeom>
          <a:noFill/>
        </p:spPr>
        <p:txBody>
          <a:bodyPr wrap="square" rtlCol="0">
            <a:spAutoFit/>
          </a:bodyPr>
          <a:lstStyle/>
          <a:p>
            <a:r>
              <a:rPr lang="en-US" sz="2800" b="1" dirty="0" err="1">
                <a:solidFill>
                  <a:srgbClr val="7030A0"/>
                </a:solidFill>
              </a:rPr>
              <a:t>Caocao,the</a:t>
            </a:r>
            <a:r>
              <a:rPr lang="en-US" sz="2800" b="1" dirty="0">
                <a:solidFill>
                  <a:srgbClr val="7030A0"/>
                </a:solidFill>
              </a:rPr>
              <a:t> ruler of Wei</a:t>
            </a:r>
          </a:p>
        </p:txBody>
      </p:sp>
      <p:cxnSp>
        <p:nvCxnSpPr>
          <p:cNvPr id="10" name="Straight Arrow Connector 9">
            <a:extLst>
              <a:ext uri="{FF2B5EF4-FFF2-40B4-BE49-F238E27FC236}">
                <a16:creationId xmlns:a16="http://schemas.microsoft.com/office/drawing/2014/main" id="{4A7E0F0E-4B3D-2947-BDB3-44CA4BCD542E}"/>
              </a:ext>
            </a:extLst>
          </p:cNvPr>
          <p:cNvCxnSpPr>
            <a:cxnSpLocks/>
          </p:cNvCxnSpPr>
          <p:nvPr/>
        </p:nvCxnSpPr>
        <p:spPr>
          <a:xfrm flipH="1" flipV="1">
            <a:off x="3712093" y="4426702"/>
            <a:ext cx="933059" cy="1454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6678F9-7C00-2F43-81B6-20329A8A3FC4}"/>
              </a:ext>
            </a:extLst>
          </p:cNvPr>
          <p:cNvSpPr txBox="1"/>
          <p:nvPr/>
        </p:nvSpPr>
        <p:spPr>
          <a:xfrm>
            <a:off x="216041" y="3912123"/>
            <a:ext cx="3877814" cy="523220"/>
          </a:xfrm>
          <a:prstGeom prst="rect">
            <a:avLst/>
          </a:prstGeom>
          <a:noFill/>
        </p:spPr>
        <p:txBody>
          <a:bodyPr wrap="square" rtlCol="0">
            <a:spAutoFit/>
          </a:bodyPr>
          <a:lstStyle/>
          <a:p>
            <a:r>
              <a:rPr lang="en-US" sz="2800" b="1" dirty="0" err="1">
                <a:solidFill>
                  <a:srgbClr val="7030A0"/>
                </a:solidFill>
              </a:rPr>
              <a:t>Zhangfei,general</a:t>
            </a:r>
            <a:r>
              <a:rPr lang="en-US" sz="2800" b="1" dirty="0">
                <a:solidFill>
                  <a:srgbClr val="7030A0"/>
                </a:solidFill>
              </a:rPr>
              <a:t> of Shu </a:t>
            </a:r>
          </a:p>
        </p:txBody>
      </p:sp>
      <p:cxnSp>
        <p:nvCxnSpPr>
          <p:cNvPr id="14" name="Straight Arrow Connector 13">
            <a:extLst>
              <a:ext uri="{FF2B5EF4-FFF2-40B4-BE49-F238E27FC236}">
                <a16:creationId xmlns:a16="http://schemas.microsoft.com/office/drawing/2014/main" id="{EF59FBCC-755B-DE47-9BA0-C4CC88025E8C}"/>
              </a:ext>
            </a:extLst>
          </p:cNvPr>
          <p:cNvCxnSpPr>
            <a:cxnSpLocks/>
          </p:cNvCxnSpPr>
          <p:nvPr/>
        </p:nvCxnSpPr>
        <p:spPr>
          <a:xfrm flipH="1">
            <a:off x="3431862" y="4613296"/>
            <a:ext cx="2087489" cy="12724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67547AB-B2F4-5D42-B49F-45C821095439}"/>
              </a:ext>
            </a:extLst>
          </p:cNvPr>
          <p:cNvSpPr txBox="1"/>
          <p:nvPr/>
        </p:nvSpPr>
        <p:spPr>
          <a:xfrm>
            <a:off x="109357" y="6063692"/>
            <a:ext cx="3734167" cy="800219"/>
          </a:xfrm>
          <a:prstGeom prst="rect">
            <a:avLst/>
          </a:prstGeom>
          <a:noFill/>
        </p:spPr>
        <p:txBody>
          <a:bodyPr wrap="square" rtlCol="0">
            <a:spAutoFit/>
          </a:bodyPr>
          <a:lstStyle/>
          <a:p>
            <a:r>
              <a:rPr lang="en-US" sz="2800" b="1" dirty="0" err="1">
                <a:solidFill>
                  <a:srgbClr val="7030A0"/>
                </a:solidFill>
              </a:rPr>
              <a:t>Guanyu,general</a:t>
            </a:r>
            <a:r>
              <a:rPr lang="en-US" sz="2800" b="1" dirty="0">
                <a:solidFill>
                  <a:srgbClr val="7030A0"/>
                </a:solidFill>
              </a:rPr>
              <a:t> of Shu</a:t>
            </a:r>
            <a:endParaRPr lang="en-US" b="1" dirty="0">
              <a:solidFill>
                <a:srgbClr val="7030A0"/>
              </a:solidFill>
            </a:endParaRPr>
          </a:p>
          <a:p>
            <a:endParaRPr lang="en-US" dirty="0"/>
          </a:p>
        </p:txBody>
      </p:sp>
      <p:cxnSp>
        <p:nvCxnSpPr>
          <p:cNvPr id="19" name="Straight Arrow Connector 18">
            <a:extLst>
              <a:ext uri="{FF2B5EF4-FFF2-40B4-BE49-F238E27FC236}">
                <a16:creationId xmlns:a16="http://schemas.microsoft.com/office/drawing/2014/main" id="{957AE5E6-F1EE-9A46-B391-E6B7A09AB805}"/>
              </a:ext>
            </a:extLst>
          </p:cNvPr>
          <p:cNvCxnSpPr>
            <a:cxnSpLocks/>
          </p:cNvCxnSpPr>
          <p:nvPr/>
        </p:nvCxnSpPr>
        <p:spPr>
          <a:xfrm flipV="1">
            <a:off x="7026599" y="4570046"/>
            <a:ext cx="1040501" cy="3703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497DD4B-D5F2-DC4D-A823-63ADE3B17170}"/>
              </a:ext>
            </a:extLst>
          </p:cNvPr>
          <p:cNvSpPr txBox="1"/>
          <p:nvPr/>
        </p:nvSpPr>
        <p:spPr>
          <a:xfrm>
            <a:off x="8051097" y="3984244"/>
            <a:ext cx="4093853" cy="523220"/>
          </a:xfrm>
          <a:prstGeom prst="rect">
            <a:avLst/>
          </a:prstGeom>
          <a:noFill/>
        </p:spPr>
        <p:txBody>
          <a:bodyPr wrap="square" rtlCol="0">
            <a:spAutoFit/>
          </a:bodyPr>
          <a:lstStyle/>
          <a:p>
            <a:r>
              <a:rPr lang="en-US" sz="2800" b="1" dirty="0" err="1">
                <a:solidFill>
                  <a:srgbClr val="7030A0"/>
                </a:solidFill>
              </a:rPr>
              <a:t>Machao,general</a:t>
            </a:r>
            <a:r>
              <a:rPr lang="en-US" sz="2800" b="1" dirty="0">
                <a:solidFill>
                  <a:srgbClr val="7030A0"/>
                </a:solidFill>
              </a:rPr>
              <a:t> of Shu</a:t>
            </a:r>
          </a:p>
        </p:txBody>
      </p:sp>
      <p:cxnSp>
        <p:nvCxnSpPr>
          <p:cNvPr id="23" name="Straight Arrow Connector 22">
            <a:extLst>
              <a:ext uri="{FF2B5EF4-FFF2-40B4-BE49-F238E27FC236}">
                <a16:creationId xmlns:a16="http://schemas.microsoft.com/office/drawing/2014/main" id="{4599EEFD-C7BA-B443-B2B2-35ECA80A1C34}"/>
              </a:ext>
            </a:extLst>
          </p:cNvPr>
          <p:cNvCxnSpPr/>
          <p:nvPr/>
        </p:nvCxnSpPr>
        <p:spPr>
          <a:xfrm flipV="1">
            <a:off x="7331573" y="2761488"/>
            <a:ext cx="935736" cy="457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3644780-902D-064F-8BA0-A281E9EA5660}"/>
              </a:ext>
            </a:extLst>
          </p:cNvPr>
          <p:cNvSpPr txBox="1"/>
          <p:nvPr/>
        </p:nvSpPr>
        <p:spPr>
          <a:xfrm>
            <a:off x="7911652" y="2184860"/>
            <a:ext cx="4259011" cy="523220"/>
          </a:xfrm>
          <a:prstGeom prst="rect">
            <a:avLst/>
          </a:prstGeom>
          <a:noFill/>
        </p:spPr>
        <p:txBody>
          <a:bodyPr wrap="square" rtlCol="0">
            <a:spAutoFit/>
          </a:bodyPr>
          <a:lstStyle/>
          <a:p>
            <a:r>
              <a:rPr lang="en-US" sz="2800" b="1" dirty="0" err="1">
                <a:solidFill>
                  <a:srgbClr val="7030A0"/>
                </a:solidFill>
              </a:rPr>
              <a:t>Huangzhong,general</a:t>
            </a:r>
            <a:r>
              <a:rPr lang="en-US" sz="2800" b="1" dirty="0">
                <a:solidFill>
                  <a:srgbClr val="7030A0"/>
                </a:solidFill>
              </a:rPr>
              <a:t> of Shu</a:t>
            </a:r>
            <a:endParaRPr lang="en-US" b="1" dirty="0">
              <a:solidFill>
                <a:srgbClr val="7030A0"/>
              </a:solidFill>
            </a:endParaRPr>
          </a:p>
        </p:txBody>
      </p:sp>
      <p:cxnSp>
        <p:nvCxnSpPr>
          <p:cNvPr id="26" name="Straight Arrow Connector 25">
            <a:extLst>
              <a:ext uri="{FF2B5EF4-FFF2-40B4-BE49-F238E27FC236}">
                <a16:creationId xmlns:a16="http://schemas.microsoft.com/office/drawing/2014/main" id="{944DC7E2-9238-FE46-B087-8218B8A67DA5}"/>
              </a:ext>
            </a:extLst>
          </p:cNvPr>
          <p:cNvCxnSpPr>
            <a:cxnSpLocks/>
          </p:cNvCxnSpPr>
          <p:nvPr/>
        </p:nvCxnSpPr>
        <p:spPr>
          <a:xfrm flipH="1" flipV="1">
            <a:off x="3544253" y="2863629"/>
            <a:ext cx="931353" cy="3550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0A936A-DD85-2E4B-BB17-ED043484ADBE}"/>
              </a:ext>
            </a:extLst>
          </p:cNvPr>
          <p:cNvSpPr txBox="1"/>
          <p:nvPr/>
        </p:nvSpPr>
        <p:spPr>
          <a:xfrm>
            <a:off x="-92857" y="2481938"/>
            <a:ext cx="3877812" cy="523220"/>
          </a:xfrm>
          <a:prstGeom prst="rect">
            <a:avLst/>
          </a:prstGeom>
          <a:noFill/>
        </p:spPr>
        <p:txBody>
          <a:bodyPr wrap="square" rtlCol="0">
            <a:spAutoFit/>
          </a:bodyPr>
          <a:lstStyle/>
          <a:p>
            <a:r>
              <a:rPr lang="en-US" sz="2800" b="1" dirty="0" err="1">
                <a:solidFill>
                  <a:srgbClr val="7030A0"/>
                </a:solidFill>
              </a:rPr>
              <a:t>Zhaoyun,general</a:t>
            </a:r>
            <a:r>
              <a:rPr lang="en-US" sz="2800" b="1" dirty="0">
                <a:solidFill>
                  <a:srgbClr val="7030A0"/>
                </a:solidFill>
              </a:rPr>
              <a:t> of Shu</a:t>
            </a:r>
            <a:endParaRPr lang="en-US" b="1" dirty="0">
              <a:solidFill>
                <a:srgbClr val="7030A0"/>
              </a:solidFill>
            </a:endParaRPr>
          </a:p>
        </p:txBody>
      </p:sp>
      <p:sp>
        <p:nvSpPr>
          <p:cNvPr id="29" name="TextBox 28">
            <a:extLst>
              <a:ext uri="{FF2B5EF4-FFF2-40B4-BE49-F238E27FC236}">
                <a16:creationId xmlns:a16="http://schemas.microsoft.com/office/drawing/2014/main" id="{182AA07D-7319-0F48-83B2-2486A6A6DA21}"/>
              </a:ext>
            </a:extLst>
          </p:cNvPr>
          <p:cNvSpPr txBox="1"/>
          <p:nvPr/>
        </p:nvSpPr>
        <p:spPr>
          <a:xfrm>
            <a:off x="8262902" y="5728593"/>
            <a:ext cx="3521037" cy="523220"/>
          </a:xfrm>
          <a:prstGeom prst="rect">
            <a:avLst/>
          </a:prstGeom>
          <a:noFill/>
        </p:spPr>
        <p:txBody>
          <a:bodyPr wrap="square" rtlCol="0">
            <a:spAutoFit/>
          </a:bodyPr>
          <a:lstStyle/>
          <a:p>
            <a:r>
              <a:rPr lang="en-US" sz="2800" b="1" dirty="0">
                <a:solidFill>
                  <a:srgbClr val="7030A0"/>
                </a:solidFill>
              </a:rPr>
              <a:t>The rest are soldiers</a:t>
            </a:r>
          </a:p>
        </p:txBody>
      </p:sp>
    </p:spTree>
    <p:extLst>
      <p:ext uri="{BB962C8B-B14F-4D97-AF65-F5344CB8AC3E}">
        <p14:creationId xmlns:p14="http://schemas.microsoft.com/office/powerpoint/2010/main" val="299991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12" grpId="0"/>
      <p:bldP spid="16" grpId="0"/>
      <p:bldP spid="21" grpId="0"/>
      <p:bldP spid="24"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9F1B-0158-564C-BDA7-36641F04D9BD}"/>
              </a:ext>
            </a:extLst>
          </p:cNvPr>
          <p:cNvSpPr>
            <a:spLocks noGrp="1"/>
          </p:cNvSpPr>
          <p:nvPr>
            <p:ph type="title"/>
          </p:nvPr>
        </p:nvSpPr>
        <p:spPr>
          <a:xfrm>
            <a:off x="766119" y="-13857"/>
            <a:ext cx="6946557" cy="1325563"/>
          </a:xfrm>
        </p:spPr>
        <p:txBody>
          <a:bodyPr/>
          <a:lstStyle/>
          <a:p>
            <a:r>
              <a:rPr lang="en-US" b="1" dirty="0"/>
              <a:t>How to play </a:t>
            </a:r>
            <a:r>
              <a:rPr lang="en-US" b="1" dirty="0" err="1"/>
              <a:t>Huarongdao</a:t>
            </a:r>
            <a:r>
              <a:rPr lang="en-US" b="1" dirty="0"/>
              <a:t>?</a:t>
            </a:r>
          </a:p>
        </p:txBody>
      </p:sp>
      <p:pic>
        <p:nvPicPr>
          <p:cNvPr id="4" name="Eason 华容道 HUARONGDAO" descr="Eason 华容道 HUARONGDAO">
            <a:hlinkClick r:id="" action="ppaction://media"/>
            <a:extLst>
              <a:ext uri="{FF2B5EF4-FFF2-40B4-BE49-F238E27FC236}">
                <a16:creationId xmlns:a16="http://schemas.microsoft.com/office/drawing/2014/main" id="{E1347705-9E34-C347-8E42-D24F22AEC6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44686" y="2437370"/>
            <a:ext cx="7858897" cy="4420630"/>
          </a:xfrm>
          <a:prstGeom prst="rect">
            <a:avLst/>
          </a:prstGeom>
        </p:spPr>
      </p:pic>
      <p:sp>
        <p:nvSpPr>
          <p:cNvPr id="5" name="TextBox 4">
            <a:extLst>
              <a:ext uri="{FF2B5EF4-FFF2-40B4-BE49-F238E27FC236}">
                <a16:creationId xmlns:a16="http://schemas.microsoft.com/office/drawing/2014/main" id="{72F2BC05-250D-EB48-8BB4-217AA2EEF385}"/>
              </a:ext>
            </a:extLst>
          </p:cNvPr>
          <p:cNvSpPr txBox="1"/>
          <p:nvPr/>
        </p:nvSpPr>
        <p:spPr>
          <a:xfrm>
            <a:off x="518984" y="1136822"/>
            <a:ext cx="7858897"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Take the least step  helping </a:t>
            </a:r>
            <a:r>
              <a:rPr lang="en-US" sz="2800" dirty="0" err="1"/>
              <a:t>Caocao</a:t>
            </a:r>
            <a:r>
              <a:rPr lang="en-US" sz="2800" dirty="0"/>
              <a:t> to escape </a:t>
            </a:r>
          </a:p>
          <a:p>
            <a:pPr marL="285750" indent="-285750">
              <a:buFont typeface="Arial" panose="020B0604020202020204" pitchFamily="34" charset="0"/>
              <a:buChar char="•"/>
            </a:pPr>
            <a:r>
              <a:rPr lang="en-US" sz="2800" dirty="0"/>
              <a:t>Use the least time helping </a:t>
            </a:r>
            <a:r>
              <a:rPr lang="en-US" sz="2800" dirty="0" err="1"/>
              <a:t>Caocao</a:t>
            </a:r>
            <a:r>
              <a:rPr lang="en-US" sz="2800" dirty="0"/>
              <a:t> to escape </a:t>
            </a:r>
          </a:p>
        </p:txBody>
      </p:sp>
    </p:spTree>
    <p:extLst>
      <p:ext uri="{BB962C8B-B14F-4D97-AF65-F5344CB8AC3E}">
        <p14:creationId xmlns:p14="http://schemas.microsoft.com/office/powerpoint/2010/main" val="27263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1B97-72EB-BB40-AE8D-C5348171E309}"/>
              </a:ext>
            </a:extLst>
          </p:cNvPr>
          <p:cNvSpPr>
            <a:spLocks noGrp="1"/>
          </p:cNvSpPr>
          <p:nvPr>
            <p:ph type="title"/>
          </p:nvPr>
        </p:nvSpPr>
        <p:spPr>
          <a:xfrm>
            <a:off x="593558" y="349111"/>
            <a:ext cx="10515600" cy="1325563"/>
          </a:xfrm>
        </p:spPr>
        <p:txBody>
          <a:bodyPr/>
          <a:lstStyle/>
          <a:p>
            <a:r>
              <a:rPr lang="en-US" dirty="0" err="1"/>
              <a:t>九连环</a:t>
            </a:r>
            <a:r>
              <a:rPr lang="en-US" dirty="0"/>
              <a:t> Chinese ring’s puzzle </a:t>
            </a:r>
            <a:r>
              <a:rPr lang="zh-CN" altLang="en-US" dirty="0"/>
              <a:t> </a:t>
            </a:r>
            <a:endParaRPr lang="en-US" dirty="0"/>
          </a:p>
        </p:txBody>
      </p:sp>
      <p:sp>
        <p:nvSpPr>
          <p:cNvPr id="4" name="Rectangle 3">
            <a:extLst>
              <a:ext uri="{FF2B5EF4-FFF2-40B4-BE49-F238E27FC236}">
                <a16:creationId xmlns:a16="http://schemas.microsoft.com/office/drawing/2014/main" id="{B577E2A4-E609-574A-8AA9-B5B2E1F2907C}"/>
              </a:ext>
            </a:extLst>
          </p:cNvPr>
          <p:cNvSpPr/>
          <p:nvPr/>
        </p:nvSpPr>
        <p:spPr>
          <a:xfrm>
            <a:off x="288758" y="1688990"/>
            <a:ext cx="11646568" cy="1569660"/>
          </a:xfrm>
          <a:prstGeom prst="rect">
            <a:avLst/>
          </a:prstGeom>
        </p:spPr>
        <p:txBody>
          <a:bodyPr wrap="square">
            <a:spAutoFit/>
          </a:bodyPr>
          <a:lstStyle/>
          <a:p>
            <a:pPr marL="285750" indent="-285750">
              <a:buFont typeface="Arial" panose="020B0604020202020204" pitchFamily="34" charset="0"/>
              <a:buChar char="•"/>
            </a:pPr>
            <a:r>
              <a:rPr lang="en-AU" sz="3200" dirty="0">
                <a:solidFill>
                  <a:srgbClr val="222222"/>
                </a:solidFill>
                <a:latin typeface="+mj-lt"/>
              </a:rPr>
              <a:t>consists of a long loop with a handle on one end that is interlocked with nine rings. </a:t>
            </a:r>
          </a:p>
          <a:p>
            <a:pPr marL="285750" indent="-285750">
              <a:buFont typeface="Arial" panose="020B0604020202020204" pitchFamily="34" charset="0"/>
              <a:buChar char="•"/>
            </a:pPr>
            <a:r>
              <a:rPr lang="en-AU" sz="3200" dirty="0">
                <a:solidFill>
                  <a:srgbClr val="222222"/>
                </a:solidFill>
                <a:latin typeface="+mj-lt"/>
              </a:rPr>
              <a:t>The objective is to disentangle the long loop from all nine rings</a:t>
            </a:r>
          </a:p>
        </p:txBody>
      </p:sp>
      <p:pic>
        <p:nvPicPr>
          <p:cNvPr id="9218" name="Picture 2" descr="科学网—递归游戏：２阶九连环（九章格设计） - 李建华的博文">
            <a:extLst>
              <a:ext uri="{FF2B5EF4-FFF2-40B4-BE49-F238E27FC236}">
                <a16:creationId xmlns:a16="http://schemas.microsoft.com/office/drawing/2014/main" id="{3562E2EA-7423-DC4F-A1A2-3A9F1CABBC8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10726" y="3855506"/>
            <a:ext cx="6581274" cy="275076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中國九連環ZY1188 (大)智力九連環/一袋10個入(促120) 留客珠留客環-5901｜PChome商店街：台灣NO.1 網路開店平台">
            <a:extLst>
              <a:ext uri="{FF2B5EF4-FFF2-40B4-BE49-F238E27FC236}">
                <a16:creationId xmlns:a16="http://schemas.microsoft.com/office/drawing/2014/main" id="{F2FA5A76-1E43-364B-B9CA-DB60504F8E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688990"/>
            <a:ext cx="5610726" cy="56107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16F3444-E757-A14F-B9BD-C8CAE2B01C6D}"/>
              </a:ext>
            </a:extLst>
          </p:cNvPr>
          <p:cNvSpPr txBox="1"/>
          <p:nvPr/>
        </p:nvSpPr>
        <p:spPr>
          <a:xfrm>
            <a:off x="788618" y="18288"/>
            <a:ext cx="2539798" cy="523220"/>
          </a:xfrm>
          <a:prstGeom prst="rect">
            <a:avLst/>
          </a:prstGeom>
          <a:noFill/>
        </p:spPr>
        <p:txBody>
          <a:bodyPr wrap="square" rtlCol="0">
            <a:spAutoFit/>
          </a:bodyPr>
          <a:lstStyle/>
          <a:p>
            <a:r>
              <a:rPr lang="en-US" sz="2800" b="1" dirty="0">
                <a:solidFill>
                  <a:schemeClr val="bg1">
                    <a:lumMod val="50000"/>
                  </a:schemeClr>
                </a:solidFill>
              </a:rPr>
              <a:t>Jiǔ  </a:t>
            </a:r>
            <a:r>
              <a:rPr lang="en-US" sz="2800" b="1" dirty="0" err="1">
                <a:solidFill>
                  <a:schemeClr val="bg1">
                    <a:lumMod val="50000"/>
                  </a:schemeClr>
                </a:solidFill>
              </a:rPr>
              <a:t>lián</a:t>
            </a:r>
            <a:r>
              <a:rPr lang="en-US" sz="2800" b="1" dirty="0">
                <a:solidFill>
                  <a:schemeClr val="bg1">
                    <a:lumMod val="50000"/>
                  </a:schemeClr>
                </a:solidFill>
              </a:rPr>
              <a:t>   </a:t>
            </a:r>
            <a:r>
              <a:rPr lang="en-US" sz="2800" b="1" dirty="0" err="1">
                <a:solidFill>
                  <a:schemeClr val="bg1">
                    <a:lumMod val="50000"/>
                  </a:schemeClr>
                </a:solidFill>
              </a:rPr>
              <a:t>huán</a:t>
            </a:r>
            <a:endParaRPr lang="en-US" b="1" dirty="0">
              <a:solidFill>
                <a:schemeClr val="bg1">
                  <a:lumMod val="50000"/>
                </a:schemeClr>
              </a:solidFill>
            </a:endParaRPr>
          </a:p>
        </p:txBody>
      </p:sp>
    </p:spTree>
    <p:extLst>
      <p:ext uri="{BB962C8B-B14F-4D97-AF65-F5344CB8AC3E}">
        <p14:creationId xmlns:p14="http://schemas.microsoft.com/office/powerpoint/2010/main" val="381970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Rectangle 3">
            <a:extLst>
              <a:ext uri="{FF2B5EF4-FFF2-40B4-BE49-F238E27FC236}">
                <a16:creationId xmlns:a16="http://schemas.microsoft.com/office/drawing/2014/main" id="{99D00A8B-C08B-AF43-BD49-BE94378BF1AB}"/>
              </a:ext>
            </a:extLst>
          </p:cNvPr>
          <p:cNvSpPr/>
          <p:nvPr/>
        </p:nvSpPr>
        <p:spPr>
          <a:xfrm>
            <a:off x="352086" y="1132755"/>
            <a:ext cx="6565315" cy="5714036"/>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800" dirty="0"/>
              <a:t>A Han dynasty (206 BCE–220 CE) history of the Warring States period contains a story that involves King Zheng of the Qin kingdom, the man who would later become Qin Shi Huang, the first emperor of China. King Zheng sent an emissary to present a set of jade linked rings to the Empress Dowager of the Qi Kingdom. The king’s message said, “The Qi people are quite intelligent, but can they untangle these rings?” The Empress showed the rings to her ministers, but none of them could untangle the rings. The Empress then took a hammer and broke the rings. She thanked the emissary from Qin and said, “Now they’re untangled!”</a:t>
            </a:r>
          </a:p>
        </p:txBody>
      </p:sp>
      <p:pic>
        <p:nvPicPr>
          <p:cNvPr id="6" name="Picture 5" descr="A picture containing doughnut, food&#10;&#10;Description automatically generated">
            <a:extLst>
              <a:ext uri="{FF2B5EF4-FFF2-40B4-BE49-F238E27FC236}">
                <a16:creationId xmlns:a16="http://schemas.microsoft.com/office/drawing/2014/main" id="{A92F1F64-3332-D549-A5E0-62C521DF6CA8}"/>
              </a:ext>
            </a:extLst>
          </p:cNvPr>
          <p:cNvPicPr>
            <a:picLocks noChangeAspect="1"/>
          </p:cNvPicPr>
          <p:nvPr/>
        </p:nvPicPr>
        <p:blipFill rotWithShape="1">
          <a:blip r:embed="rId2"/>
          <a:srcRect l="12037" r="7010"/>
          <a:stretch/>
        </p:blipFill>
        <p:spPr>
          <a:xfrm>
            <a:off x="6917401" y="800101"/>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860DB66-5ADE-2D4F-90A0-403D4607C5FE}"/>
              </a:ext>
            </a:extLst>
          </p:cNvPr>
          <p:cNvSpPr txBox="1"/>
          <p:nvPr/>
        </p:nvSpPr>
        <p:spPr>
          <a:xfrm>
            <a:off x="1819188" y="212435"/>
            <a:ext cx="7178267" cy="707886"/>
          </a:xfrm>
          <a:prstGeom prst="rect">
            <a:avLst/>
          </a:prstGeom>
          <a:noFill/>
        </p:spPr>
        <p:txBody>
          <a:bodyPr wrap="square" rtlCol="0">
            <a:spAutoFit/>
          </a:bodyPr>
          <a:lstStyle/>
          <a:p>
            <a:r>
              <a:rPr lang="en-US" sz="4000" b="1" dirty="0"/>
              <a:t>One of the stories of </a:t>
            </a:r>
            <a:r>
              <a:rPr lang="en-US" sz="4000" b="1" dirty="0" err="1"/>
              <a:t>九连环</a:t>
            </a:r>
            <a:endParaRPr lang="en-US" sz="4000" b="1" dirty="0"/>
          </a:p>
        </p:txBody>
      </p:sp>
    </p:spTree>
    <p:extLst>
      <p:ext uri="{BB962C8B-B14F-4D97-AF65-F5344CB8AC3E}">
        <p14:creationId xmlns:p14="http://schemas.microsoft.com/office/powerpoint/2010/main" val="1341614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9C0E40-D988-8E43-95BF-82D7AFC5DB46}"/>
              </a:ext>
            </a:extLst>
          </p:cNvPr>
          <p:cNvSpPr/>
          <p:nvPr/>
        </p:nvSpPr>
        <p:spPr>
          <a:xfrm>
            <a:off x="0" y="1406468"/>
            <a:ext cx="12024360" cy="1569660"/>
          </a:xfrm>
          <a:prstGeom prst="rect">
            <a:avLst/>
          </a:prstGeom>
        </p:spPr>
        <p:txBody>
          <a:bodyPr wrap="square">
            <a:spAutoFit/>
          </a:bodyPr>
          <a:lstStyle/>
          <a:p>
            <a:pPr marL="285750" indent="-285750">
              <a:buFont typeface="Arial" panose="020B0604020202020204" pitchFamily="34" charset="0"/>
              <a:buChar char="•"/>
            </a:pPr>
            <a:r>
              <a:rPr lang="en-AU" sz="3200" dirty="0">
                <a:solidFill>
                  <a:srgbClr val="222222"/>
                </a:solidFill>
                <a:latin typeface="freight-sans-pro"/>
              </a:rPr>
              <a:t>In the year 1713 of the Qing dynasty (1644–1911) Emperor Kangxi (reigned 1662–1722) was given a jade nine linked rings for his sixtieth birthday by the third daughter of his seventh son, Prince Chun.</a:t>
            </a:r>
            <a:endParaRPr lang="en-US" sz="3200" dirty="0"/>
          </a:p>
        </p:txBody>
      </p:sp>
      <p:sp>
        <p:nvSpPr>
          <p:cNvPr id="5" name="Rectangle 4">
            <a:extLst>
              <a:ext uri="{FF2B5EF4-FFF2-40B4-BE49-F238E27FC236}">
                <a16:creationId xmlns:a16="http://schemas.microsoft.com/office/drawing/2014/main" id="{C3304A2A-AE05-6B4A-999B-DB5E8D1D156B}"/>
              </a:ext>
            </a:extLst>
          </p:cNvPr>
          <p:cNvSpPr/>
          <p:nvPr/>
        </p:nvSpPr>
        <p:spPr>
          <a:xfrm>
            <a:off x="0" y="3399991"/>
            <a:ext cx="6096000" cy="3046988"/>
          </a:xfrm>
          <a:prstGeom prst="rect">
            <a:avLst/>
          </a:prstGeom>
        </p:spPr>
        <p:txBody>
          <a:bodyPr>
            <a:spAutoFit/>
          </a:bodyPr>
          <a:lstStyle/>
          <a:p>
            <a:pPr marL="285750" indent="-285750">
              <a:buFont typeface="Arial" panose="020B0604020202020204" pitchFamily="34" charset="0"/>
              <a:buChar char="•"/>
            </a:pPr>
            <a:r>
              <a:rPr lang="en-AU" sz="3200" dirty="0">
                <a:solidFill>
                  <a:srgbClr val="222222"/>
                </a:solidFill>
                <a:latin typeface="freight-sans-pro"/>
              </a:rPr>
              <a:t>Pu Yi (1906–1967), who assumed the throne in 1908 at the age of three to become the last emperor of the Qing dynasty, owned a beautiful silver nine linked rings puzzle with rings of jadeite.</a:t>
            </a:r>
            <a:endParaRPr lang="en-US" sz="3200" dirty="0"/>
          </a:p>
        </p:txBody>
      </p:sp>
      <p:pic>
        <p:nvPicPr>
          <p:cNvPr id="7" name="Picture 6" descr="A picture containing indoor&#10;&#10;Description automatically generated">
            <a:extLst>
              <a:ext uri="{FF2B5EF4-FFF2-40B4-BE49-F238E27FC236}">
                <a16:creationId xmlns:a16="http://schemas.microsoft.com/office/drawing/2014/main" id="{45434D35-8AFD-1141-991F-52AECEF17E9E}"/>
              </a:ext>
            </a:extLst>
          </p:cNvPr>
          <p:cNvPicPr>
            <a:picLocks noChangeAspect="1"/>
          </p:cNvPicPr>
          <p:nvPr/>
        </p:nvPicPr>
        <p:blipFill>
          <a:blip r:embed="rId2"/>
          <a:stretch>
            <a:fillRect/>
          </a:stretch>
        </p:blipFill>
        <p:spPr>
          <a:xfrm>
            <a:off x="6096000" y="3686609"/>
            <a:ext cx="5753100" cy="2984500"/>
          </a:xfrm>
          <a:prstGeom prst="rect">
            <a:avLst/>
          </a:prstGeom>
        </p:spPr>
      </p:pic>
      <p:sp>
        <p:nvSpPr>
          <p:cNvPr id="8" name="TextBox 7">
            <a:extLst>
              <a:ext uri="{FF2B5EF4-FFF2-40B4-BE49-F238E27FC236}">
                <a16:creationId xmlns:a16="http://schemas.microsoft.com/office/drawing/2014/main" id="{5BF3CB30-0E07-1B41-936B-117FC9CA2B7E}"/>
              </a:ext>
            </a:extLst>
          </p:cNvPr>
          <p:cNvSpPr txBox="1"/>
          <p:nvPr/>
        </p:nvSpPr>
        <p:spPr>
          <a:xfrm>
            <a:off x="161364" y="266398"/>
            <a:ext cx="12407153" cy="523220"/>
          </a:xfrm>
          <a:prstGeom prst="rect">
            <a:avLst/>
          </a:prstGeom>
          <a:noFill/>
        </p:spPr>
        <p:txBody>
          <a:bodyPr wrap="square" rtlCol="0">
            <a:spAutoFit/>
          </a:bodyPr>
          <a:lstStyle/>
          <a:p>
            <a:r>
              <a:rPr lang="en-US" sz="2800" b="1" dirty="0" err="1"/>
              <a:t>九连环</a:t>
            </a:r>
            <a:r>
              <a:rPr lang="en-US" sz="2800" b="1" dirty="0"/>
              <a:t> has become a popular and common  puzzle game for everyone today</a:t>
            </a:r>
          </a:p>
        </p:txBody>
      </p:sp>
    </p:spTree>
    <p:extLst>
      <p:ext uri="{BB962C8B-B14F-4D97-AF65-F5344CB8AC3E}">
        <p14:creationId xmlns:p14="http://schemas.microsoft.com/office/powerpoint/2010/main" val="403695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488F-288B-6F41-B758-12121875D58B}"/>
              </a:ext>
            </a:extLst>
          </p:cNvPr>
          <p:cNvSpPr>
            <a:spLocks noGrp="1"/>
          </p:cNvSpPr>
          <p:nvPr>
            <p:ph type="title"/>
          </p:nvPr>
        </p:nvSpPr>
        <p:spPr>
          <a:xfrm>
            <a:off x="3036794" y="61867"/>
            <a:ext cx="5472953" cy="1325563"/>
          </a:xfrm>
        </p:spPr>
        <p:txBody>
          <a:bodyPr/>
          <a:lstStyle/>
          <a:p>
            <a:r>
              <a:rPr lang="en-US" dirty="0"/>
              <a:t>The solution of </a:t>
            </a:r>
            <a:r>
              <a:rPr lang="en-US" dirty="0" err="1"/>
              <a:t>九连环</a:t>
            </a:r>
            <a:endParaRPr lang="en-US" dirty="0"/>
          </a:p>
        </p:txBody>
      </p:sp>
      <p:sp>
        <p:nvSpPr>
          <p:cNvPr id="4" name="Rectangle 3">
            <a:extLst>
              <a:ext uri="{FF2B5EF4-FFF2-40B4-BE49-F238E27FC236}">
                <a16:creationId xmlns:a16="http://schemas.microsoft.com/office/drawing/2014/main" id="{AD851A73-D2CA-DE47-BD37-371522B954BF}"/>
              </a:ext>
            </a:extLst>
          </p:cNvPr>
          <p:cNvSpPr/>
          <p:nvPr/>
        </p:nvSpPr>
        <p:spPr>
          <a:xfrm>
            <a:off x="493059" y="1337423"/>
            <a:ext cx="11205882" cy="1384995"/>
          </a:xfrm>
          <a:prstGeom prst="rect">
            <a:avLst/>
          </a:prstGeom>
        </p:spPr>
        <p:txBody>
          <a:bodyPr wrap="square">
            <a:spAutoFit/>
          </a:bodyPr>
          <a:lstStyle/>
          <a:p>
            <a:r>
              <a:rPr lang="en-AU" sz="2800" dirty="0">
                <a:solidFill>
                  <a:srgbClr val="222222"/>
                </a:solidFill>
                <a:latin typeface="freight-sans-pro"/>
              </a:rPr>
              <a:t>A procedure for solving the nine linked rings puzzle is based on the fact that at any given moment there are exactly two rings that can be taken off or put on the handle.</a:t>
            </a:r>
            <a:endParaRPr lang="en-US" sz="2800" dirty="0"/>
          </a:p>
        </p:txBody>
      </p:sp>
      <p:sp>
        <p:nvSpPr>
          <p:cNvPr id="5" name="Rectangle 4">
            <a:extLst>
              <a:ext uri="{FF2B5EF4-FFF2-40B4-BE49-F238E27FC236}">
                <a16:creationId xmlns:a16="http://schemas.microsoft.com/office/drawing/2014/main" id="{9C29B2CD-EE5C-1C40-A30C-E4C4A9F97E24}"/>
              </a:ext>
            </a:extLst>
          </p:cNvPr>
          <p:cNvSpPr/>
          <p:nvPr/>
        </p:nvSpPr>
        <p:spPr>
          <a:xfrm>
            <a:off x="493059" y="3030012"/>
            <a:ext cx="5087470" cy="3046988"/>
          </a:xfrm>
          <a:prstGeom prst="rect">
            <a:avLst/>
          </a:prstGeom>
        </p:spPr>
        <p:txBody>
          <a:bodyPr wrap="square">
            <a:spAutoFit/>
          </a:bodyPr>
          <a:lstStyle/>
          <a:p>
            <a:r>
              <a:rPr lang="en-AU" sz="2400" b="1" dirty="0">
                <a:solidFill>
                  <a:srgbClr val="222222"/>
                </a:solidFill>
                <a:latin typeface="freight-sans-pro"/>
              </a:rPr>
              <a:t>Rule A.</a:t>
            </a:r>
            <a:r>
              <a:rPr lang="en-AU" sz="2400" dirty="0">
                <a:solidFill>
                  <a:srgbClr val="222222"/>
                </a:solidFill>
                <a:latin typeface="freight-sans-pro"/>
              </a:rPr>
              <a:t> Ring 1 can always be taken off or put on the handle.</a:t>
            </a:r>
          </a:p>
          <a:p>
            <a:endParaRPr lang="en-AU" sz="2400" dirty="0">
              <a:solidFill>
                <a:srgbClr val="222222"/>
              </a:solidFill>
              <a:latin typeface="freight-sans-pro"/>
            </a:endParaRPr>
          </a:p>
          <a:p>
            <a:r>
              <a:rPr lang="en-AU" sz="2400" b="1" dirty="0">
                <a:solidFill>
                  <a:srgbClr val="222222"/>
                </a:solidFill>
                <a:latin typeface="freight-sans-pro"/>
              </a:rPr>
              <a:t>Rule B.</a:t>
            </a:r>
            <a:r>
              <a:rPr lang="en-AU" sz="2400" dirty="0">
                <a:solidFill>
                  <a:srgbClr val="222222"/>
                </a:solidFill>
                <a:latin typeface="freight-sans-pro"/>
              </a:rPr>
              <a:t> The only other ring that can be taken off or put on the handle is the ring immediately after the lead ring, where the </a:t>
            </a:r>
            <a:r>
              <a:rPr lang="en-AU" sz="2400" i="1" dirty="0">
                <a:solidFill>
                  <a:srgbClr val="222222"/>
                </a:solidFill>
                <a:latin typeface="freight-sans-pro"/>
              </a:rPr>
              <a:t>lead ring</a:t>
            </a:r>
            <a:r>
              <a:rPr lang="en-AU" sz="2400" dirty="0">
                <a:solidFill>
                  <a:srgbClr val="222222"/>
                </a:solidFill>
                <a:latin typeface="freight-sans-pro"/>
              </a:rPr>
              <a:t> is defined as the first ring that is on the handle.</a:t>
            </a:r>
            <a:endParaRPr lang="en-AU" sz="2400" b="0" i="0" dirty="0">
              <a:solidFill>
                <a:srgbClr val="222222"/>
              </a:solidFill>
              <a:effectLst/>
              <a:latin typeface="freight-sans-pro"/>
            </a:endParaRPr>
          </a:p>
        </p:txBody>
      </p:sp>
      <p:pic>
        <p:nvPicPr>
          <p:cNvPr id="7" name="Picture 6" descr="Diagram&#10;&#10;Description automatically generated">
            <a:extLst>
              <a:ext uri="{FF2B5EF4-FFF2-40B4-BE49-F238E27FC236}">
                <a16:creationId xmlns:a16="http://schemas.microsoft.com/office/drawing/2014/main" id="{42BED968-9F0D-CE4D-8F87-F004707D7D81}"/>
              </a:ext>
            </a:extLst>
          </p:cNvPr>
          <p:cNvPicPr>
            <a:picLocks noChangeAspect="1"/>
          </p:cNvPicPr>
          <p:nvPr/>
        </p:nvPicPr>
        <p:blipFill>
          <a:blip r:embed="rId2"/>
          <a:stretch>
            <a:fillRect/>
          </a:stretch>
        </p:blipFill>
        <p:spPr>
          <a:xfrm>
            <a:off x="5791200" y="3030012"/>
            <a:ext cx="6118411" cy="3553999"/>
          </a:xfrm>
          <a:prstGeom prst="rect">
            <a:avLst/>
          </a:prstGeom>
        </p:spPr>
      </p:pic>
      <p:sp>
        <p:nvSpPr>
          <p:cNvPr id="8" name="TextBox 7">
            <a:extLst>
              <a:ext uri="{FF2B5EF4-FFF2-40B4-BE49-F238E27FC236}">
                <a16:creationId xmlns:a16="http://schemas.microsoft.com/office/drawing/2014/main" id="{E507E192-376D-9740-8D05-BB169DD72F08}"/>
              </a:ext>
            </a:extLst>
          </p:cNvPr>
          <p:cNvSpPr txBox="1"/>
          <p:nvPr/>
        </p:nvSpPr>
        <p:spPr>
          <a:xfrm>
            <a:off x="6441140" y="2537752"/>
            <a:ext cx="4818530" cy="369332"/>
          </a:xfrm>
          <a:prstGeom prst="rect">
            <a:avLst/>
          </a:prstGeom>
          <a:noFill/>
        </p:spPr>
        <p:txBody>
          <a:bodyPr wrap="square" rtlCol="0">
            <a:spAutoFit/>
          </a:bodyPr>
          <a:lstStyle/>
          <a:p>
            <a:r>
              <a:rPr lang="en-US" b="1" dirty="0">
                <a:solidFill>
                  <a:srgbClr val="7030A0"/>
                </a:solidFill>
              </a:rPr>
              <a:t>Take a three linked rings puzzle as example</a:t>
            </a:r>
          </a:p>
        </p:txBody>
      </p:sp>
    </p:spTree>
    <p:extLst>
      <p:ext uri="{BB962C8B-B14F-4D97-AF65-F5344CB8AC3E}">
        <p14:creationId xmlns:p14="http://schemas.microsoft.com/office/powerpoint/2010/main" val="4102798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C09-D34A-EE43-85F1-E96B4788DB98}"/>
              </a:ext>
            </a:extLst>
          </p:cNvPr>
          <p:cNvSpPr>
            <a:spLocks noGrp="1"/>
          </p:cNvSpPr>
          <p:nvPr>
            <p:ph type="title"/>
          </p:nvPr>
        </p:nvSpPr>
        <p:spPr>
          <a:xfrm>
            <a:off x="3296770" y="182767"/>
            <a:ext cx="5598459" cy="1325563"/>
          </a:xfrm>
        </p:spPr>
        <p:txBody>
          <a:bodyPr/>
          <a:lstStyle/>
          <a:p>
            <a:r>
              <a:rPr lang="en-US" dirty="0"/>
              <a:t>How to play </a:t>
            </a:r>
            <a:r>
              <a:rPr lang="en-US" dirty="0" err="1"/>
              <a:t>九连环</a:t>
            </a:r>
            <a:r>
              <a:rPr lang="zh-CN" altLang="en-US" dirty="0"/>
              <a:t>？</a:t>
            </a:r>
            <a:endParaRPr lang="en-US" dirty="0"/>
          </a:p>
        </p:txBody>
      </p:sp>
      <p:pic>
        <p:nvPicPr>
          <p:cNvPr id="4" name="HOW TO SOLVE CLASSICAL METAL 9 LINKED RINGS PUZZLE" descr="HOW TO SOLVE CLASSICAL METAL 9 LINKED RINGS PUZZLE">
            <a:hlinkClick r:id="" action="ppaction://media"/>
            <a:extLst>
              <a:ext uri="{FF2B5EF4-FFF2-40B4-BE49-F238E27FC236}">
                <a16:creationId xmlns:a16="http://schemas.microsoft.com/office/drawing/2014/main" id="{9C06678C-2E33-3246-A979-CAE85F8D09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61850" y="1508330"/>
            <a:ext cx="9068299" cy="5100918"/>
          </a:xfrm>
          <a:prstGeom prst="rect">
            <a:avLst/>
          </a:prstGeom>
        </p:spPr>
      </p:pic>
    </p:spTree>
    <p:extLst>
      <p:ext uri="{BB962C8B-B14F-4D97-AF65-F5344CB8AC3E}">
        <p14:creationId xmlns:p14="http://schemas.microsoft.com/office/powerpoint/2010/main" val="343102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36D8-A4F7-6341-867F-7001F59E04E4}"/>
              </a:ext>
            </a:extLst>
          </p:cNvPr>
          <p:cNvSpPr>
            <a:spLocks noGrp="1"/>
          </p:cNvSpPr>
          <p:nvPr>
            <p:ph type="title"/>
          </p:nvPr>
        </p:nvSpPr>
        <p:spPr>
          <a:xfrm>
            <a:off x="419098" y="297392"/>
            <a:ext cx="7167035" cy="1325563"/>
          </a:xfrm>
        </p:spPr>
        <p:txBody>
          <a:bodyPr/>
          <a:lstStyle/>
          <a:p>
            <a:r>
              <a:rPr lang="en-US" b="1" dirty="0" err="1">
                <a:latin typeface="KaiTi" panose="02010609060101010101" pitchFamily="49" charset="-122"/>
                <a:ea typeface="KaiTi" panose="02010609060101010101" pitchFamily="49" charset="-122"/>
              </a:rPr>
              <a:t>五子棋</a:t>
            </a:r>
            <a:r>
              <a:rPr lang="zh-CN" altLang="en-US" b="1" dirty="0">
                <a:latin typeface="KaiTi" panose="02010609060101010101" pitchFamily="49" charset="-122"/>
                <a:ea typeface="KaiTi" panose="02010609060101010101" pitchFamily="49" charset="-122"/>
              </a:rPr>
              <a:t> </a:t>
            </a:r>
            <a:r>
              <a:rPr lang="en-US" altLang="zh-CN" sz="2800" b="1" dirty="0">
                <a:solidFill>
                  <a:schemeClr val="tx1">
                    <a:lumMod val="75000"/>
                    <a:lumOff val="25000"/>
                  </a:schemeClr>
                </a:solidFill>
                <a:latin typeface="Cavolini" panose="03000502040302020204" pitchFamily="66" charset="0"/>
                <a:cs typeface="Cavolini" panose="03000502040302020204" pitchFamily="66" charset="0"/>
              </a:rPr>
              <a:t>Five in a Row/</a:t>
            </a:r>
            <a:r>
              <a:rPr lang="en-US" altLang="zh-CN" sz="2800" b="1" dirty="0" err="1">
                <a:solidFill>
                  <a:schemeClr val="tx1">
                    <a:lumMod val="75000"/>
                    <a:lumOff val="25000"/>
                  </a:schemeClr>
                </a:solidFill>
                <a:latin typeface="Cavolini" panose="03000502040302020204" pitchFamily="66" charset="0"/>
                <a:cs typeface="Cavolini" panose="03000502040302020204" pitchFamily="66" charset="0"/>
              </a:rPr>
              <a:t>Gomoku</a:t>
            </a:r>
            <a:endParaRPr lang="en-US" b="1" dirty="0">
              <a:solidFill>
                <a:schemeClr val="tx1">
                  <a:lumMod val="75000"/>
                  <a:lumOff val="25000"/>
                </a:schemeClr>
              </a:solidFill>
              <a:latin typeface="Cavolini" panose="03000502040302020204" pitchFamily="66" charset="0"/>
              <a:cs typeface="Cavolini" panose="03000502040302020204" pitchFamily="66" charset="0"/>
            </a:endParaRPr>
          </a:p>
        </p:txBody>
      </p:sp>
      <p:sp>
        <p:nvSpPr>
          <p:cNvPr id="3" name="Content Placeholder 2">
            <a:extLst>
              <a:ext uri="{FF2B5EF4-FFF2-40B4-BE49-F238E27FC236}">
                <a16:creationId xmlns:a16="http://schemas.microsoft.com/office/drawing/2014/main" id="{7BC20535-5D72-FC4D-BEDA-385F7DBE73A2}"/>
              </a:ext>
            </a:extLst>
          </p:cNvPr>
          <p:cNvSpPr>
            <a:spLocks noGrp="1"/>
          </p:cNvSpPr>
          <p:nvPr>
            <p:ph idx="1"/>
          </p:nvPr>
        </p:nvSpPr>
        <p:spPr>
          <a:xfrm>
            <a:off x="0" y="1818611"/>
            <a:ext cx="6333393" cy="4282151"/>
          </a:xfrm>
        </p:spPr>
        <p:txBody>
          <a:bodyPr>
            <a:normAutofit lnSpcReduction="10000"/>
          </a:bodyPr>
          <a:lstStyle/>
          <a:p>
            <a:r>
              <a:rPr lang="en-US" dirty="0"/>
              <a:t>Traditionally played with black and white pieces made of stones.</a:t>
            </a:r>
          </a:p>
          <a:p>
            <a:endParaRPr lang="en-US" dirty="0"/>
          </a:p>
          <a:p>
            <a:r>
              <a:rPr lang="en-US" dirty="0"/>
              <a:t>It is played using a 15x15 board.</a:t>
            </a:r>
          </a:p>
          <a:p>
            <a:endParaRPr lang="en-US" dirty="0"/>
          </a:p>
          <a:p>
            <a:r>
              <a:rPr lang="en-US" dirty="0"/>
              <a:t>Also be played as a paper-and-pencil game.</a:t>
            </a:r>
          </a:p>
          <a:p>
            <a:endParaRPr lang="en-US" dirty="0"/>
          </a:p>
          <a:p>
            <a:r>
              <a:rPr lang="en-US" dirty="0"/>
              <a:t>Originated in China, developed in Japan</a:t>
            </a:r>
          </a:p>
        </p:txBody>
      </p:sp>
      <p:pic>
        <p:nvPicPr>
          <p:cNvPr id="5" name="How to play Gomoku (5 in a row)" descr="How to play Gomoku (5 in a row)">
            <a:hlinkClick r:id="" action="ppaction://media"/>
            <a:extLst>
              <a:ext uri="{FF2B5EF4-FFF2-40B4-BE49-F238E27FC236}">
                <a16:creationId xmlns:a16="http://schemas.microsoft.com/office/drawing/2014/main" id="{EA9B91E4-A563-4649-A404-2BD3A4DF59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79270" y="2506134"/>
            <a:ext cx="6254510" cy="3468551"/>
          </a:xfrm>
          <a:prstGeom prst="rect">
            <a:avLst/>
          </a:prstGeom>
        </p:spPr>
      </p:pic>
      <p:sp>
        <p:nvSpPr>
          <p:cNvPr id="6" name="TextBox 5">
            <a:extLst>
              <a:ext uri="{FF2B5EF4-FFF2-40B4-BE49-F238E27FC236}">
                <a16:creationId xmlns:a16="http://schemas.microsoft.com/office/drawing/2014/main" id="{019DCEAD-3EEC-1742-98E1-44E04FBC4BCC}"/>
              </a:ext>
            </a:extLst>
          </p:cNvPr>
          <p:cNvSpPr txBox="1"/>
          <p:nvPr/>
        </p:nvSpPr>
        <p:spPr>
          <a:xfrm>
            <a:off x="517572" y="101736"/>
            <a:ext cx="1944274" cy="523220"/>
          </a:xfrm>
          <a:prstGeom prst="rect">
            <a:avLst/>
          </a:prstGeom>
          <a:noFill/>
        </p:spPr>
        <p:txBody>
          <a:bodyPr wrap="square" rtlCol="0">
            <a:spAutoFit/>
          </a:bodyPr>
          <a:lstStyle/>
          <a:p>
            <a:r>
              <a:rPr lang="en-US" sz="2800" b="1" dirty="0">
                <a:solidFill>
                  <a:schemeClr val="bg1">
                    <a:lumMod val="50000"/>
                  </a:schemeClr>
                </a:solidFill>
              </a:rPr>
              <a:t>Wǔ   </a:t>
            </a:r>
            <a:r>
              <a:rPr lang="en-US" sz="2800" b="1" dirty="0" err="1">
                <a:solidFill>
                  <a:schemeClr val="bg1">
                    <a:lumMod val="50000"/>
                  </a:schemeClr>
                </a:solidFill>
              </a:rPr>
              <a:t>zi</a:t>
            </a:r>
            <a:r>
              <a:rPr lang="en-US" sz="2800" b="1" dirty="0">
                <a:solidFill>
                  <a:schemeClr val="bg1">
                    <a:lumMod val="50000"/>
                  </a:schemeClr>
                </a:solidFill>
              </a:rPr>
              <a:t>̌   </a:t>
            </a:r>
            <a:r>
              <a:rPr lang="en-US" sz="2800" b="1" dirty="0" err="1">
                <a:solidFill>
                  <a:schemeClr val="bg1">
                    <a:lumMod val="50000"/>
                  </a:schemeClr>
                </a:solidFill>
              </a:rPr>
              <a:t>qí</a:t>
            </a:r>
            <a:endParaRPr lang="en-US" b="1" dirty="0">
              <a:solidFill>
                <a:schemeClr val="bg1">
                  <a:lumMod val="50000"/>
                </a:schemeClr>
              </a:solidFill>
            </a:endParaRPr>
          </a:p>
        </p:txBody>
      </p:sp>
      <p:pic>
        <p:nvPicPr>
          <p:cNvPr id="2052" name="Picture 4" descr="Tic tac toe xo game Royalty Free Vector Image - VectorStock">
            <a:extLst>
              <a:ext uri="{FF2B5EF4-FFF2-40B4-BE49-F238E27FC236}">
                <a16:creationId xmlns:a16="http://schemas.microsoft.com/office/drawing/2014/main" id="{036AC180-4A26-0A45-A249-F355F0B77D6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2470" y="245015"/>
            <a:ext cx="1944274" cy="20423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天天快报">
            <a:extLst>
              <a:ext uri="{FF2B5EF4-FFF2-40B4-BE49-F238E27FC236}">
                <a16:creationId xmlns:a16="http://schemas.microsoft.com/office/drawing/2014/main" id="{0EDB5877-6C70-234D-AF49-CE9CC048CB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5218" y="363346"/>
            <a:ext cx="2578840" cy="172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7F6-30E7-E740-A6A8-AA4AC3933EC6}"/>
              </a:ext>
            </a:extLst>
          </p:cNvPr>
          <p:cNvSpPr>
            <a:spLocks noGrp="1"/>
          </p:cNvSpPr>
          <p:nvPr>
            <p:ph type="title"/>
          </p:nvPr>
        </p:nvSpPr>
        <p:spPr>
          <a:xfrm>
            <a:off x="562429" y="200025"/>
            <a:ext cx="10515600" cy="1325563"/>
          </a:xfrm>
        </p:spPr>
        <p:txBody>
          <a:bodyPr/>
          <a:lstStyle/>
          <a:p>
            <a:r>
              <a:rPr lang="en-US" b="1" dirty="0" err="1">
                <a:latin typeface="KaiTi" panose="02010609060101010101" pitchFamily="49" charset="-122"/>
                <a:ea typeface="KaiTi" panose="02010609060101010101" pitchFamily="49" charset="-122"/>
              </a:rPr>
              <a:t>七巧板</a:t>
            </a:r>
            <a:r>
              <a:rPr lang="zh-CN" altLang="en-US" b="1" dirty="0">
                <a:latin typeface="KaiTi" panose="02010609060101010101" pitchFamily="49" charset="-122"/>
                <a:ea typeface="KaiTi" panose="02010609060101010101" pitchFamily="49" charset="-122"/>
              </a:rPr>
              <a:t> </a:t>
            </a:r>
            <a:r>
              <a:rPr lang="en-US" altLang="zh-CN" b="1" dirty="0">
                <a:latin typeface="KaiTi" panose="02010609060101010101" pitchFamily="49" charset="-122"/>
                <a:ea typeface="KaiTi" panose="02010609060101010101" pitchFamily="49" charset="-122"/>
              </a:rPr>
              <a:t>Tangram</a:t>
            </a:r>
            <a:endParaRPr lang="en-US" b="1" dirty="0">
              <a:latin typeface="KaiTi" panose="02010609060101010101" pitchFamily="49" charset="-122"/>
              <a:ea typeface="KaiTi" panose="02010609060101010101" pitchFamily="49" charset="-122"/>
            </a:endParaRPr>
          </a:p>
        </p:txBody>
      </p:sp>
      <p:sp>
        <p:nvSpPr>
          <p:cNvPr id="4" name="TextBox 3">
            <a:extLst>
              <a:ext uri="{FF2B5EF4-FFF2-40B4-BE49-F238E27FC236}">
                <a16:creationId xmlns:a16="http://schemas.microsoft.com/office/drawing/2014/main" id="{4A082AFE-A709-3542-85FD-9E9AA2F78B91}"/>
              </a:ext>
            </a:extLst>
          </p:cNvPr>
          <p:cNvSpPr txBox="1"/>
          <p:nvPr/>
        </p:nvSpPr>
        <p:spPr>
          <a:xfrm>
            <a:off x="284510" y="1219766"/>
            <a:ext cx="10029921" cy="1015663"/>
          </a:xfrm>
          <a:prstGeom prst="rect">
            <a:avLst/>
          </a:prstGeom>
          <a:noFill/>
        </p:spPr>
        <p:txBody>
          <a:bodyPr wrap="square" rtlCol="0">
            <a:spAutoFit/>
          </a:bodyPr>
          <a:lstStyle/>
          <a:p>
            <a:pPr marL="285750" indent="-285750">
              <a:buFont typeface="Arial" panose="020B0604020202020204" pitchFamily="34" charset="0"/>
              <a:buChar char="•"/>
            </a:pPr>
            <a:r>
              <a:rPr lang="en-US" sz="2400" dirty="0"/>
              <a:t>Originate in China during Qing and Ming dynasties.</a:t>
            </a:r>
            <a:endParaRPr lang="en-US" altLang="zh-CN" sz="2400" dirty="0"/>
          </a:p>
          <a:p>
            <a:pPr marL="285750" indent="-285750">
              <a:buFont typeface="Arial" panose="020B0604020202020204" pitchFamily="34" charset="0"/>
              <a:buChar char="•"/>
            </a:pPr>
            <a:endParaRPr lang="en-US" altLang="zh-CN" dirty="0"/>
          </a:p>
          <a:p>
            <a:endParaRPr lang="en-US" dirty="0"/>
          </a:p>
        </p:txBody>
      </p:sp>
      <p:sp>
        <p:nvSpPr>
          <p:cNvPr id="7" name="TextBox 6">
            <a:extLst>
              <a:ext uri="{FF2B5EF4-FFF2-40B4-BE49-F238E27FC236}">
                <a16:creationId xmlns:a16="http://schemas.microsoft.com/office/drawing/2014/main" id="{AA2D6E15-DCA8-4940-892D-F75A1310C641}"/>
              </a:ext>
            </a:extLst>
          </p:cNvPr>
          <p:cNvSpPr txBox="1"/>
          <p:nvPr/>
        </p:nvSpPr>
        <p:spPr>
          <a:xfrm>
            <a:off x="696633" y="26046"/>
            <a:ext cx="2380396" cy="523220"/>
          </a:xfrm>
          <a:prstGeom prst="rect">
            <a:avLst/>
          </a:prstGeom>
          <a:noFill/>
        </p:spPr>
        <p:txBody>
          <a:bodyPr wrap="square" rtlCol="0">
            <a:spAutoFit/>
          </a:bodyPr>
          <a:lstStyle/>
          <a:p>
            <a:r>
              <a:rPr lang="en-US" sz="2800" b="1" dirty="0">
                <a:solidFill>
                  <a:schemeClr val="bg1">
                    <a:lumMod val="50000"/>
                  </a:schemeClr>
                </a:solidFill>
              </a:rPr>
              <a:t>Qi</a:t>
            </a:r>
            <a:r>
              <a:rPr lang="zh-CN" altLang="en-US" sz="2800" b="1" dirty="0">
                <a:solidFill>
                  <a:schemeClr val="bg1">
                    <a:lumMod val="50000"/>
                  </a:schemeClr>
                </a:solidFill>
              </a:rPr>
              <a:t>  </a:t>
            </a:r>
            <a:r>
              <a:rPr lang="en-US" altLang="zh-CN" sz="2800" b="1" dirty="0" err="1">
                <a:solidFill>
                  <a:schemeClr val="bg1">
                    <a:lumMod val="50000"/>
                  </a:schemeClr>
                </a:solidFill>
              </a:rPr>
              <a:t>qiǎo</a:t>
            </a:r>
            <a:r>
              <a:rPr lang="en-US" altLang="zh-CN" sz="2800" b="1" dirty="0">
                <a:solidFill>
                  <a:schemeClr val="bg1">
                    <a:lumMod val="50000"/>
                  </a:schemeClr>
                </a:solidFill>
              </a:rPr>
              <a:t> </a:t>
            </a:r>
            <a:r>
              <a:rPr lang="en-US" altLang="zh-CN" sz="2800" b="1" dirty="0" err="1">
                <a:solidFill>
                  <a:schemeClr val="bg1">
                    <a:lumMod val="50000"/>
                  </a:schemeClr>
                </a:solidFill>
              </a:rPr>
              <a:t>bǎn</a:t>
            </a:r>
            <a:endParaRPr lang="en-US" b="1" dirty="0">
              <a:solidFill>
                <a:schemeClr val="bg1">
                  <a:lumMod val="50000"/>
                </a:schemeClr>
              </a:solidFill>
            </a:endParaRPr>
          </a:p>
        </p:txBody>
      </p:sp>
      <p:pic>
        <p:nvPicPr>
          <p:cNvPr id="3074" name="Picture 2" descr="七巧板木製彩色DIY兒童智力拼圖玩具木質拼圖木製拼圖積木彩色批發木製玩具腦力開發玩早教益智玩具七巧板| 蝦皮購物">
            <a:extLst>
              <a:ext uri="{FF2B5EF4-FFF2-40B4-BE49-F238E27FC236}">
                <a16:creationId xmlns:a16="http://schemas.microsoft.com/office/drawing/2014/main" id="{2F7F8421-DD91-B342-B5CA-15E50254AA5F}"/>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4" y="2132080"/>
            <a:ext cx="3916680" cy="39166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关于七巧板拼图图案大全，四种可爱的小狗七巧板图案_格格手抄报">
            <a:extLst>
              <a:ext uri="{FF2B5EF4-FFF2-40B4-BE49-F238E27FC236}">
                <a16:creationId xmlns:a16="http://schemas.microsoft.com/office/drawing/2014/main" id="{1B0B848E-7130-4C4E-9C08-CBC26D7551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118" b="48706"/>
          <a:stretch/>
        </p:blipFill>
        <p:spPr bwMode="auto">
          <a:xfrm>
            <a:off x="7296911" y="111743"/>
            <a:ext cx="2452189" cy="2216045"/>
          </a:xfrm>
          <a:prstGeom prst="rect">
            <a:avLst/>
          </a:prstGeom>
          <a:noFill/>
          <a:extLst>
            <a:ext uri="{909E8E84-426E-40DD-AFC4-6F175D3DCCD1}">
              <a14:hiddenFill xmlns:a14="http://schemas.microsoft.com/office/drawing/2010/main">
                <a:solidFill>
                  <a:srgbClr val="FFFFFF"/>
                </a:solidFill>
              </a14:hiddenFill>
            </a:ext>
          </a:extLst>
        </p:spPr>
      </p:pic>
      <p:pic>
        <p:nvPicPr>
          <p:cNvPr id="5" name="Learn About Tangrams - Learn All About The About Colourful Tangram Puzzle Pieces" descr="Learn About Tangrams - Learn All About The About Colourful Tangram Puzzle Pieces">
            <a:hlinkClick r:id="" action="ppaction://media"/>
            <a:extLst>
              <a:ext uri="{FF2B5EF4-FFF2-40B4-BE49-F238E27FC236}">
                <a16:creationId xmlns:a16="http://schemas.microsoft.com/office/drawing/2014/main" id="{F92E88C5-FCD7-9A4E-AE0D-E161B5F33C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4911" y="2196088"/>
            <a:ext cx="7481634" cy="4208419"/>
          </a:xfrm>
          <a:prstGeom prst="rect">
            <a:avLst/>
          </a:prstGeom>
        </p:spPr>
      </p:pic>
    </p:spTree>
    <p:extLst>
      <p:ext uri="{BB962C8B-B14F-4D97-AF65-F5344CB8AC3E}">
        <p14:creationId xmlns:p14="http://schemas.microsoft.com/office/powerpoint/2010/main" val="253067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082AFE-A709-3542-85FD-9E9AA2F78B91}"/>
              </a:ext>
            </a:extLst>
          </p:cNvPr>
          <p:cNvSpPr txBox="1"/>
          <p:nvPr/>
        </p:nvSpPr>
        <p:spPr>
          <a:xfrm>
            <a:off x="161544" y="179104"/>
            <a:ext cx="11601689" cy="1631216"/>
          </a:xfrm>
          <a:prstGeom prst="rect">
            <a:avLst/>
          </a:prstGeom>
          <a:noFill/>
        </p:spPr>
        <p:txBody>
          <a:bodyPr wrap="square" rtlCol="0">
            <a:spAutoFit/>
          </a:bodyPr>
          <a:lstStyle/>
          <a:p>
            <a:r>
              <a:rPr lang="en-US" sz="3200" dirty="0"/>
              <a:t>Developed from </a:t>
            </a:r>
            <a:r>
              <a:rPr lang="en-US" sz="3200" dirty="0" err="1"/>
              <a:t>燕几图</a:t>
            </a:r>
            <a:r>
              <a:rPr lang="zh-CN" altLang="en-US" sz="3200" dirty="0"/>
              <a:t> </a:t>
            </a:r>
            <a:r>
              <a:rPr lang="en-US" altLang="zh-CN" sz="3200" dirty="0"/>
              <a:t>in Song dynasty  to </a:t>
            </a:r>
            <a:r>
              <a:rPr lang="zh-CN" altLang="en-US" sz="3200" dirty="0"/>
              <a:t>翅几图 </a:t>
            </a:r>
            <a:r>
              <a:rPr lang="en-US" altLang="zh-CN" sz="3200" dirty="0"/>
              <a:t>in</a:t>
            </a:r>
            <a:r>
              <a:rPr lang="zh-CN" altLang="en-US" sz="3200" dirty="0"/>
              <a:t> </a:t>
            </a:r>
            <a:r>
              <a:rPr lang="en-US" altLang="zh-CN" sz="3200" dirty="0"/>
              <a:t>Ming dynasty to modern </a:t>
            </a:r>
            <a:r>
              <a:rPr lang="zh-CN" altLang="en-US" sz="3200" dirty="0"/>
              <a:t>七巧板</a:t>
            </a:r>
            <a:r>
              <a:rPr lang="en-US" altLang="zh-CN" sz="2400" dirty="0"/>
              <a:t>.</a:t>
            </a:r>
          </a:p>
          <a:p>
            <a:endParaRPr lang="en-US" altLang="zh-CN" dirty="0"/>
          </a:p>
          <a:p>
            <a:endParaRPr lang="en-US" dirty="0"/>
          </a:p>
        </p:txBody>
      </p:sp>
      <p:pic>
        <p:nvPicPr>
          <p:cNvPr id="8200" name="Picture 8" descr="七巧板的由来七巧板的历史—从燕几图到七巧图_亲子游戏_幼儿教育_幼儿教育加盟网">
            <a:extLst>
              <a:ext uri="{FF2B5EF4-FFF2-40B4-BE49-F238E27FC236}">
                <a16:creationId xmlns:a16="http://schemas.microsoft.com/office/drawing/2014/main" id="{7CC58140-6584-2F49-BC8D-A553B18A052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774"/>
          <a:stretch/>
        </p:blipFill>
        <p:spPr bwMode="auto">
          <a:xfrm>
            <a:off x="6061858" y="994712"/>
            <a:ext cx="5862918" cy="490406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七巧板的由来七巧板的历史—从燕几图到七巧图◇肉丁儿童网">
            <a:extLst>
              <a:ext uri="{FF2B5EF4-FFF2-40B4-BE49-F238E27FC236}">
                <a16:creationId xmlns:a16="http://schemas.microsoft.com/office/drawing/2014/main" id="{7A906906-CA32-FF4D-B2C4-7E239356F52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257" y="3204071"/>
            <a:ext cx="3450054" cy="30871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9861A57-B6FA-904A-9509-C36E3A182223}"/>
              </a:ext>
            </a:extLst>
          </p:cNvPr>
          <p:cNvSpPr txBox="1"/>
          <p:nvPr/>
        </p:nvSpPr>
        <p:spPr>
          <a:xfrm>
            <a:off x="1" y="1127998"/>
            <a:ext cx="6096000" cy="2492990"/>
          </a:xfrm>
          <a:prstGeom prst="rect">
            <a:avLst/>
          </a:prstGeom>
          <a:noFill/>
        </p:spPr>
        <p:txBody>
          <a:bodyPr wrap="square" rtlCol="0">
            <a:spAutoFit/>
          </a:bodyPr>
          <a:lstStyle/>
          <a:p>
            <a:endParaRPr lang="en-US" altLang="zh-CN" sz="2400" dirty="0"/>
          </a:p>
          <a:p>
            <a:pPr marL="285750" indent="-285750">
              <a:buFont typeface="Arial" panose="020B0604020202020204" pitchFamily="34" charset="0"/>
              <a:buChar char="•"/>
            </a:pPr>
            <a:r>
              <a:rPr lang="en-US" sz="3200" dirty="0" err="1"/>
              <a:t>燕几</a:t>
            </a:r>
            <a:r>
              <a:rPr lang="en-US" sz="3200" dirty="0"/>
              <a:t> is</a:t>
            </a:r>
            <a:r>
              <a:rPr lang="zh-CN" altLang="en-US" sz="3200" dirty="0"/>
              <a:t> </a:t>
            </a:r>
            <a:r>
              <a:rPr lang="en-US" altLang="zh-CN" sz="3200" dirty="0"/>
              <a:t>the table  to host guests.</a:t>
            </a:r>
          </a:p>
          <a:p>
            <a:pPr marL="285750" indent="-285750">
              <a:buFont typeface="Arial" panose="020B0604020202020204" pitchFamily="34" charset="0"/>
              <a:buChar char="•"/>
            </a:pPr>
            <a:r>
              <a:rPr lang="zh-CN" altLang="en-US" sz="3200" dirty="0"/>
              <a:t>翅几 </a:t>
            </a:r>
            <a:r>
              <a:rPr lang="en-US" altLang="zh-CN" sz="3200" dirty="0"/>
              <a:t>is the guest table looks like a buttle fly.</a:t>
            </a:r>
          </a:p>
          <a:p>
            <a:pPr marL="285750" indent="-285750">
              <a:buFont typeface="Arial" panose="020B0604020202020204" pitchFamily="34" charset="0"/>
              <a:buChar char="•"/>
            </a:pPr>
            <a:endParaRPr lang="en-US" altLang="zh-CN" dirty="0"/>
          </a:p>
          <a:p>
            <a:endParaRPr lang="en-US" dirty="0"/>
          </a:p>
        </p:txBody>
      </p:sp>
      <p:sp>
        <p:nvSpPr>
          <p:cNvPr id="6" name="TextBox 5">
            <a:extLst>
              <a:ext uri="{FF2B5EF4-FFF2-40B4-BE49-F238E27FC236}">
                <a16:creationId xmlns:a16="http://schemas.microsoft.com/office/drawing/2014/main" id="{0B7B3C94-536D-5541-82ED-145ED4BC6ACE}"/>
              </a:ext>
            </a:extLst>
          </p:cNvPr>
          <p:cNvSpPr txBox="1"/>
          <p:nvPr/>
        </p:nvSpPr>
        <p:spPr>
          <a:xfrm>
            <a:off x="8339328" y="5968099"/>
            <a:ext cx="1975104" cy="646331"/>
          </a:xfrm>
          <a:prstGeom prst="rect">
            <a:avLst/>
          </a:prstGeom>
          <a:noFill/>
        </p:spPr>
        <p:txBody>
          <a:bodyPr wrap="square" rtlCol="0">
            <a:spAutoFit/>
          </a:bodyPr>
          <a:lstStyle/>
          <a:p>
            <a:r>
              <a:rPr lang="en-US" sz="3600" dirty="0" err="1">
                <a:latin typeface="KaiTi" panose="02010609060101010101" pitchFamily="49" charset="-122"/>
                <a:ea typeface="KaiTi" panose="02010609060101010101" pitchFamily="49" charset="-122"/>
              </a:rPr>
              <a:t>翅几图</a:t>
            </a:r>
            <a:endParaRPr lang="en-US" dirty="0">
              <a:latin typeface="KaiTi" panose="02010609060101010101" pitchFamily="49" charset="-122"/>
              <a:ea typeface="KaiTi" panose="02010609060101010101" pitchFamily="49" charset="-122"/>
            </a:endParaRPr>
          </a:p>
        </p:txBody>
      </p:sp>
    </p:spTree>
    <p:extLst>
      <p:ext uri="{BB962C8B-B14F-4D97-AF65-F5344CB8AC3E}">
        <p14:creationId xmlns:p14="http://schemas.microsoft.com/office/powerpoint/2010/main" val="167479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7F6-30E7-E740-A6A8-AA4AC3933EC6}"/>
              </a:ext>
            </a:extLst>
          </p:cNvPr>
          <p:cNvSpPr>
            <a:spLocks noGrp="1"/>
          </p:cNvSpPr>
          <p:nvPr>
            <p:ph type="title"/>
          </p:nvPr>
        </p:nvSpPr>
        <p:spPr>
          <a:xfrm>
            <a:off x="893064" y="283424"/>
            <a:ext cx="2947416" cy="1325563"/>
          </a:xfrm>
        </p:spPr>
        <p:txBody>
          <a:bodyPr>
            <a:normAutofit/>
          </a:bodyPr>
          <a:lstStyle/>
          <a:p>
            <a:r>
              <a:rPr lang="en-US" sz="6600" b="1" dirty="0" err="1">
                <a:latin typeface="KaiTi" panose="02010609060101010101" pitchFamily="49" charset="-122"/>
                <a:ea typeface="KaiTi" panose="02010609060101010101" pitchFamily="49" charset="-122"/>
              </a:rPr>
              <a:t>七巧板</a:t>
            </a:r>
            <a:endParaRPr lang="en-US" sz="6600" b="1" dirty="0">
              <a:latin typeface="KaiTi" panose="02010609060101010101" pitchFamily="49" charset="-122"/>
              <a:ea typeface="KaiTi" panose="02010609060101010101" pitchFamily="49" charset="-122"/>
            </a:endParaRPr>
          </a:p>
        </p:txBody>
      </p:sp>
      <p:pic>
        <p:nvPicPr>
          <p:cNvPr id="17410" name="Picture 2" descr="七巧板拼图设计图__广告设计_广告设计_设计图库_昵图网nipic.com">
            <a:extLst>
              <a:ext uri="{FF2B5EF4-FFF2-40B4-BE49-F238E27FC236}">
                <a16:creationId xmlns:a16="http://schemas.microsoft.com/office/drawing/2014/main" id="{23037E12-B8D5-9945-997F-053105EDB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086" y="283424"/>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971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7F6-30E7-E740-A6A8-AA4AC3933EC6}"/>
              </a:ext>
            </a:extLst>
          </p:cNvPr>
          <p:cNvSpPr>
            <a:spLocks noGrp="1"/>
          </p:cNvSpPr>
          <p:nvPr>
            <p:ph type="title"/>
          </p:nvPr>
        </p:nvSpPr>
        <p:spPr>
          <a:xfrm>
            <a:off x="893064" y="283424"/>
            <a:ext cx="2947416" cy="1325563"/>
          </a:xfrm>
        </p:spPr>
        <p:txBody>
          <a:bodyPr>
            <a:normAutofit/>
          </a:bodyPr>
          <a:lstStyle/>
          <a:p>
            <a:r>
              <a:rPr lang="en-US" sz="6600" b="1" dirty="0" err="1">
                <a:latin typeface="KaiTi" panose="02010609060101010101" pitchFamily="49" charset="-122"/>
                <a:ea typeface="KaiTi" panose="02010609060101010101" pitchFamily="49" charset="-122"/>
              </a:rPr>
              <a:t>七巧板</a:t>
            </a:r>
            <a:endParaRPr lang="en-US" sz="6600" b="1" dirty="0">
              <a:latin typeface="KaiTi" panose="02010609060101010101" pitchFamily="49" charset="-122"/>
              <a:ea typeface="KaiTi" panose="02010609060101010101" pitchFamily="49" charset="-122"/>
            </a:endParaRPr>
          </a:p>
        </p:txBody>
      </p:sp>
      <p:pic>
        <p:nvPicPr>
          <p:cNvPr id="8194" name="Picture 2" descr="七巧板智慧片*新版* – 百寶箱">
            <a:extLst>
              <a:ext uri="{FF2B5EF4-FFF2-40B4-BE49-F238E27FC236}">
                <a16:creationId xmlns:a16="http://schemas.microsoft.com/office/drawing/2014/main" id="{5A9DA0EC-8A22-364A-B7FD-536DD24F7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058" y="418145"/>
            <a:ext cx="5996619" cy="6021709"/>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8">
            <a:extLst>
              <a:ext uri="{FF2B5EF4-FFF2-40B4-BE49-F238E27FC236}">
                <a16:creationId xmlns:a16="http://schemas.microsoft.com/office/drawing/2014/main" id="{1838AC71-DDAE-044B-A614-CB071301877D}"/>
              </a:ext>
            </a:extLst>
          </p:cNvPr>
          <p:cNvSpPr/>
          <p:nvPr/>
        </p:nvSpPr>
        <p:spPr>
          <a:xfrm>
            <a:off x="4747098" y="1011677"/>
            <a:ext cx="1906621" cy="1887166"/>
          </a:xfrm>
          <a:custGeom>
            <a:avLst/>
            <a:gdLst>
              <a:gd name="connsiteX0" fmla="*/ 564204 w 1906621"/>
              <a:gd name="connsiteY0" fmla="*/ 486383 h 1887166"/>
              <a:gd name="connsiteX1" fmla="*/ 116732 w 1906621"/>
              <a:gd name="connsiteY1" fmla="*/ 0 h 1887166"/>
              <a:gd name="connsiteX2" fmla="*/ 758757 w 1906621"/>
              <a:gd name="connsiteY2" fmla="*/ 19455 h 1887166"/>
              <a:gd name="connsiteX3" fmla="*/ 739302 w 1906621"/>
              <a:gd name="connsiteY3" fmla="*/ 622570 h 1887166"/>
              <a:gd name="connsiteX4" fmla="*/ 1167319 w 1906621"/>
              <a:gd name="connsiteY4" fmla="*/ 155642 h 1887166"/>
              <a:gd name="connsiteX5" fmla="*/ 1595336 w 1906621"/>
              <a:gd name="connsiteY5" fmla="*/ 194553 h 1887166"/>
              <a:gd name="connsiteX6" fmla="*/ 1167319 w 1906621"/>
              <a:gd name="connsiteY6" fmla="*/ 642025 h 1887166"/>
              <a:gd name="connsiteX7" fmla="*/ 758757 w 1906621"/>
              <a:gd name="connsiteY7" fmla="*/ 622570 h 1887166"/>
              <a:gd name="connsiteX8" fmla="*/ 875489 w 1906621"/>
              <a:gd name="connsiteY8" fmla="*/ 797668 h 1887166"/>
              <a:gd name="connsiteX9" fmla="*/ 700391 w 1906621"/>
              <a:gd name="connsiteY9" fmla="*/ 992221 h 1887166"/>
              <a:gd name="connsiteX10" fmla="*/ 1556425 w 1906621"/>
              <a:gd name="connsiteY10" fmla="*/ 992221 h 1887166"/>
              <a:gd name="connsiteX11" fmla="*/ 1556425 w 1906621"/>
              <a:gd name="connsiteY11" fmla="*/ 700391 h 1887166"/>
              <a:gd name="connsiteX12" fmla="*/ 1906621 w 1906621"/>
              <a:gd name="connsiteY12" fmla="*/ 992221 h 1887166"/>
              <a:gd name="connsiteX13" fmla="*/ 1556425 w 1906621"/>
              <a:gd name="connsiteY13" fmla="*/ 1303506 h 1887166"/>
              <a:gd name="connsiteX14" fmla="*/ 1556425 w 1906621"/>
              <a:gd name="connsiteY14" fmla="*/ 1887166 h 1887166"/>
              <a:gd name="connsiteX15" fmla="*/ 1264596 w 1906621"/>
              <a:gd name="connsiteY15" fmla="*/ 1614791 h 1887166"/>
              <a:gd name="connsiteX16" fmla="*/ 58366 w 1906621"/>
              <a:gd name="connsiteY16" fmla="*/ 1595336 h 1887166"/>
              <a:gd name="connsiteX17" fmla="*/ 272374 w 1906621"/>
              <a:gd name="connsiteY17" fmla="*/ 1400783 h 1887166"/>
              <a:gd name="connsiteX18" fmla="*/ 0 w 1906621"/>
              <a:gd name="connsiteY18" fmla="*/ 1108953 h 1887166"/>
              <a:gd name="connsiteX19" fmla="*/ 544749 w 1906621"/>
              <a:gd name="connsiteY19" fmla="*/ 1089497 h 1887166"/>
              <a:gd name="connsiteX20" fmla="*/ 272374 w 1906621"/>
              <a:gd name="connsiteY20" fmla="*/ 778212 h 1887166"/>
              <a:gd name="connsiteX21" fmla="*/ 564204 w 1906621"/>
              <a:gd name="connsiteY21" fmla="*/ 486383 h 188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6621" h="1887166">
                <a:moveTo>
                  <a:pt x="564204" y="486383"/>
                </a:moveTo>
                <a:lnTo>
                  <a:pt x="116732" y="0"/>
                </a:lnTo>
                <a:lnTo>
                  <a:pt x="758757" y="19455"/>
                </a:lnTo>
                <a:lnTo>
                  <a:pt x="739302" y="622570"/>
                </a:lnTo>
                <a:lnTo>
                  <a:pt x="1167319" y="155642"/>
                </a:lnTo>
                <a:lnTo>
                  <a:pt x="1595336" y="194553"/>
                </a:lnTo>
                <a:lnTo>
                  <a:pt x="1167319" y="642025"/>
                </a:lnTo>
                <a:lnTo>
                  <a:pt x="758757" y="622570"/>
                </a:lnTo>
                <a:lnTo>
                  <a:pt x="875489" y="797668"/>
                </a:lnTo>
                <a:lnTo>
                  <a:pt x="700391" y="992221"/>
                </a:lnTo>
                <a:lnTo>
                  <a:pt x="1556425" y="992221"/>
                </a:lnTo>
                <a:lnTo>
                  <a:pt x="1556425" y="700391"/>
                </a:lnTo>
                <a:lnTo>
                  <a:pt x="1906621" y="992221"/>
                </a:lnTo>
                <a:lnTo>
                  <a:pt x="1556425" y="1303506"/>
                </a:lnTo>
                <a:lnTo>
                  <a:pt x="1556425" y="1887166"/>
                </a:lnTo>
                <a:lnTo>
                  <a:pt x="1264596" y="1614791"/>
                </a:lnTo>
                <a:lnTo>
                  <a:pt x="58366" y="1595336"/>
                </a:lnTo>
                <a:lnTo>
                  <a:pt x="272374" y="1400783"/>
                </a:lnTo>
                <a:lnTo>
                  <a:pt x="0" y="1108953"/>
                </a:lnTo>
                <a:lnTo>
                  <a:pt x="544749" y="1089497"/>
                </a:lnTo>
                <a:lnTo>
                  <a:pt x="272374" y="778212"/>
                </a:lnTo>
                <a:lnTo>
                  <a:pt x="564204" y="48638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AB14CEAC-E878-0A4C-9C78-43780DD0967E}"/>
              </a:ext>
            </a:extLst>
          </p:cNvPr>
          <p:cNvSpPr/>
          <p:nvPr/>
        </p:nvSpPr>
        <p:spPr>
          <a:xfrm>
            <a:off x="7753350" y="933450"/>
            <a:ext cx="1781175" cy="1990725"/>
          </a:xfrm>
          <a:custGeom>
            <a:avLst/>
            <a:gdLst>
              <a:gd name="connsiteX0" fmla="*/ 0 w 1781175"/>
              <a:gd name="connsiteY0" fmla="*/ 447675 h 1990725"/>
              <a:gd name="connsiteX1" fmla="*/ 428625 w 1781175"/>
              <a:gd name="connsiteY1" fmla="*/ 0 h 1990725"/>
              <a:gd name="connsiteX2" fmla="*/ 752475 w 1781175"/>
              <a:gd name="connsiteY2" fmla="*/ 323850 h 1990725"/>
              <a:gd name="connsiteX3" fmla="*/ 742950 w 1781175"/>
              <a:gd name="connsiteY3" fmla="*/ 933450 h 1990725"/>
              <a:gd name="connsiteX4" fmla="*/ 561975 w 1781175"/>
              <a:gd name="connsiteY4" fmla="*/ 1104900 h 1990725"/>
              <a:gd name="connsiteX5" fmla="*/ 1781175 w 1781175"/>
              <a:gd name="connsiteY5" fmla="*/ 1114425 h 1990725"/>
              <a:gd name="connsiteX6" fmla="*/ 1181100 w 1781175"/>
              <a:gd name="connsiteY6" fmla="*/ 1724025 h 1990725"/>
              <a:gd name="connsiteX7" fmla="*/ 1438275 w 1781175"/>
              <a:gd name="connsiteY7" fmla="*/ 1990725 h 1990725"/>
              <a:gd name="connsiteX8" fmla="*/ 542925 w 1781175"/>
              <a:gd name="connsiteY8" fmla="*/ 1981200 h 1990725"/>
              <a:gd name="connsiteX9" fmla="*/ 123825 w 1781175"/>
              <a:gd name="connsiteY9" fmla="*/ 1543050 h 1990725"/>
              <a:gd name="connsiteX10" fmla="*/ 133350 w 1781175"/>
              <a:gd name="connsiteY10" fmla="*/ 933450 h 1990725"/>
              <a:gd name="connsiteX11" fmla="*/ 428625 w 1781175"/>
              <a:gd name="connsiteY11" fmla="*/ 609600 h 1990725"/>
              <a:gd name="connsiteX12" fmla="*/ 419100 w 1781175"/>
              <a:gd name="connsiteY12" fmla="*/ 438150 h 1990725"/>
              <a:gd name="connsiteX13" fmla="*/ 0 w 1781175"/>
              <a:gd name="connsiteY13" fmla="*/ 447675 h 199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1175" h="1990725">
                <a:moveTo>
                  <a:pt x="0" y="447675"/>
                </a:moveTo>
                <a:lnTo>
                  <a:pt x="428625" y="0"/>
                </a:lnTo>
                <a:lnTo>
                  <a:pt x="752475" y="323850"/>
                </a:lnTo>
                <a:lnTo>
                  <a:pt x="742950" y="933450"/>
                </a:lnTo>
                <a:lnTo>
                  <a:pt x="561975" y="1104900"/>
                </a:lnTo>
                <a:lnTo>
                  <a:pt x="1781175" y="1114425"/>
                </a:lnTo>
                <a:lnTo>
                  <a:pt x="1181100" y="1724025"/>
                </a:lnTo>
                <a:lnTo>
                  <a:pt x="1438275" y="1990725"/>
                </a:lnTo>
                <a:lnTo>
                  <a:pt x="542925" y="1981200"/>
                </a:lnTo>
                <a:lnTo>
                  <a:pt x="123825" y="1543050"/>
                </a:lnTo>
                <a:lnTo>
                  <a:pt x="133350" y="933450"/>
                </a:lnTo>
                <a:lnTo>
                  <a:pt x="428625" y="609600"/>
                </a:lnTo>
                <a:lnTo>
                  <a:pt x="419100" y="438150"/>
                </a:lnTo>
                <a:lnTo>
                  <a:pt x="0" y="4476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F37E1ED8-DD5A-8D49-B8DA-7C35979E3651}"/>
              </a:ext>
            </a:extLst>
          </p:cNvPr>
          <p:cNvSpPr/>
          <p:nvPr/>
        </p:nvSpPr>
        <p:spPr>
          <a:xfrm>
            <a:off x="4465468" y="3959441"/>
            <a:ext cx="2370338" cy="2095130"/>
          </a:xfrm>
          <a:custGeom>
            <a:avLst/>
            <a:gdLst>
              <a:gd name="connsiteX0" fmla="*/ 1553592 w 2370338"/>
              <a:gd name="connsiteY0" fmla="*/ 692458 h 2095130"/>
              <a:gd name="connsiteX1" fmla="*/ 1384916 w 2370338"/>
              <a:gd name="connsiteY1" fmla="*/ 248575 h 2095130"/>
              <a:gd name="connsiteX2" fmla="*/ 1704513 w 2370338"/>
              <a:gd name="connsiteY2" fmla="*/ 399495 h 2095130"/>
              <a:gd name="connsiteX3" fmla="*/ 1882066 w 2370338"/>
              <a:gd name="connsiteY3" fmla="*/ 0 h 2095130"/>
              <a:gd name="connsiteX4" fmla="*/ 2104008 w 2370338"/>
              <a:gd name="connsiteY4" fmla="*/ 577048 h 2095130"/>
              <a:gd name="connsiteX5" fmla="*/ 2370338 w 2370338"/>
              <a:gd name="connsiteY5" fmla="*/ 710213 h 2095130"/>
              <a:gd name="connsiteX6" fmla="*/ 2183907 w 2370338"/>
              <a:gd name="connsiteY6" fmla="*/ 1118586 h 2095130"/>
              <a:gd name="connsiteX7" fmla="*/ 1784412 w 2370338"/>
              <a:gd name="connsiteY7" fmla="*/ 923277 h 2095130"/>
              <a:gd name="connsiteX8" fmla="*/ 1464815 w 2370338"/>
              <a:gd name="connsiteY8" fmla="*/ 1660124 h 2095130"/>
              <a:gd name="connsiteX9" fmla="*/ 1358283 w 2370338"/>
              <a:gd name="connsiteY9" fmla="*/ 1438182 h 2095130"/>
              <a:gd name="connsiteX10" fmla="*/ 790113 w 2370338"/>
              <a:gd name="connsiteY10" fmla="*/ 1642369 h 2095130"/>
              <a:gd name="connsiteX11" fmla="*/ 665825 w 2370338"/>
              <a:gd name="connsiteY11" fmla="*/ 1961965 h 2095130"/>
              <a:gd name="connsiteX12" fmla="*/ 328474 w 2370338"/>
              <a:gd name="connsiteY12" fmla="*/ 1189608 h 2095130"/>
              <a:gd name="connsiteX13" fmla="*/ 346229 w 2370338"/>
              <a:gd name="connsiteY13" fmla="*/ 1784411 h 2095130"/>
              <a:gd name="connsiteX14" fmla="*/ 0 w 2370338"/>
              <a:gd name="connsiteY14" fmla="*/ 2095130 h 2095130"/>
              <a:gd name="connsiteX15" fmla="*/ 17755 w 2370338"/>
              <a:gd name="connsiteY15" fmla="*/ 1447060 h 2095130"/>
              <a:gd name="connsiteX16" fmla="*/ 310718 w 2370338"/>
              <a:gd name="connsiteY16" fmla="*/ 1171852 h 2095130"/>
              <a:gd name="connsiteX17" fmla="*/ 1553592 w 2370338"/>
              <a:gd name="connsiteY17" fmla="*/ 692458 h 209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70338" h="2095130">
                <a:moveTo>
                  <a:pt x="1553592" y="692458"/>
                </a:moveTo>
                <a:lnTo>
                  <a:pt x="1384916" y="248575"/>
                </a:lnTo>
                <a:lnTo>
                  <a:pt x="1704513" y="399495"/>
                </a:lnTo>
                <a:lnTo>
                  <a:pt x="1882066" y="0"/>
                </a:lnTo>
                <a:lnTo>
                  <a:pt x="2104008" y="577048"/>
                </a:lnTo>
                <a:lnTo>
                  <a:pt x="2370338" y="710213"/>
                </a:lnTo>
                <a:lnTo>
                  <a:pt x="2183907" y="1118586"/>
                </a:lnTo>
                <a:lnTo>
                  <a:pt x="1784412" y="923277"/>
                </a:lnTo>
                <a:lnTo>
                  <a:pt x="1464815" y="1660124"/>
                </a:lnTo>
                <a:lnTo>
                  <a:pt x="1358283" y="1438182"/>
                </a:lnTo>
                <a:lnTo>
                  <a:pt x="790113" y="1642369"/>
                </a:lnTo>
                <a:lnTo>
                  <a:pt x="665825" y="1961965"/>
                </a:lnTo>
                <a:lnTo>
                  <a:pt x="328474" y="1189608"/>
                </a:lnTo>
                <a:lnTo>
                  <a:pt x="346229" y="1784411"/>
                </a:lnTo>
                <a:lnTo>
                  <a:pt x="0" y="2095130"/>
                </a:lnTo>
                <a:lnTo>
                  <a:pt x="17755" y="1447060"/>
                </a:lnTo>
                <a:lnTo>
                  <a:pt x="310718" y="1171852"/>
                </a:lnTo>
                <a:lnTo>
                  <a:pt x="1553592" y="692458"/>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90FBE2A-CC9B-8A43-9F9C-2C2285DB98A2}"/>
              </a:ext>
            </a:extLst>
          </p:cNvPr>
          <p:cNvSpPr/>
          <p:nvPr/>
        </p:nvSpPr>
        <p:spPr>
          <a:xfrm>
            <a:off x="8601834" y="3803257"/>
            <a:ext cx="623086" cy="614994"/>
          </a:xfrm>
          <a:custGeom>
            <a:avLst/>
            <a:gdLst>
              <a:gd name="connsiteX0" fmla="*/ 8092 w 623086"/>
              <a:gd name="connsiteY0" fmla="*/ 614994 h 614994"/>
              <a:gd name="connsiteX1" fmla="*/ 0 w 623086"/>
              <a:gd name="connsiteY1" fmla="*/ 0 h 614994"/>
              <a:gd name="connsiteX2" fmla="*/ 623086 w 623086"/>
              <a:gd name="connsiteY2" fmla="*/ 0 h 614994"/>
              <a:gd name="connsiteX3" fmla="*/ 525982 w 623086"/>
              <a:gd name="connsiteY3" fmla="*/ 113288 h 614994"/>
              <a:gd name="connsiteX4" fmla="*/ 534074 w 623086"/>
              <a:gd name="connsiteY4" fmla="*/ 542166 h 614994"/>
              <a:gd name="connsiteX5" fmla="*/ 113288 w 623086"/>
              <a:gd name="connsiteY5" fmla="*/ 534074 h 614994"/>
              <a:gd name="connsiteX6" fmla="*/ 8092 w 623086"/>
              <a:gd name="connsiteY6" fmla="*/ 614994 h 61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086" h="614994">
                <a:moveTo>
                  <a:pt x="8092" y="614994"/>
                </a:moveTo>
                <a:lnTo>
                  <a:pt x="0" y="0"/>
                </a:lnTo>
                <a:lnTo>
                  <a:pt x="623086" y="0"/>
                </a:lnTo>
                <a:lnTo>
                  <a:pt x="525982" y="113288"/>
                </a:lnTo>
                <a:lnTo>
                  <a:pt x="534074" y="542166"/>
                </a:lnTo>
                <a:lnTo>
                  <a:pt x="113288" y="534074"/>
                </a:lnTo>
                <a:lnTo>
                  <a:pt x="8092" y="61499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774DB9F-E24F-D642-9CD6-A136E6C0B93B}"/>
              </a:ext>
            </a:extLst>
          </p:cNvPr>
          <p:cNvSpPr/>
          <p:nvPr/>
        </p:nvSpPr>
        <p:spPr>
          <a:xfrm>
            <a:off x="7776446" y="4369699"/>
            <a:ext cx="1691235" cy="1796432"/>
          </a:xfrm>
          <a:custGeom>
            <a:avLst/>
            <a:gdLst>
              <a:gd name="connsiteX0" fmla="*/ 24276 w 1691235"/>
              <a:gd name="connsiteY0" fmla="*/ 606903 h 1796432"/>
              <a:gd name="connsiteX1" fmla="*/ 453154 w 1691235"/>
              <a:gd name="connsiteY1" fmla="*/ 1043873 h 1796432"/>
              <a:gd name="connsiteX2" fmla="*/ 453154 w 1691235"/>
              <a:gd name="connsiteY2" fmla="*/ 623087 h 1796432"/>
              <a:gd name="connsiteX3" fmla="*/ 1060057 w 1691235"/>
              <a:gd name="connsiteY3" fmla="*/ 0 h 1796432"/>
              <a:gd name="connsiteX4" fmla="*/ 1691235 w 1691235"/>
              <a:gd name="connsiteY4" fmla="*/ 614995 h 1796432"/>
              <a:gd name="connsiteX5" fmla="*/ 1302818 w 1691235"/>
              <a:gd name="connsiteY5" fmla="*/ 631179 h 1796432"/>
              <a:gd name="connsiteX6" fmla="*/ 1116701 w 1691235"/>
              <a:gd name="connsiteY6" fmla="*/ 833480 h 1796432"/>
              <a:gd name="connsiteX7" fmla="*/ 1416106 w 1691235"/>
              <a:gd name="connsiteY7" fmla="*/ 1157161 h 1796432"/>
              <a:gd name="connsiteX8" fmla="*/ 1116701 w 1691235"/>
              <a:gd name="connsiteY8" fmla="*/ 1440382 h 1796432"/>
              <a:gd name="connsiteX9" fmla="*/ 1464658 w 1691235"/>
              <a:gd name="connsiteY9" fmla="*/ 1796432 h 1796432"/>
              <a:gd name="connsiteX10" fmla="*/ 987228 w 1691235"/>
              <a:gd name="connsiteY10" fmla="*/ 1796432 h 1796432"/>
              <a:gd name="connsiteX11" fmla="*/ 995320 w 1691235"/>
              <a:gd name="connsiteY11" fmla="*/ 1351370 h 1796432"/>
              <a:gd name="connsiteX12" fmla="*/ 793019 w 1691235"/>
              <a:gd name="connsiteY12" fmla="*/ 1157161 h 1796432"/>
              <a:gd name="connsiteX13" fmla="*/ 453154 w 1691235"/>
              <a:gd name="connsiteY13" fmla="*/ 1497027 h 1796432"/>
              <a:gd name="connsiteX14" fmla="*/ 0 w 1691235"/>
              <a:gd name="connsiteY14" fmla="*/ 1035781 h 1796432"/>
              <a:gd name="connsiteX15" fmla="*/ 24276 w 1691235"/>
              <a:gd name="connsiteY15" fmla="*/ 606903 h 17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235" h="1796432">
                <a:moveTo>
                  <a:pt x="24276" y="606903"/>
                </a:moveTo>
                <a:lnTo>
                  <a:pt x="453154" y="1043873"/>
                </a:lnTo>
                <a:lnTo>
                  <a:pt x="453154" y="623087"/>
                </a:lnTo>
                <a:lnTo>
                  <a:pt x="1060057" y="0"/>
                </a:lnTo>
                <a:lnTo>
                  <a:pt x="1691235" y="614995"/>
                </a:lnTo>
                <a:lnTo>
                  <a:pt x="1302818" y="631179"/>
                </a:lnTo>
                <a:lnTo>
                  <a:pt x="1116701" y="833480"/>
                </a:lnTo>
                <a:lnTo>
                  <a:pt x="1416106" y="1157161"/>
                </a:lnTo>
                <a:lnTo>
                  <a:pt x="1116701" y="1440382"/>
                </a:lnTo>
                <a:lnTo>
                  <a:pt x="1464658" y="1796432"/>
                </a:lnTo>
                <a:lnTo>
                  <a:pt x="987228" y="1796432"/>
                </a:lnTo>
                <a:lnTo>
                  <a:pt x="995320" y="1351370"/>
                </a:lnTo>
                <a:lnTo>
                  <a:pt x="793019" y="1157161"/>
                </a:lnTo>
                <a:lnTo>
                  <a:pt x="453154" y="1497027"/>
                </a:lnTo>
                <a:lnTo>
                  <a:pt x="0" y="1035781"/>
                </a:lnTo>
                <a:lnTo>
                  <a:pt x="24276" y="60690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750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AD7F6-30E7-E740-A6A8-AA4AC3933EC6}"/>
              </a:ext>
            </a:extLst>
          </p:cNvPr>
          <p:cNvSpPr>
            <a:spLocks noGrp="1"/>
          </p:cNvSpPr>
          <p:nvPr>
            <p:ph type="title"/>
          </p:nvPr>
        </p:nvSpPr>
        <p:spPr>
          <a:xfrm>
            <a:off x="893064" y="283424"/>
            <a:ext cx="2947416" cy="1325563"/>
          </a:xfrm>
        </p:spPr>
        <p:txBody>
          <a:bodyPr>
            <a:normAutofit/>
          </a:bodyPr>
          <a:lstStyle/>
          <a:p>
            <a:r>
              <a:rPr lang="en-US" sz="6600" b="1" dirty="0" err="1">
                <a:latin typeface="KaiTi" panose="02010609060101010101" pitchFamily="49" charset="-122"/>
                <a:ea typeface="KaiTi" panose="02010609060101010101" pitchFamily="49" charset="-122"/>
              </a:rPr>
              <a:t>七巧板</a:t>
            </a:r>
            <a:endParaRPr lang="en-US" sz="6600" b="1" dirty="0">
              <a:latin typeface="KaiTi" panose="02010609060101010101" pitchFamily="49" charset="-122"/>
              <a:ea typeface="KaiTi" panose="02010609060101010101" pitchFamily="49" charset="-122"/>
            </a:endParaRPr>
          </a:p>
        </p:txBody>
      </p:sp>
      <p:pic>
        <p:nvPicPr>
          <p:cNvPr id="8194" name="Picture 2" descr="七巧板智慧片*新版* – 百寶箱">
            <a:extLst>
              <a:ext uri="{FF2B5EF4-FFF2-40B4-BE49-F238E27FC236}">
                <a16:creationId xmlns:a16="http://schemas.microsoft.com/office/drawing/2014/main" id="{5A9DA0EC-8A22-364A-B7FD-536DD24F7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058" y="418145"/>
            <a:ext cx="5996619" cy="602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837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A32A04-9AE7-0A44-BA6C-4C42B686B7C2}"/>
              </a:ext>
            </a:extLst>
          </p:cNvPr>
          <p:cNvSpPr>
            <a:spLocks noGrp="1"/>
          </p:cNvSpPr>
          <p:nvPr>
            <p:ph idx="1"/>
          </p:nvPr>
        </p:nvSpPr>
        <p:spPr>
          <a:xfrm>
            <a:off x="4919472" y="1456810"/>
            <a:ext cx="7123990" cy="5177569"/>
          </a:xfrm>
        </p:spPr>
        <p:txBody>
          <a:bodyPr>
            <a:normAutofit/>
          </a:bodyPr>
          <a:lstStyle/>
          <a:p>
            <a:pPr marL="0" indent="0">
              <a:buNone/>
            </a:pPr>
            <a:endParaRPr lang="en-US" sz="3200" dirty="0"/>
          </a:p>
          <a:p>
            <a:r>
              <a:rPr lang="en-US" sz="3200" dirty="0"/>
              <a:t>Sliding block puzzle</a:t>
            </a:r>
          </a:p>
          <a:p>
            <a:endParaRPr lang="en-US" sz="3200" dirty="0"/>
          </a:p>
          <a:p>
            <a:r>
              <a:rPr lang="en-AU" sz="3200" dirty="0"/>
              <a:t>several different-sized block pieces </a:t>
            </a:r>
          </a:p>
          <a:p>
            <a:pPr marL="0" indent="0">
              <a:buNone/>
            </a:pPr>
            <a:r>
              <a:rPr lang="en-AU" sz="3200" dirty="0"/>
              <a:t>are placed inside a box</a:t>
            </a:r>
          </a:p>
          <a:p>
            <a:pPr marL="0" indent="0">
              <a:buNone/>
            </a:pPr>
            <a:endParaRPr lang="en-AU" sz="3200" dirty="0"/>
          </a:p>
          <a:p>
            <a:r>
              <a:rPr lang="en-AU" sz="3200" dirty="0"/>
              <a:t>A special one(largest) which must be</a:t>
            </a:r>
          </a:p>
          <a:p>
            <a:pPr marL="0" indent="0">
              <a:buNone/>
            </a:pPr>
            <a:r>
              <a:rPr lang="en-AU" sz="3200" dirty="0"/>
              <a:t> moved to a special area.</a:t>
            </a:r>
            <a:endParaRPr lang="en-US" sz="3200" dirty="0"/>
          </a:p>
        </p:txBody>
      </p:sp>
      <p:sp>
        <p:nvSpPr>
          <p:cNvPr id="4" name="Title 1">
            <a:extLst>
              <a:ext uri="{FF2B5EF4-FFF2-40B4-BE49-F238E27FC236}">
                <a16:creationId xmlns:a16="http://schemas.microsoft.com/office/drawing/2014/main" id="{B2E509D9-1456-D342-A1D6-F03CEFD4B920}"/>
              </a:ext>
            </a:extLst>
          </p:cNvPr>
          <p:cNvSpPr txBox="1">
            <a:spLocks/>
          </p:cNvSpPr>
          <p:nvPr/>
        </p:nvSpPr>
        <p:spPr>
          <a:xfrm>
            <a:off x="660602" y="161692"/>
            <a:ext cx="101293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latin typeface="KaiTi" panose="02010609060101010101" pitchFamily="49" charset="-122"/>
                <a:ea typeface="KaiTi" panose="02010609060101010101" pitchFamily="49" charset="-122"/>
              </a:rPr>
              <a:t>华容道 </a:t>
            </a:r>
            <a:r>
              <a:rPr lang="en-US" altLang="zh-CN" sz="2800" b="1" dirty="0">
                <a:solidFill>
                  <a:schemeClr val="tx1">
                    <a:lumMod val="75000"/>
                    <a:lumOff val="25000"/>
                  </a:schemeClr>
                </a:solidFill>
                <a:latin typeface="Cavolini" panose="03000502040302020204" pitchFamily="66" charset="0"/>
                <a:ea typeface="KaiTi" panose="02010609060101010101" pitchFamily="49" charset="-122"/>
                <a:cs typeface="Cavolini" panose="03000502040302020204" pitchFamily="66" charset="0"/>
              </a:rPr>
              <a:t>S</a:t>
            </a:r>
            <a:r>
              <a:rPr lang="en-US" altLang="zh-CN" sz="2800" b="1" dirty="0">
                <a:solidFill>
                  <a:schemeClr val="tx1">
                    <a:lumMod val="75000"/>
                    <a:lumOff val="25000"/>
                  </a:schemeClr>
                </a:solidFill>
                <a:latin typeface="Cavolini" panose="03000502040302020204" pitchFamily="66" charset="0"/>
                <a:cs typeface="Cavolini" panose="03000502040302020204" pitchFamily="66" charset="0"/>
              </a:rPr>
              <a:t>liding Blocks of Huarong</a:t>
            </a:r>
            <a:endParaRPr lang="en-US" b="1" dirty="0">
              <a:solidFill>
                <a:schemeClr val="tx1">
                  <a:lumMod val="75000"/>
                  <a:lumOff val="25000"/>
                </a:schemeClr>
              </a:solidFill>
              <a:latin typeface="Cavolini" panose="03000502040302020204" pitchFamily="66" charset="0"/>
              <a:cs typeface="Cavolini" panose="03000502040302020204" pitchFamily="66" charset="0"/>
            </a:endParaRPr>
          </a:p>
        </p:txBody>
      </p:sp>
      <p:pic>
        <p:nvPicPr>
          <p:cNvPr id="1026" name="Picture 2" descr="三国华容道智力通关游戏经典木制玩具_热品库_性价比省钱购">
            <a:extLst>
              <a:ext uri="{FF2B5EF4-FFF2-40B4-BE49-F238E27FC236}">
                <a16:creationId xmlns:a16="http://schemas.microsoft.com/office/drawing/2014/main" id="{3DFC68AF-DE83-244A-B1F5-D89F2243CA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8" t="4000" r="9022" b="2134"/>
          <a:stretch/>
        </p:blipFill>
        <p:spPr bwMode="auto">
          <a:xfrm>
            <a:off x="148538" y="1409005"/>
            <a:ext cx="4629013" cy="5273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EF86A0-ECBB-4748-B92E-AA596AA9EACF}"/>
              </a:ext>
            </a:extLst>
          </p:cNvPr>
          <p:cNvSpPr txBox="1"/>
          <p:nvPr/>
        </p:nvSpPr>
        <p:spPr>
          <a:xfrm>
            <a:off x="532586" y="519"/>
            <a:ext cx="3509062" cy="523220"/>
          </a:xfrm>
          <a:prstGeom prst="rect">
            <a:avLst/>
          </a:prstGeom>
          <a:noFill/>
        </p:spPr>
        <p:txBody>
          <a:bodyPr wrap="square" rtlCol="0">
            <a:spAutoFit/>
          </a:bodyPr>
          <a:lstStyle/>
          <a:p>
            <a:r>
              <a:rPr lang="en-US" sz="2800" b="1" dirty="0" err="1">
                <a:solidFill>
                  <a:schemeClr val="bg1">
                    <a:lumMod val="50000"/>
                  </a:schemeClr>
                </a:solidFill>
              </a:rPr>
              <a:t>huá</a:t>
            </a:r>
            <a:r>
              <a:rPr lang="en-US" sz="2800" b="1" dirty="0">
                <a:solidFill>
                  <a:schemeClr val="bg1">
                    <a:lumMod val="50000"/>
                  </a:schemeClr>
                </a:solidFill>
              </a:rPr>
              <a:t>  </a:t>
            </a:r>
            <a:r>
              <a:rPr lang="en-US" sz="2800" b="1" dirty="0" err="1">
                <a:solidFill>
                  <a:schemeClr val="bg1">
                    <a:lumMod val="50000"/>
                  </a:schemeClr>
                </a:solidFill>
              </a:rPr>
              <a:t>róng</a:t>
            </a:r>
            <a:r>
              <a:rPr lang="en-US" sz="2800" b="1" dirty="0">
                <a:solidFill>
                  <a:schemeClr val="bg1">
                    <a:lumMod val="50000"/>
                  </a:schemeClr>
                </a:solidFill>
              </a:rPr>
              <a:t>   </a:t>
            </a:r>
            <a:r>
              <a:rPr lang="en-US" sz="2800" b="1" dirty="0" err="1">
                <a:solidFill>
                  <a:schemeClr val="bg1">
                    <a:lumMod val="50000"/>
                  </a:schemeClr>
                </a:solidFill>
              </a:rPr>
              <a:t>dào</a:t>
            </a:r>
            <a:endParaRPr lang="en-US" b="1" dirty="0">
              <a:solidFill>
                <a:schemeClr val="bg1">
                  <a:lumMod val="50000"/>
                </a:schemeClr>
              </a:solidFill>
            </a:endParaRPr>
          </a:p>
        </p:txBody>
      </p:sp>
    </p:spTree>
    <p:extLst>
      <p:ext uri="{BB962C8B-B14F-4D97-AF65-F5344CB8AC3E}">
        <p14:creationId xmlns:p14="http://schemas.microsoft.com/office/powerpoint/2010/main" val="2145472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Content Placeholder 2">
            <a:extLst>
              <a:ext uri="{FF2B5EF4-FFF2-40B4-BE49-F238E27FC236}">
                <a16:creationId xmlns:a16="http://schemas.microsoft.com/office/drawing/2014/main" id="{614749E8-A37F-5F44-9A11-4A9D2B89F88E}"/>
              </a:ext>
            </a:extLst>
          </p:cNvPr>
          <p:cNvSpPr txBox="1">
            <a:spLocks/>
          </p:cNvSpPr>
          <p:nvPr/>
        </p:nvSpPr>
        <p:spPr>
          <a:xfrm>
            <a:off x="225527" y="758514"/>
            <a:ext cx="5997031" cy="5544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Name after one of the story from </a:t>
            </a:r>
            <a:r>
              <a:rPr lang="en-US" sz="3200" b="1" dirty="0"/>
              <a:t>Three Kingdoms</a:t>
            </a:r>
          </a:p>
          <a:p>
            <a:endParaRPr lang="en-US" sz="3200" dirty="0"/>
          </a:p>
          <a:p>
            <a:r>
              <a:rPr lang="en-US" sz="3200" dirty="0"/>
              <a:t> from 220 to 280 AD was the tripartite division of China among the states of </a:t>
            </a:r>
            <a:r>
              <a:rPr lang="en-US" sz="3200" b="1" dirty="0"/>
              <a:t>Wei, Shu</a:t>
            </a:r>
            <a:r>
              <a:rPr lang="en-US" sz="3200" dirty="0"/>
              <a:t>, and </a:t>
            </a:r>
            <a:r>
              <a:rPr lang="en-US" sz="3200" b="1" dirty="0"/>
              <a:t>Wu</a:t>
            </a:r>
            <a:r>
              <a:rPr lang="en-US" sz="3200" dirty="0"/>
              <a:t>. </a:t>
            </a:r>
          </a:p>
          <a:p>
            <a:endParaRPr lang="en-US" sz="3200" dirty="0"/>
          </a:p>
          <a:p>
            <a:r>
              <a:rPr lang="en-US" sz="3200" dirty="0"/>
              <a:t>The Three Kingdoms period started with the end of the Han dynasty and was followed by the </a:t>
            </a:r>
            <a:r>
              <a:rPr lang="en-US" sz="3200" dirty="0" err="1"/>
              <a:t>Jin</a:t>
            </a:r>
            <a:r>
              <a:rPr lang="en-US" sz="3200" dirty="0"/>
              <a:t> dynasty.</a:t>
            </a:r>
          </a:p>
          <a:p>
            <a:pPr marL="0" indent="0">
              <a:buNone/>
            </a:pPr>
            <a:endParaRPr lang="en-US" sz="2600" dirty="0"/>
          </a:p>
          <a:p>
            <a:endParaRPr lang="en-US" sz="2600" dirty="0"/>
          </a:p>
          <a:p>
            <a:endParaRPr lang="en-US" sz="2600" dirty="0"/>
          </a:p>
        </p:txBody>
      </p:sp>
      <p:pic>
        <p:nvPicPr>
          <p:cNvPr id="6" name="Picture 2" descr="美国人和日本人最爱的三国人物，没有一点相同!_网易订阅">
            <a:extLst>
              <a:ext uri="{FF2B5EF4-FFF2-40B4-BE49-F238E27FC236}">
                <a16:creationId xmlns:a16="http://schemas.microsoft.com/office/drawing/2014/main" id="{824BB2D3-7C4E-BE45-9125-6B5FDE5B60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63" r="12337"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7458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1856</TotalTime>
  <Words>726</Words>
  <Application>Microsoft Macintosh PowerPoint</Application>
  <PresentationFormat>Widescreen</PresentationFormat>
  <Paragraphs>69</Paragraphs>
  <Slides>19</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freight-sans-pro</vt:lpstr>
      <vt:lpstr>KaiTi</vt:lpstr>
      <vt:lpstr>Arial</vt:lpstr>
      <vt:lpstr>Calibri</vt:lpstr>
      <vt:lpstr>Calibri Light</vt:lpstr>
      <vt:lpstr>Cavolini</vt:lpstr>
      <vt:lpstr>Office Theme</vt:lpstr>
      <vt:lpstr>Chinese traditional games</vt:lpstr>
      <vt:lpstr>五子棋 Five in a Row/Gomoku</vt:lpstr>
      <vt:lpstr>七巧板 Tangram</vt:lpstr>
      <vt:lpstr>PowerPoint Presentation</vt:lpstr>
      <vt:lpstr>七巧板</vt:lpstr>
      <vt:lpstr>七巧板</vt:lpstr>
      <vt:lpstr>七巧板</vt:lpstr>
      <vt:lpstr>PowerPoint Presentation</vt:lpstr>
      <vt:lpstr>PowerPoint Presentation</vt:lpstr>
      <vt:lpstr> the story of Three Kingdoms(4mins)</vt:lpstr>
      <vt:lpstr>PowerPoint Presentation</vt:lpstr>
      <vt:lpstr>The map of Three Kingdoms</vt:lpstr>
      <vt:lpstr>The historical characters in this game</vt:lpstr>
      <vt:lpstr>How to play Huarongdao?</vt:lpstr>
      <vt:lpstr>九连环 Chinese ring’s puzzle  </vt:lpstr>
      <vt:lpstr>PowerPoint Presentation</vt:lpstr>
      <vt:lpstr>PowerPoint Presentation</vt:lpstr>
      <vt:lpstr>The solution of 九连环</vt:lpstr>
      <vt:lpstr>How to play 九连环？</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traditional games</dc:title>
  <dc:creator>xu.jade</dc:creator>
  <cp:lastModifiedBy>xu.jade</cp:lastModifiedBy>
  <cp:revision>57</cp:revision>
  <dcterms:created xsi:type="dcterms:W3CDTF">2021-09-05T04:00:31Z</dcterms:created>
  <dcterms:modified xsi:type="dcterms:W3CDTF">2021-11-17T23:56:07Z</dcterms:modified>
</cp:coreProperties>
</file>