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7" r:id="rId3"/>
    <p:sldId id="279" r:id="rId4"/>
    <p:sldId id="274" r:id="rId5"/>
    <p:sldId id="276" r:id="rId6"/>
    <p:sldId id="277" r:id="rId7"/>
    <p:sldId id="275" r:id="rId8"/>
    <p:sldId id="280" r:id="rId9"/>
    <p:sldId id="281" r:id="rId10"/>
    <p:sldId id="285" r:id="rId11"/>
    <p:sldId id="28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xu.jade" initials="x" lastIdx="1" clrIdx="0">
    <p:extLst>
      <p:ext uri="{19B8F6BF-5375-455C-9EA6-DF929625EA0E}">
        <p15:presenceInfo xmlns:p15="http://schemas.microsoft.com/office/powerpoint/2012/main" userId="S::xu.jade@bssc.edu.au::a2545f19-dbd8-44dc-99b5-20663299fdf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655"/>
    <p:restoredTop sz="94665"/>
  </p:normalViewPr>
  <p:slideViewPr>
    <p:cSldViewPr snapToGrid="0" snapToObjects="1">
      <p:cViewPr varScale="1">
        <p:scale>
          <a:sx n="105" d="100"/>
          <a:sy n="105" d="100"/>
        </p:scale>
        <p:origin x="208" y="2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8E92A-7D9E-134B-9083-14FC12B8B46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6151D6A-75E2-DA4F-BF82-A673B7FB4E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15BA72-1EA8-994F-8E6F-08B49396F0B8}"/>
              </a:ext>
            </a:extLst>
          </p:cNvPr>
          <p:cNvSpPr>
            <a:spLocks noGrp="1"/>
          </p:cNvSpPr>
          <p:nvPr>
            <p:ph type="dt" sz="half" idx="10"/>
          </p:nvPr>
        </p:nvSpPr>
        <p:spPr/>
        <p:txBody>
          <a:bodyPr/>
          <a:lstStyle/>
          <a:p>
            <a:fld id="{AFD20C02-96DA-604B-B8CE-2F15E6CDEBF6}" type="datetimeFigureOut">
              <a:rPr lang="en-US" smtClean="0"/>
              <a:t>12/8/21</a:t>
            </a:fld>
            <a:endParaRPr lang="en-US"/>
          </a:p>
        </p:txBody>
      </p:sp>
      <p:sp>
        <p:nvSpPr>
          <p:cNvPr id="5" name="Footer Placeholder 4">
            <a:extLst>
              <a:ext uri="{FF2B5EF4-FFF2-40B4-BE49-F238E27FC236}">
                <a16:creationId xmlns:a16="http://schemas.microsoft.com/office/drawing/2014/main" id="{D5CAFC6E-095C-4244-AC91-70F16FE1CA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2FA7A0-89D4-8E48-AB92-926FBCB86A14}"/>
              </a:ext>
            </a:extLst>
          </p:cNvPr>
          <p:cNvSpPr>
            <a:spLocks noGrp="1"/>
          </p:cNvSpPr>
          <p:nvPr>
            <p:ph type="sldNum" sz="quarter" idx="12"/>
          </p:nvPr>
        </p:nvSpPr>
        <p:spPr/>
        <p:txBody>
          <a:bodyPr/>
          <a:lstStyle/>
          <a:p>
            <a:fld id="{DAE32054-955A-7240-B038-F7E3B098D8C9}" type="slidenum">
              <a:rPr lang="en-US" smtClean="0"/>
              <a:t>‹#›</a:t>
            </a:fld>
            <a:endParaRPr lang="en-US"/>
          </a:p>
        </p:txBody>
      </p:sp>
    </p:spTree>
    <p:extLst>
      <p:ext uri="{BB962C8B-B14F-4D97-AF65-F5344CB8AC3E}">
        <p14:creationId xmlns:p14="http://schemas.microsoft.com/office/powerpoint/2010/main" val="183676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AB768-F37D-1248-AD99-EF39955FE55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09C6AE-AC4A-2447-92C8-0DEC8A397A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F17045-25D9-9740-BCF8-15CD3B1CE3B0}"/>
              </a:ext>
            </a:extLst>
          </p:cNvPr>
          <p:cNvSpPr>
            <a:spLocks noGrp="1"/>
          </p:cNvSpPr>
          <p:nvPr>
            <p:ph type="dt" sz="half" idx="10"/>
          </p:nvPr>
        </p:nvSpPr>
        <p:spPr/>
        <p:txBody>
          <a:bodyPr/>
          <a:lstStyle/>
          <a:p>
            <a:fld id="{AFD20C02-96DA-604B-B8CE-2F15E6CDEBF6}" type="datetimeFigureOut">
              <a:rPr lang="en-US" smtClean="0"/>
              <a:t>12/8/21</a:t>
            </a:fld>
            <a:endParaRPr lang="en-US"/>
          </a:p>
        </p:txBody>
      </p:sp>
      <p:sp>
        <p:nvSpPr>
          <p:cNvPr id="5" name="Footer Placeholder 4">
            <a:extLst>
              <a:ext uri="{FF2B5EF4-FFF2-40B4-BE49-F238E27FC236}">
                <a16:creationId xmlns:a16="http://schemas.microsoft.com/office/drawing/2014/main" id="{A7F48905-ED08-804D-BF18-3CEB8D29BB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411669-D671-0947-9EE2-1F72AC14CC1A}"/>
              </a:ext>
            </a:extLst>
          </p:cNvPr>
          <p:cNvSpPr>
            <a:spLocks noGrp="1"/>
          </p:cNvSpPr>
          <p:nvPr>
            <p:ph type="sldNum" sz="quarter" idx="12"/>
          </p:nvPr>
        </p:nvSpPr>
        <p:spPr/>
        <p:txBody>
          <a:bodyPr/>
          <a:lstStyle/>
          <a:p>
            <a:fld id="{DAE32054-955A-7240-B038-F7E3B098D8C9}" type="slidenum">
              <a:rPr lang="en-US" smtClean="0"/>
              <a:t>‹#›</a:t>
            </a:fld>
            <a:endParaRPr lang="en-US"/>
          </a:p>
        </p:txBody>
      </p:sp>
    </p:spTree>
    <p:extLst>
      <p:ext uri="{BB962C8B-B14F-4D97-AF65-F5344CB8AC3E}">
        <p14:creationId xmlns:p14="http://schemas.microsoft.com/office/powerpoint/2010/main" val="7469324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C870F7-24CB-4946-A434-F8EDF67B28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3EF214-3CA0-CE43-8D53-97C372F04DF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99D15E-6AFA-BB42-AB43-6FAADDD1E26A}"/>
              </a:ext>
            </a:extLst>
          </p:cNvPr>
          <p:cNvSpPr>
            <a:spLocks noGrp="1"/>
          </p:cNvSpPr>
          <p:nvPr>
            <p:ph type="dt" sz="half" idx="10"/>
          </p:nvPr>
        </p:nvSpPr>
        <p:spPr/>
        <p:txBody>
          <a:bodyPr/>
          <a:lstStyle/>
          <a:p>
            <a:fld id="{AFD20C02-96DA-604B-B8CE-2F15E6CDEBF6}" type="datetimeFigureOut">
              <a:rPr lang="en-US" smtClean="0"/>
              <a:t>12/8/21</a:t>
            </a:fld>
            <a:endParaRPr lang="en-US"/>
          </a:p>
        </p:txBody>
      </p:sp>
      <p:sp>
        <p:nvSpPr>
          <p:cNvPr id="5" name="Footer Placeholder 4">
            <a:extLst>
              <a:ext uri="{FF2B5EF4-FFF2-40B4-BE49-F238E27FC236}">
                <a16:creationId xmlns:a16="http://schemas.microsoft.com/office/drawing/2014/main" id="{656BABDA-5430-844D-9CEE-86EB3E2CCE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894C6F-E451-5541-8E9C-5E7A37CFF764}"/>
              </a:ext>
            </a:extLst>
          </p:cNvPr>
          <p:cNvSpPr>
            <a:spLocks noGrp="1"/>
          </p:cNvSpPr>
          <p:nvPr>
            <p:ph type="sldNum" sz="quarter" idx="12"/>
          </p:nvPr>
        </p:nvSpPr>
        <p:spPr/>
        <p:txBody>
          <a:bodyPr/>
          <a:lstStyle/>
          <a:p>
            <a:fld id="{DAE32054-955A-7240-B038-F7E3B098D8C9}" type="slidenum">
              <a:rPr lang="en-US" smtClean="0"/>
              <a:t>‹#›</a:t>
            </a:fld>
            <a:endParaRPr lang="en-US"/>
          </a:p>
        </p:txBody>
      </p:sp>
    </p:spTree>
    <p:extLst>
      <p:ext uri="{BB962C8B-B14F-4D97-AF65-F5344CB8AC3E}">
        <p14:creationId xmlns:p14="http://schemas.microsoft.com/office/powerpoint/2010/main" val="4255451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A481-932C-8545-B1F3-809DA0B447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7E373D-2225-8C43-81D2-2607616F18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8DE336-D467-4D41-BB7C-3B9BFE43C23C}"/>
              </a:ext>
            </a:extLst>
          </p:cNvPr>
          <p:cNvSpPr>
            <a:spLocks noGrp="1"/>
          </p:cNvSpPr>
          <p:nvPr>
            <p:ph type="dt" sz="half" idx="10"/>
          </p:nvPr>
        </p:nvSpPr>
        <p:spPr/>
        <p:txBody>
          <a:bodyPr/>
          <a:lstStyle/>
          <a:p>
            <a:fld id="{AFD20C02-96DA-604B-B8CE-2F15E6CDEBF6}" type="datetimeFigureOut">
              <a:rPr lang="en-US" smtClean="0"/>
              <a:t>12/8/21</a:t>
            </a:fld>
            <a:endParaRPr lang="en-US"/>
          </a:p>
        </p:txBody>
      </p:sp>
      <p:sp>
        <p:nvSpPr>
          <p:cNvPr id="5" name="Footer Placeholder 4">
            <a:extLst>
              <a:ext uri="{FF2B5EF4-FFF2-40B4-BE49-F238E27FC236}">
                <a16:creationId xmlns:a16="http://schemas.microsoft.com/office/drawing/2014/main" id="{24579C70-DC7B-C84A-A03E-D6DB7DD250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12A5F4-DF1F-B44E-AF1C-7AF5F71CB41C}"/>
              </a:ext>
            </a:extLst>
          </p:cNvPr>
          <p:cNvSpPr>
            <a:spLocks noGrp="1"/>
          </p:cNvSpPr>
          <p:nvPr>
            <p:ph type="sldNum" sz="quarter" idx="12"/>
          </p:nvPr>
        </p:nvSpPr>
        <p:spPr/>
        <p:txBody>
          <a:bodyPr/>
          <a:lstStyle/>
          <a:p>
            <a:fld id="{DAE32054-955A-7240-B038-F7E3B098D8C9}" type="slidenum">
              <a:rPr lang="en-US" smtClean="0"/>
              <a:t>‹#›</a:t>
            </a:fld>
            <a:endParaRPr lang="en-US"/>
          </a:p>
        </p:txBody>
      </p:sp>
    </p:spTree>
    <p:extLst>
      <p:ext uri="{BB962C8B-B14F-4D97-AF65-F5344CB8AC3E}">
        <p14:creationId xmlns:p14="http://schemas.microsoft.com/office/powerpoint/2010/main" val="1462733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47EA0-E556-AF4B-B99A-35FFAC9D60D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28D482B-36DD-CA49-94DE-77917457983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41A416-63F2-2741-BCC3-6EBB170A502E}"/>
              </a:ext>
            </a:extLst>
          </p:cNvPr>
          <p:cNvSpPr>
            <a:spLocks noGrp="1"/>
          </p:cNvSpPr>
          <p:nvPr>
            <p:ph type="dt" sz="half" idx="10"/>
          </p:nvPr>
        </p:nvSpPr>
        <p:spPr/>
        <p:txBody>
          <a:bodyPr/>
          <a:lstStyle/>
          <a:p>
            <a:fld id="{AFD20C02-96DA-604B-B8CE-2F15E6CDEBF6}" type="datetimeFigureOut">
              <a:rPr lang="en-US" smtClean="0"/>
              <a:t>12/8/21</a:t>
            </a:fld>
            <a:endParaRPr lang="en-US"/>
          </a:p>
        </p:txBody>
      </p:sp>
      <p:sp>
        <p:nvSpPr>
          <p:cNvPr id="5" name="Footer Placeholder 4">
            <a:extLst>
              <a:ext uri="{FF2B5EF4-FFF2-40B4-BE49-F238E27FC236}">
                <a16:creationId xmlns:a16="http://schemas.microsoft.com/office/drawing/2014/main" id="{AF333A6F-AEE2-7D40-97E9-6716FE2A02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5285BC-34A6-CF47-A302-2E5AF863A31F}"/>
              </a:ext>
            </a:extLst>
          </p:cNvPr>
          <p:cNvSpPr>
            <a:spLocks noGrp="1"/>
          </p:cNvSpPr>
          <p:nvPr>
            <p:ph type="sldNum" sz="quarter" idx="12"/>
          </p:nvPr>
        </p:nvSpPr>
        <p:spPr/>
        <p:txBody>
          <a:bodyPr/>
          <a:lstStyle/>
          <a:p>
            <a:fld id="{DAE32054-955A-7240-B038-F7E3B098D8C9}" type="slidenum">
              <a:rPr lang="en-US" smtClean="0"/>
              <a:t>‹#›</a:t>
            </a:fld>
            <a:endParaRPr lang="en-US"/>
          </a:p>
        </p:txBody>
      </p:sp>
    </p:spTree>
    <p:extLst>
      <p:ext uri="{BB962C8B-B14F-4D97-AF65-F5344CB8AC3E}">
        <p14:creationId xmlns:p14="http://schemas.microsoft.com/office/powerpoint/2010/main" val="1686853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94743-BD56-5F41-8FC1-A26B704A16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1F5EEE-7355-2F46-BAAF-88ABFBD908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D73FDD-6E60-C744-A7DE-F20A806F9D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809624-012C-B940-B72D-FADB425FEA43}"/>
              </a:ext>
            </a:extLst>
          </p:cNvPr>
          <p:cNvSpPr>
            <a:spLocks noGrp="1"/>
          </p:cNvSpPr>
          <p:nvPr>
            <p:ph type="dt" sz="half" idx="10"/>
          </p:nvPr>
        </p:nvSpPr>
        <p:spPr/>
        <p:txBody>
          <a:bodyPr/>
          <a:lstStyle/>
          <a:p>
            <a:fld id="{AFD20C02-96DA-604B-B8CE-2F15E6CDEBF6}" type="datetimeFigureOut">
              <a:rPr lang="en-US" smtClean="0"/>
              <a:t>12/8/21</a:t>
            </a:fld>
            <a:endParaRPr lang="en-US"/>
          </a:p>
        </p:txBody>
      </p:sp>
      <p:sp>
        <p:nvSpPr>
          <p:cNvPr id="6" name="Footer Placeholder 5">
            <a:extLst>
              <a:ext uri="{FF2B5EF4-FFF2-40B4-BE49-F238E27FC236}">
                <a16:creationId xmlns:a16="http://schemas.microsoft.com/office/drawing/2014/main" id="{289BC795-BA59-A943-BA1D-5E218C8DAE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BEF46D-4404-E548-A694-B2C62010237B}"/>
              </a:ext>
            </a:extLst>
          </p:cNvPr>
          <p:cNvSpPr>
            <a:spLocks noGrp="1"/>
          </p:cNvSpPr>
          <p:nvPr>
            <p:ph type="sldNum" sz="quarter" idx="12"/>
          </p:nvPr>
        </p:nvSpPr>
        <p:spPr/>
        <p:txBody>
          <a:bodyPr/>
          <a:lstStyle/>
          <a:p>
            <a:fld id="{DAE32054-955A-7240-B038-F7E3B098D8C9}" type="slidenum">
              <a:rPr lang="en-US" smtClean="0"/>
              <a:t>‹#›</a:t>
            </a:fld>
            <a:endParaRPr lang="en-US"/>
          </a:p>
        </p:txBody>
      </p:sp>
    </p:spTree>
    <p:extLst>
      <p:ext uri="{BB962C8B-B14F-4D97-AF65-F5344CB8AC3E}">
        <p14:creationId xmlns:p14="http://schemas.microsoft.com/office/powerpoint/2010/main" val="647039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13641-7462-4442-B09A-37D2AA7856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EFCC34-39F0-3E47-B58A-7FC19779E7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CF5C22-45E6-9B41-A1B8-E8B2EB2AACF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6631CD6-0220-214A-82C4-7545DE697B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FC484A-EA9F-434C-AF1E-5B9F7DC69FE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3AAFEE4-F649-5D42-BB3B-C594AA0AF1BB}"/>
              </a:ext>
            </a:extLst>
          </p:cNvPr>
          <p:cNvSpPr>
            <a:spLocks noGrp="1"/>
          </p:cNvSpPr>
          <p:nvPr>
            <p:ph type="dt" sz="half" idx="10"/>
          </p:nvPr>
        </p:nvSpPr>
        <p:spPr/>
        <p:txBody>
          <a:bodyPr/>
          <a:lstStyle/>
          <a:p>
            <a:fld id="{AFD20C02-96DA-604B-B8CE-2F15E6CDEBF6}" type="datetimeFigureOut">
              <a:rPr lang="en-US" smtClean="0"/>
              <a:t>12/8/21</a:t>
            </a:fld>
            <a:endParaRPr lang="en-US"/>
          </a:p>
        </p:txBody>
      </p:sp>
      <p:sp>
        <p:nvSpPr>
          <p:cNvPr id="8" name="Footer Placeholder 7">
            <a:extLst>
              <a:ext uri="{FF2B5EF4-FFF2-40B4-BE49-F238E27FC236}">
                <a16:creationId xmlns:a16="http://schemas.microsoft.com/office/drawing/2014/main" id="{160C19E6-B99F-A84D-9960-D93906B6C21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07BCA0-064F-094E-B99F-0FD0B36B61B2}"/>
              </a:ext>
            </a:extLst>
          </p:cNvPr>
          <p:cNvSpPr>
            <a:spLocks noGrp="1"/>
          </p:cNvSpPr>
          <p:nvPr>
            <p:ph type="sldNum" sz="quarter" idx="12"/>
          </p:nvPr>
        </p:nvSpPr>
        <p:spPr/>
        <p:txBody>
          <a:bodyPr/>
          <a:lstStyle/>
          <a:p>
            <a:fld id="{DAE32054-955A-7240-B038-F7E3B098D8C9}" type="slidenum">
              <a:rPr lang="en-US" smtClean="0"/>
              <a:t>‹#›</a:t>
            </a:fld>
            <a:endParaRPr lang="en-US"/>
          </a:p>
        </p:txBody>
      </p:sp>
    </p:spTree>
    <p:extLst>
      <p:ext uri="{BB962C8B-B14F-4D97-AF65-F5344CB8AC3E}">
        <p14:creationId xmlns:p14="http://schemas.microsoft.com/office/powerpoint/2010/main" val="1067520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0653F-E57D-6041-B366-4C56E1C1B70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7669C0-8433-F540-A928-AABC0484A926}"/>
              </a:ext>
            </a:extLst>
          </p:cNvPr>
          <p:cNvSpPr>
            <a:spLocks noGrp="1"/>
          </p:cNvSpPr>
          <p:nvPr>
            <p:ph type="dt" sz="half" idx="10"/>
          </p:nvPr>
        </p:nvSpPr>
        <p:spPr/>
        <p:txBody>
          <a:bodyPr/>
          <a:lstStyle/>
          <a:p>
            <a:fld id="{AFD20C02-96DA-604B-B8CE-2F15E6CDEBF6}" type="datetimeFigureOut">
              <a:rPr lang="en-US" smtClean="0"/>
              <a:t>12/8/21</a:t>
            </a:fld>
            <a:endParaRPr lang="en-US"/>
          </a:p>
        </p:txBody>
      </p:sp>
      <p:sp>
        <p:nvSpPr>
          <p:cNvPr id="4" name="Footer Placeholder 3">
            <a:extLst>
              <a:ext uri="{FF2B5EF4-FFF2-40B4-BE49-F238E27FC236}">
                <a16:creationId xmlns:a16="http://schemas.microsoft.com/office/drawing/2014/main" id="{A7F4B2FD-1F57-EA44-9262-0389AF9C271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3EDE268-E689-2A42-8C1E-9D9B807E7365}"/>
              </a:ext>
            </a:extLst>
          </p:cNvPr>
          <p:cNvSpPr>
            <a:spLocks noGrp="1"/>
          </p:cNvSpPr>
          <p:nvPr>
            <p:ph type="sldNum" sz="quarter" idx="12"/>
          </p:nvPr>
        </p:nvSpPr>
        <p:spPr/>
        <p:txBody>
          <a:bodyPr/>
          <a:lstStyle/>
          <a:p>
            <a:fld id="{DAE32054-955A-7240-B038-F7E3B098D8C9}" type="slidenum">
              <a:rPr lang="en-US" smtClean="0"/>
              <a:t>‹#›</a:t>
            </a:fld>
            <a:endParaRPr lang="en-US"/>
          </a:p>
        </p:txBody>
      </p:sp>
    </p:spTree>
    <p:extLst>
      <p:ext uri="{BB962C8B-B14F-4D97-AF65-F5344CB8AC3E}">
        <p14:creationId xmlns:p14="http://schemas.microsoft.com/office/powerpoint/2010/main" val="3199585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E05B79-B409-B741-B233-ECE898DD7EAA}"/>
              </a:ext>
            </a:extLst>
          </p:cNvPr>
          <p:cNvSpPr>
            <a:spLocks noGrp="1"/>
          </p:cNvSpPr>
          <p:nvPr>
            <p:ph type="dt" sz="half" idx="10"/>
          </p:nvPr>
        </p:nvSpPr>
        <p:spPr/>
        <p:txBody>
          <a:bodyPr/>
          <a:lstStyle/>
          <a:p>
            <a:fld id="{AFD20C02-96DA-604B-B8CE-2F15E6CDEBF6}" type="datetimeFigureOut">
              <a:rPr lang="en-US" smtClean="0"/>
              <a:t>12/8/21</a:t>
            </a:fld>
            <a:endParaRPr lang="en-US"/>
          </a:p>
        </p:txBody>
      </p:sp>
      <p:sp>
        <p:nvSpPr>
          <p:cNvPr id="3" name="Footer Placeholder 2">
            <a:extLst>
              <a:ext uri="{FF2B5EF4-FFF2-40B4-BE49-F238E27FC236}">
                <a16:creationId xmlns:a16="http://schemas.microsoft.com/office/drawing/2014/main" id="{219F830B-2AB7-4445-BF26-F4294B31C6A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BEB5B7D-D0CF-684D-9334-B7614A72DA50}"/>
              </a:ext>
            </a:extLst>
          </p:cNvPr>
          <p:cNvSpPr>
            <a:spLocks noGrp="1"/>
          </p:cNvSpPr>
          <p:nvPr>
            <p:ph type="sldNum" sz="quarter" idx="12"/>
          </p:nvPr>
        </p:nvSpPr>
        <p:spPr/>
        <p:txBody>
          <a:bodyPr/>
          <a:lstStyle/>
          <a:p>
            <a:fld id="{DAE32054-955A-7240-B038-F7E3B098D8C9}" type="slidenum">
              <a:rPr lang="en-US" smtClean="0"/>
              <a:t>‹#›</a:t>
            </a:fld>
            <a:endParaRPr lang="en-US"/>
          </a:p>
        </p:txBody>
      </p:sp>
    </p:spTree>
    <p:extLst>
      <p:ext uri="{BB962C8B-B14F-4D97-AF65-F5344CB8AC3E}">
        <p14:creationId xmlns:p14="http://schemas.microsoft.com/office/powerpoint/2010/main" val="1555896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7CC99-7007-3148-ABED-0459831451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F40ED9E-A1C6-7341-8F93-F3FE37E707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9F2DCB7-1FC8-434C-9172-08F2D0DF7A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0C07FF-A7F6-9147-82AF-6D79BD84D8F3}"/>
              </a:ext>
            </a:extLst>
          </p:cNvPr>
          <p:cNvSpPr>
            <a:spLocks noGrp="1"/>
          </p:cNvSpPr>
          <p:nvPr>
            <p:ph type="dt" sz="half" idx="10"/>
          </p:nvPr>
        </p:nvSpPr>
        <p:spPr/>
        <p:txBody>
          <a:bodyPr/>
          <a:lstStyle/>
          <a:p>
            <a:fld id="{AFD20C02-96DA-604B-B8CE-2F15E6CDEBF6}" type="datetimeFigureOut">
              <a:rPr lang="en-US" smtClean="0"/>
              <a:t>12/8/21</a:t>
            </a:fld>
            <a:endParaRPr lang="en-US"/>
          </a:p>
        </p:txBody>
      </p:sp>
      <p:sp>
        <p:nvSpPr>
          <p:cNvPr id="6" name="Footer Placeholder 5">
            <a:extLst>
              <a:ext uri="{FF2B5EF4-FFF2-40B4-BE49-F238E27FC236}">
                <a16:creationId xmlns:a16="http://schemas.microsoft.com/office/drawing/2014/main" id="{96F59F3F-D088-CD48-A33A-5228C4A624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900F49-E0B2-6C4C-8114-ACCB26A344C3}"/>
              </a:ext>
            </a:extLst>
          </p:cNvPr>
          <p:cNvSpPr>
            <a:spLocks noGrp="1"/>
          </p:cNvSpPr>
          <p:nvPr>
            <p:ph type="sldNum" sz="quarter" idx="12"/>
          </p:nvPr>
        </p:nvSpPr>
        <p:spPr/>
        <p:txBody>
          <a:bodyPr/>
          <a:lstStyle/>
          <a:p>
            <a:fld id="{DAE32054-955A-7240-B038-F7E3B098D8C9}" type="slidenum">
              <a:rPr lang="en-US" smtClean="0"/>
              <a:t>‹#›</a:t>
            </a:fld>
            <a:endParaRPr lang="en-US"/>
          </a:p>
        </p:txBody>
      </p:sp>
    </p:spTree>
    <p:extLst>
      <p:ext uri="{BB962C8B-B14F-4D97-AF65-F5344CB8AC3E}">
        <p14:creationId xmlns:p14="http://schemas.microsoft.com/office/powerpoint/2010/main" val="28495858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DBB31-688E-6244-A606-E95F0F87BA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6CC927-B635-F940-BF91-226EAE6A5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E9E2319-D2A9-664A-9884-053FE80C11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C06C80-DA68-B34F-A282-1E4D7B80D395}"/>
              </a:ext>
            </a:extLst>
          </p:cNvPr>
          <p:cNvSpPr>
            <a:spLocks noGrp="1"/>
          </p:cNvSpPr>
          <p:nvPr>
            <p:ph type="dt" sz="half" idx="10"/>
          </p:nvPr>
        </p:nvSpPr>
        <p:spPr/>
        <p:txBody>
          <a:bodyPr/>
          <a:lstStyle/>
          <a:p>
            <a:fld id="{AFD20C02-96DA-604B-B8CE-2F15E6CDEBF6}" type="datetimeFigureOut">
              <a:rPr lang="en-US" smtClean="0"/>
              <a:t>12/8/21</a:t>
            </a:fld>
            <a:endParaRPr lang="en-US"/>
          </a:p>
        </p:txBody>
      </p:sp>
      <p:sp>
        <p:nvSpPr>
          <p:cNvPr id="6" name="Footer Placeholder 5">
            <a:extLst>
              <a:ext uri="{FF2B5EF4-FFF2-40B4-BE49-F238E27FC236}">
                <a16:creationId xmlns:a16="http://schemas.microsoft.com/office/drawing/2014/main" id="{AFA15515-0B01-CF4C-9006-E7C6C54601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EA05A7-B07E-7E4B-B558-5C1D31F388DD}"/>
              </a:ext>
            </a:extLst>
          </p:cNvPr>
          <p:cNvSpPr>
            <a:spLocks noGrp="1"/>
          </p:cNvSpPr>
          <p:nvPr>
            <p:ph type="sldNum" sz="quarter" idx="12"/>
          </p:nvPr>
        </p:nvSpPr>
        <p:spPr/>
        <p:txBody>
          <a:bodyPr/>
          <a:lstStyle/>
          <a:p>
            <a:fld id="{DAE32054-955A-7240-B038-F7E3B098D8C9}" type="slidenum">
              <a:rPr lang="en-US" smtClean="0"/>
              <a:t>‹#›</a:t>
            </a:fld>
            <a:endParaRPr lang="en-US"/>
          </a:p>
        </p:txBody>
      </p:sp>
    </p:spTree>
    <p:extLst>
      <p:ext uri="{BB962C8B-B14F-4D97-AF65-F5344CB8AC3E}">
        <p14:creationId xmlns:p14="http://schemas.microsoft.com/office/powerpoint/2010/main" val="18807026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36D9C1-3DDE-4145-B263-5637A10CA7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F85855A-74DB-7945-9547-D0AAAEB29A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8FE4FF-BB4D-A444-AF5B-4F75D85145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D20C02-96DA-604B-B8CE-2F15E6CDEBF6}" type="datetimeFigureOut">
              <a:rPr lang="en-US" smtClean="0"/>
              <a:t>12/8/21</a:t>
            </a:fld>
            <a:endParaRPr lang="en-US"/>
          </a:p>
        </p:txBody>
      </p:sp>
      <p:sp>
        <p:nvSpPr>
          <p:cNvPr id="5" name="Footer Placeholder 4">
            <a:extLst>
              <a:ext uri="{FF2B5EF4-FFF2-40B4-BE49-F238E27FC236}">
                <a16:creationId xmlns:a16="http://schemas.microsoft.com/office/drawing/2014/main" id="{DB4D0CBC-F658-904D-9F52-5185DC1EB0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062AA1-512D-4A4D-8CDB-FDE43B39F8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E32054-955A-7240-B038-F7E3B098D8C9}" type="slidenum">
              <a:rPr lang="en-US" smtClean="0"/>
              <a:t>‹#›</a:t>
            </a:fld>
            <a:endParaRPr lang="en-US"/>
          </a:p>
        </p:txBody>
      </p:sp>
    </p:spTree>
    <p:extLst>
      <p:ext uri="{BB962C8B-B14F-4D97-AF65-F5344CB8AC3E}">
        <p14:creationId xmlns:p14="http://schemas.microsoft.com/office/powerpoint/2010/main" val="16531878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7.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gif"/><Relationship Id="rId1" Type="http://schemas.openxmlformats.org/officeDocument/2006/relationships/slideLayout" Target="../slideLayouts/slideLayout2.xml"/><Relationship Id="rId6" Type="http://schemas.openxmlformats.org/officeDocument/2006/relationships/image" Target="../media/image21.gif"/><Relationship Id="rId5" Type="http://schemas.openxmlformats.org/officeDocument/2006/relationships/image" Target="../media/image20.gif"/><Relationship Id="rId4" Type="http://schemas.openxmlformats.org/officeDocument/2006/relationships/image" Target="../media/image19.gi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8" name="Rectangle 70">
            <a:extLst>
              <a:ext uri="{FF2B5EF4-FFF2-40B4-BE49-F238E27FC236}">
                <a16:creationId xmlns:a16="http://schemas.microsoft.com/office/drawing/2014/main" id="{6F40FBDA-CEB1-40F0-9AB9-BD9C402D7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李喆谈竞技围棋的男女棋力差异天赋差异是错误_棋牌_新浪竞技风暴_新浪网">
            <a:extLst>
              <a:ext uri="{FF2B5EF4-FFF2-40B4-BE49-F238E27FC236}">
                <a16:creationId xmlns:a16="http://schemas.microsoft.com/office/drawing/2014/main" id="{7DF4E8C7-EAC0-434E-BD39-D989D466EAE5}"/>
              </a:ext>
            </a:extLst>
          </p:cNvPr>
          <p:cNvPicPr>
            <a:picLocks noChangeAspect="1" noChangeArrowheads="1"/>
          </p:cNvPicPr>
          <p:nvPr/>
        </p:nvPicPr>
        <p:blipFill rotWithShape="1">
          <a:blip r:embed="rId2">
            <a:alphaModFix amt="45000"/>
            <a:extLst>
              <a:ext uri="{28A0092B-C50C-407E-A947-70E740481C1C}">
                <a14:useLocalDpi xmlns:a14="http://schemas.microsoft.com/office/drawing/2010/main" val="0"/>
              </a:ext>
            </a:extLst>
          </a:blip>
          <a:srcRect t="1141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029" name="Rectangle 72">
            <a:extLst>
              <a:ext uri="{FF2B5EF4-FFF2-40B4-BE49-F238E27FC236}">
                <a16:creationId xmlns:a16="http://schemas.microsoft.com/office/drawing/2014/main" id="{0344D4FE-ABEF-4230-9E4E-AD5782FC7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noFill/>
          <a:ln w="9525" cap="sq" cmpd="sng" algn="ctr">
            <a:solidFill>
              <a:schemeClr val="tx1">
                <a:lumMod val="75000"/>
                <a:lumOff val="25000"/>
              </a:schemeClr>
            </a:solidFill>
            <a:prstDash val="solid"/>
            <a:miter lim="800000"/>
          </a:ln>
          <a:effectLst>
            <a:softEdge rad="0"/>
          </a:effectLst>
        </p:spPr>
      </p:sp>
      <p:sp>
        <p:nvSpPr>
          <p:cNvPr id="2" name="Title 1">
            <a:extLst>
              <a:ext uri="{FF2B5EF4-FFF2-40B4-BE49-F238E27FC236}">
                <a16:creationId xmlns:a16="http://schemas.microsoft.com/office/drawing/2014/main" id="{726BF982-8B7C-AE49-B30D-2864C2222E2B}"/>
              </a:ext>
            </a:extLst>
          </p:cNvPr>
          <p:cNvSpPr>
            <a:spLocks noGrp="1"/>
          </p:cNvSpPr>
          <p:nvPr>
            <p:ph type="ctrTitle"/>
          </p:nvPr>
        </p:nvSpPr>
        <p:spPr>
          <a:xfrm>
            <a:off x="1769532" y="1695576"/>
            <a:ext cx="8652938" cy="2857191"/>
          </a:xfrm>
        </p:spPr>
        <p:txBody>
          <a:bodyPr anchor="ctr">
            <a:normAutofit/>
          </a:bodyPr>
          <a:lstStyle/>
          <a:p>
            <a:r>
              <a:rPr lang="en-US" sz="8000" dirty="0"/>
              <a:t>Chinese traditional games</a:t>
            </a:r>
          </a:p>
        </p:txBody>
      </p:sp>
      <p:sp>
        <p:nvSpPr>
          <p:cNvPr id="75" name="Rectangle 74">
            <a:extLst>
              <a:ext uri="{FF2B5EF4-FFF2-40B4-BE49-F238E27FC236}">
                <a16:creationId xmlns:a16="http://schemas.microsoft.com/office/drawing/2014/main" id="{9325F979-D3F9-4926-81B7-7ACCB31A50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9525" cap="sq" cmpd="sng" algn="ctr">
            <a:solidFill>
              <a:schemeClr val="tx1">
                <a:lumMod val="75000"/>
                <a:lumOff val="25000"/>
                <a:alpha val="80000"/>
              </a:schemeClr>
            </a:solidFill>
            <a:prstDash val="solid"/>
            <a:miter lim="800000"/>
          </a:ln>
          <a:effectLst/>
        </p:spPr>
      </p:sp>
    </p:spTree>
    <p:extLst>
      <p:ext uri="{BB962C8B-B14F-4D97-AF65-F5344CB8AC3E}">
        <p14:creationId xmlns:p14="http://schemas.microsoft.com/office/powerpoint/2010/main" val="344394925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北京天坛门票- Klook客路中国">
            <a:extLst>
              <a:ext uri="{FF2B5EF4-FFF2-40B4-BE49-F238E27FC236}">
                <a16:creationId xmlns:a16="http://schemas.microsoft.com/office/drawing/2014/main" id="{CA0E7D56-A1E7-CE43-85E8-036FFB5CED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355" y="266700"/>
            <a:ext cx="7150895" cy="476726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春游需向上看8大风水景点保你好运连连_中国广播网">
            <a:extLst>
              <a:ext uri="{FF2B5EF4-FFF2-40B4-BE49-F238E27FC236}">
                <a16:creationId xmlns:a16="http://schemas.microsoft.com/office/drawing/2014/main" id="{2CD3C357-DE25-524A-9FA5-C51B12C7C4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5225" y="266700"/>
            <a:ext cx="4191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26939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FE2D3-5A6F-6740-8BB6-21B0F6C2F7D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4CFF2F6-8E5D-EF47-82B4-E7FEF22E4223}"/>
              </a:ext>
            </a:extLst>
          </p:cNvPr>
          <p:cNvSpPr>
            <a:spLocks noGrp="1"/>
          </p:cNvSpPr>
          <p:nvPr>
            <p:ph idx="1"/>
          </p:nvPr>
        </p:nvSpPr>
        <p:spPr/>
        <p:txBody>
          <a:bodyPr/>
          <a:lstStyle/>
          <a:p>
            <a:endParaRPr lang="en-US"/>
          </a:p>
        </p:txBody>
      </p:sp>
      <p:pic>
        <p:nvPicPr>
          <p:cNvPr id="3074" name="Picture 2">
            <a:extLst>
              <a:ext uri="{FF2B5EF4-FFF2-40B4-BE49-F238E27FC236}">
                <a16:creationId xmlns:a16="http://schemas.microsoft.com/office/drawing/2014/main" id="{34942002-1009-154E-B3EA-5E12356762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9563" y="0"/>
            <a:ext cx="90328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48958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51CAC-45A5-AD48-B5F4-770AB190B626}"/>
              </a:ext>
            </a:extLst>
          </p:cNvPr>
          <p:cNvSpPr>
            <a:spLocks noGrp="1"/>
          </p:cNvSpPr>
          <p:nvPr>
            <p:ph type="title"/>
          </p:nvPr>
        </p:nvSpPr>
        <p:spPr>
          <a:xfrm>
            <a:off x="633948" y="357934"/>
            <a:ext cx="7869972" cy="1325563"/>
          </a:xfrm>
        </p:spPr>
        <p:txBody>
          <a:bodyPr/>
          <a:lstStyle/>
          <a:p>
            <a:r>
              <a:rPr lang="en-US" dirty="0" err="1"/>
              <a:t>鲁班锁</a:t>
            </a:r>
            <a:r>
              <a:rPr lang="zh-CN" altLang="en-US" dirty="0"/>
              <a:t>（</a:t>
            </a:r>
            <a:r>
              <a:rPr lang="en-US" altLang="zh-CN" dirty="0" err="1"/>
              <a:t>Luban</a:t>
            </a:r>
            <a:r>
              <a:rPr lang="en-US" altLang="zh-CN" dirty="0"/>
              <a:t> lock</a:t>
            </a:r>
            <a:r>
              <a:rPr lang="zh-CN" altLang="en-US" dirty="0"/>
              <a:t>）</a:t>
            </a:r>
            <a:endParaRPr lang="en-US" dirty="0"/>
          </a:p>
        </p:txBody>
      </p:sp>
      <p:pic>
        <p:nvPicPr>
          <p:cNvPr id="10242" name="Picture 2" descr="鲁班的人物介绍_鲁班的生平介绍＿鲁班哪里人＿鲁班发明＿趣历史">
            <a:extLst>
              <a:ext uri="{FF2B5EF4-FFF2-40B4-BE49-F238E27FC236}">
                <a16:creationId xmlns:a16="http://schemas.microsoft.com/office/drawing/2014/main" id="{ECE1000C-FD61-7048-9603-1E207D9602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0901" y="3246877"/>
            <a:ext cx="2476422" cy="318578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7DAA09F-E4D7-0844-A31C-4D8B9B9F94FC}"/>
              </a:ext>
            </a:extLst>
          </p:cNvPr>
          <p:cNvSpPr/>
          <p:nvPr/>
        </p:nvSpPr>
        <p:spPr>
          <a:xfrm>
            <a:off x="356167" y="1533632"/>
            <a:ext cx="6693048" cy="923330"/>
          </a:xfrm>
          <a:prstGeom prst="rect">
            <a:avLst/>
          </a:prstGeom>
        </p:spPr>
        <p:txBody>
          <a:bodyPr wrap="square">
            <a:spAutoFit/>
          </a:bodyPr>
          <a:lstStyle/>
          <a:p>
            <a:pPr marL="285750" indent="-285750">
              <a:buFont typeface="Arial" panose="020B0604020202020204" pitchFamily="34" charset="0"/>
              <a:buChar char="•"/>
            </a:pPr>
            <a:r>
              <a:rPr lang="en-AU" b="1" dirty="0">
                <a:solidFill>
                  <a:srgbClr val="202122"/>
                </a:solidFill>
                <a:latin typeface="Arial" panose="020B0604020202020204" pitchFamily="34" charset="0"/>
              </a:rPr>
              <a:t>Lu Ban</a:t>
            </a:r>
            <a:r>
              <a:rPr lang="en-AU" dirty="0">
                <a:solidFill>
                  <a:srgbClr val="202122"/>
                </a:solidFill>
                <a:latin typeface="Arial" panose="020B0604020202020204" pitchFamily="34" charset="0"/>
              </a:rPr>
              <a:t>( 507–444 BC)</a:t>
            </a:r>
            <a:r>
              <a:rPr lang="zh-CN" altLang="en-US" dirty="0">
                <a:solidFill>
                  <a:srgbClr val="202122"/>
                </a:solidFill>
                <a:latin typeface="Arial" panose="020B0604020202020204" pitchFamily="34" charset="0"/>
              </a:rPr>
              <a:t>（</a:t>
            </a:r>
            <a:r>
              <a:rPr lang="en-US" altLang="zh-CN" dirty="0">
                <a:solidFill>
                  <a:srgbClr val="202122"/>
                </a:solidFill>
                <a:latin typeface="Arial" panose="020B0604020202020204" pitchFamily="34" charset="0"/>
              </a:rPr>
              <a:t>3000 years ago</a:t>
            </a:r>
            <a:r>
              <a:rPr lang="zh-CN" altLang="en-US" dirty="0">
                <a:solidFill>
                  <a:srgbClr val="202122"/>
                </a:solidFill>
                <a:latin typeface="Arial" panose="020B0604020202020204" pitchFamily="34" charset="0"/>
              </a:rPr>
              <a:t>）</a:t>
            </a:r>
            <a:r>
              <a:rPr lang="en-AU" baseline="30000" dirty="0">
                <a:solidFill>
                  <a:srgbClr val="0645AD"/>
                </a:solidFill>
                <a:latin typeface="Arial" panose="020B0604020202020204" pitchFamily="34" charset="0"/>
              </a:rPr>
              <a:t> </a:t>
            </a:r>
            <a:r>
              <a:rPr lang="en-AU" dirty="0">
                <a:solidFill>
                  <a:srgbClr val="202122"/>
                </a:solidFill>
                <a:latin typeface="Arial" panose="020B0604020202020204" pitchFamily="34" charset="0"/>
              </a:rPr>
              <a:t>was a Chinese structural engineer, inventor, and carpenter during the Zhou Dynasty. He is revered as the Chinese Deity  of builders</a:t>
            </a:r>
            <a:endParaRPr lang="en-US" dirty="0"/>
          </a:p>
        </p:txBody>
      </p:sp>
      <p:sp>
        <p:nvSpPr>
          <p:cNvPr id="7" name="Rectangle 6">
            <a:extLst>
              <a:ext uri="{FF2B5EF4-FFF2-40B4-BE49-F238E27FC236}">
                <a16:creationId xmlns:a16="http://schemas.microsoft.com/office/drawing/2014/main" id="{BC34502F-2F86-6042-B6FF-339B98852F21}"/>
              </a:ext>
            </a:extLst>
          </p:cNvPr>
          <p:cNvSpPr/>
          <p:nvPr/>
        </p:nvSpPr>
        <p:spPr>
          <a:xfrm>
            <a:off x="356167" y="3246877"/>
            <a:ext cx="3806413" cy="2031325"/>
          </a:xfrm>
          <a:prstGeom prst="rect">
            <a:avLst/>
          </a:prstGeom>
        </p:spPr>
        <p:txBody>
          <a:bodyPr wrap="square">
            <a:spAutoFit/>
          </a:bodyPr>
          <a:lstStyle/>
          <a:p>
            <a:pPr marL="285750" indent="-285750">
              <a:buFont typeface="Arial" panose="020B0604020202020204" pitchFamily="34" charset="0"/>
              <a:buChar char="•"/>
            </a:pPr>
            <a:r>
              <a:rPr lang="en-AU" dirty="0">
                <a:solidFill>
                  <a:srgbClr val="000000"/>
                </a:solidFill>
                <a:latin typeface="Segoe UI" panose="020B0502040204020203" pitchFamily="34" charset="0"/>
              </a:rPr>
              <a:t>The concave(</a:t>
            </a:r>
            <a:r>
              <a:rPr lang="en-AU" dirty="0" err="1">
                <a:solidFill>
                  <a:srgbClr val="000000"/>
                </a:solidFill>
                <a:latin typeface="Segoe UI" panose="020B0502040204020203" pitchFamily="34" charset="0"/>
              </a:rPr>
              <a:t>凹</a:t>
            </a:r>
            <a:r>
              <a:rPr lang="en-AU" dirty="0">
                <a:solidFill>
                  <a:srgbClr val="000000"/>
                </a:solidFill>
                <a:latin typeface="Segoe UI" panose="020B0502040204020203" pitchFamily="34" charset="0"/>
              </a:rPr>
              <a:t>) and convex</a:t>
            </a:r>
            <a:r>
              <a:rPr lang="zh-CN" altLang="en-US" dirty="0">
                <a:solidFill>
                  <a:srgbClr val="000000"/>
                </a:solidFill>
                <a:latin typeface="Segoe UI" panose="020B0502040204020203" pitchFamily="34" charset="0"/>
              </a:rPr>
              <a:t>（凸）</a:t>
            </a:r>
            <a:r>
              <a:rPr lang="en-AU" dirty="0">
                <a:solidFill>
                  <a:srgbClr val="000000"/>
                </a:solidFill>
                <a:latin typeface="Segoe UI" panose="020B0502040204020203" pitchFamily="34" charset="0"/>
              </a:rPr>
              <a:t> parts inside the three-dimensional interpolation toy mesh perfectly. </a:t>
            </a:r>
            <a:r>
              <a:rPr lang="en-AU" dirty="0" err="1">
                <a:solidFill>
                  <a:srgbClr val="000000"/>
                </a:solidFill>
                <a:latin typeface="Segoe UI" panose="020B0502040204020203" pitchFamily="34" charset="0"/>
              </a:rPr>
              <a:t>Luban</a:t>
            </a:r>
            <a:r>
              <a:rPr lang="en-AU" dirty="0">
                <a:solidFill>
                  <a:srgbClr val="000000"/>
                </a:solidFill>
                <a:latin typeface="Segoe UI" panose="020B0502040204020203" pitchFamily="34" charset="0"/>
              </a:rPr>
              <a:t> locks come in different shapes and sizes, with different internal structures.</a:t>
            </a:r>
            <a:endParaRPr lang="en-US" dirty="0"/>
          </a:p>
        </p:txBody>
      </p:sp>
      <p:pic>
        <p:nvPicPr>
          <p:cNvPr id="10246" name="Picture 6">
            <a:extLst>
              <a:ext uri="{FF2B5EF4-FFF2-40B4-BE49-F238E27FC236}">
                <a16:creationId xmlns:a16="http://schemas.microsoft.com/office/drawing/2014/main" id="{C36E5EC5-B646-8E4B-9436-1AF275805714}"/>
              </a:ext>
            </a:extLst>
          </p:cNvPr>
          <p:cNvPicPr>
            <a:picLocks noChangeAspect="1" noChangeArrowheads="1"/>
          </p:cNvPicPr>
          <p:nvPr/>
        </p:nvPicPr>
        <p:blipFill rotWithShape="1">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r="3112"/>
          <a:stretch/>
        </p:blipFill>
        <p:spPr bwMode="auto">
          <a:xfrm>
            <a:off x="1566491" y="5181482"/>
            <a:ext cx="1638056" cy="1640138"/>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鲁班积木12块拼法图解_万图壁纸网">
            <a:extLst>
              <a:ext uri="{FF2B5EF4-FFF2-40B4-BE49-F238E27FC236}">
                <a16:creationId xmlns:a16="http://schemas.microsoft.com/office/drawing/2014/main" id="{0F01D301-397E-1D43-BE99-85B215AC68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9215" y="1366532"/>
            <a:ext cx="5066126" cy="506612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720EC61-FDB8-6648-85C3-236DC549A0DB}"/>
              </a:ext>
            </a:extLst>
          </p:cNvPr>
          <p:cNvSpPr txBox="1"/>
          <p:nvPr/>
        </p:nvSpPr>
        <p:spPr>
          <a:xfrm>
            <a:off x="821839" y="36380"/>
            <a:ext cx="3509062" cy="523220"/>
          </a:xfrm>
          <a:prstGeom prst="rect">
            <a:avLst/>
          </a:prstGeom>
          <a:noFill/>
        </p:spPr>
        <p:txBody>
          <a:bodyPr wrap="square" rtlCol="0">
            <a:spAutoFit/>
          </a:bodyPr>
          <a:lstStyle/>
          <a:p>
            <a:r>
              <a:rPr lang="en-US" sz="2800" b="1" dirty="0">
                <a:solidFill>
                  <a:schemeClr val="bg1">
                    <a:lumMod val="50000"/>
                  </a:schemeClr>
                </a:solidFill>
              </a:rPr>
              <a:t>Lǔ </a:t>
            </a:r>
            <a:r>
              <a:rPr lang="en-US" sz="2800" b="1" dirty="0" err="1">
                <a:solidFill>
                  <a:schemeClr val="bg1">
                    <a:lumMod val="50000"/>
                  </a:schemeClr>
                </a:solidFill>
              </a:rPr>
              <a:t>bān</a:t>
            </a:r>
            <a:r>
              <a:rPr lang="en-US" sz="2800" b="1" dirty="0">
                <a:solidFill>
                  <a:schemeClr val="bg1">
                    <a:lumMod val="50000"/>
                  </a:schemeClr>
                </a:solidFill>
              </a:rPr>
              <a:t> </a:t>
            </a:r>
            <a:r>
              <a:rPr lang="en-US" sz="2800" b="1" dirty="0" err="1">
                <a:solidFill>
                  <a:schemeClr val="bg1">
                    <a:lumMod val="50000"/>
                  </a:schemeClr>
                </a:solidFill>
              </a:rPr>
              <a:t>suo</a:t>
            </a:r>
            <a:r>
              <a:rPr lang="en-US" sz="2800" b="1" dirty="0">
                <a:solidFill>
                  <a:schemeClr val="bg1">
                    <a:lumMod val="50000"/>
                  </a:schemeClr>
                </a:solidFill>
              </a:rPr>
              <a:t>̌</a:t>
            </a:r>
            <a:endParaRPr lang="en-US" b="1" dirty="0">
              <a:solidFill>
                <a:schemeClr val="bg1">
                  <a:lumMod val="50000"/>
                </a:schemeClr>
              </a:solidFill>
            </a:endParaRPr>
          </a:p>
        </p:txBody>
      </p:sp>
    </p:spTree>
    <p:extLst>
      <p:ext uri="{BB962C8B-B14F-4D97-AF65-F5344CB8AC3E}">
        <p14:creationId xmlns:p14="http://schemas.microsoft.com/office/powerpoint/2010/main" val="20982694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663F9-45B3-6044-853E-F1942DAE8B0C}"/>
              </a:ext>
            </a:extLst>
          </p:cNvPr>
          <p:cNvSpPr>
            <a:spLocks noGrp="1"/>
          </p:cNvSpPr>
          <p:nvPr>
            <p:ph type="title"/>
          </p:nvPr>
        </p:nvSpPr>
        <p:spPr>
          <a:xfrm>
            <a:off x="1459992" y="365125"/>
            <a:ext cx="6261608" cy="1325563"/>
          </a:xfrm>
        </p:spPr>
        <p:txBody>
          <a:bodyPr/>
          <a:lstStyle/>
          <a:p>
            <a:r>
              <a:rPr lang="en-US" dirty="0"/>
              <a:t>TODAY’S </a:t>
            </a:r>
            <a:r>
              <a:rPr lang="en-US" dirty="0" err="1"/>
              <a:t>Luban</a:t>
            </a:r>
            <a:r>
              <a:rPr lang="en-US" dirty="0"/>
              <a:t> Lock</a:t>
            </a:r>
          </a:p>
        </p:txBody>
      </p:sp>
      <p:pic>
        <p:nvPicPr>
          <p:cNvPr id="4" name="Lu Ban Lock_ Magic Chinese puzzle copy" descr="Lu Ban Lock_ Magic Chinese puzzle copy">
            <a:hlinkClick r:id="" action="ppaction://media"/>
            <a:extLst>
              <a:ext uri="{FF2B5EF4-FFF2-40B4-BE49-F238E27FC236}">
                <a16:creationId xmlns:a16="http://schemas.microsoft.com/office/drawing/2014/main" id="{F4916179-511C-9D4E-B2F3-230D22BBD1A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59992" y="1690688"/>
            <a:ext cx="8334361" cy="4688078"/>
          </a:xfrm>
          <a:prstGeom prst="rect">
            <a:avLst/>
          </a:prstGeom>
        </p:spPr>
      </p:pic>
    </p:spTree>
    <p:extLst>
      <p:ext uri="{BB962C8B-B14F-4D97-AF65-F5344CB8AC3E}">
        <p14:creationId xmlns:p14="http://schemas.microsoft.com/office/powerpoint/2010/main" val="2589459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1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9F66818-0A83-C24D-99A2-09EA1022EBF7}"/>
              </a:ext>
            </a:extLst>
          </p:cNvPr>
          <p:cNvSpPr/>
          <p:nvPr/>
        </p:nvSpPr>
        <p:spPr>
          <a:xfrm>
            <a:off x="161365" y="1160356"/>
            <a:ext cx="11044517" cy="1015663"/>
          </a:xfrm>
          <a:prstGeom prst="rect">
            <a:avLst/>
          </a:prstGeom>
        </p:spPr>
        <p:txBody>
          <a:bodyPr wrap="square">
            <a:spAutoFit/>
          </a:bodyPr>
          <a:lstStyle/>
          <a:p>
            <a:endParaRPr lang="en-AU" sz="2800" dirty="0">
              <a:solidFill>
                <a:srgbClr val="202122"/>
              </a:solidFill>
              <a:latin typeface="Arial" panose="020B0604020202020204" pitchFamily="34" charset="0"/>
            </a:endParaRPr>
          </a:p>
          <a:p>
            <a:pPr>
              <a:buFont typeface="Arial" panose="020B0604020202020204" pitchFamily="34" charset="0"/>
              <a:buChar char="•"/>
            </a:pPr>
            <a:r>
              <a:rPr lang="en-AU" sz="3200" b="1" dirty="0">
                <a:solidFill>
                  <a:srgbClr val="202122"/>
                </a:solidFill>
                <a:latin typeface="Arial" panose="020B0604020202020204" pitchFamily="34" charset="0"/>
              </a:rPr>
              <a:t>Cloud ladder</a:t>
            </a:r>
            <a:r>
              <a:rPr lang="en-AU" sz="3200" dirty="0">
                <a:solidFill>
                  <a:srgbClr val="202122"/>
                </a:solidFill>
                <a:latin typeface="Arial" panose="020B0604020202020204" pitchFamily="34" charset="0"/>
              </a:rPr>
              <a:t>—a mobile, counterweighted siege ladder.</a:t>
            </a:r>
            <a:endParaRPr lang="en-AU" sz="2000" dirty="0">
              <a:solidFill>
                <a:srgbClr val="202122"/>
              </a:solidFill>
              <a:latin typeface="Arial" panose="020B0604020202020204" pitchFamily="34" charset="0"/>
            </a:endParaRPr>
          </a:p>
        </p:txBody>
      </p:sp>
      <p:pic>
        <p:nvPicPr>
          <p:cNvPr id="10244" name="Picture 4" descr="古代打仗的＂云梯＂是谁设计的？墨子打败鲁班解救宋国_楚惠王">
            <a:extLst>
              <a:ext uri="{FF2B5EF4-FFF2-40B4-BE49-F238E27FC236}">
                <a16:creationId xmlns:a16="http://schemas.microsoft.com/office/drawing/2014/main" id="{4624D9B6-6B0F-B545-86B3-FDEEEF69FD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459" y="2962835"/>
            <a:ext cx="3168971" cy="318152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561B728-613D-E14E-AB7C-ACE8734E5A90}"/>
              </a:ext>
            </a:extLst>
          </p:cNvPr>
          <p:cNvSpPr txBox="1"/>
          <p:nvPr/>
        </p:nvSpPr>
        <p:spPr>
          <a:xfrm>
            <a:off x="322730" y="384096"/>
            <a:ext cx="7655858" cy="707886"/>
          </a:xfrm>
          <a:prstGeom prst="rect">
            <a:avLst/>
          </a:prstGeom>
          <a:noFill/>
        </p:spPr>
        <p:txBody>
          <a:bodyPr wrap="square" rtlCol="0">
            <a:spAutoFit/>
          </a:bodyPr>
          <a:lstStyle/>
          <a:p>
            <a:r>
              <a:rPr lang="en-US" sz="4000" b="1" dirty="0" err="1"/>
              <a:t>Luban’s</a:t>
            </a:r>
            <a:r>
              <a:rPr lang="en-US" sz="4000" b="1" dirty="0"/>
              <a:t> some other inventions</a:t>
            </a:r>
          </a:p>
        </p:txBody>
      </p:sp>
      <p:pic>
        <p:nvPicPr>
          <p:cNvPr id="12290" name="Picture 2" descr="古代神秘的攻城利器：由鲁班发明，威力巨大，却败给了墨子_网易订阅">
            <a:extLst>
              <a:ext uri="{FF2B5EF4-FFF2-40B4-BE49-F238E27FC236}">
                <a16:creationId xmlns:a16="http://schemas.microsoft.com/office/drawing/2014/main" id="{6D449F2C-4D50-034B-A6B4-FBDA59D5479A}"/>
              </a:ext>
            </a:extLst>
          </p:cNvPr>
          <p:cNvPicPr>
            <a:picLocks noChangeAspect="1" noChangeArrowheads="1"/>
          </p:cNvPicPr>
          <p:nvPr/>
        </p:nvPicPr>
        <p:blipFill>
          <a:blip r:embed="rId3">
            <a:clrChange>
              <a:clrFrom>
                <a:srgbClr val="FEFFF9"/>
              </a:clrFrom>
              <a:clrTo>
                <a:srgbClr val="FEFFF9">
                  <a:alpha val="0"/>
                </a:srgbClr>
              </a:clrTo>
            </a:clrChange>
            <a:extLst>
              <a:ext uri="{28A0092B-C50C-407E-A947-70E740481C1C}">
                <a14:useLocalDpi xmlns:a14="http://schemas.microsoft.com/office/drawing/2010/main" val="0"/>
              </a:ext>
            </a:extLst>
          </a:blip>
          <a:srcRect/>
          <a:stretch>
            <a:fillRect/>
          </a:stretch>
        </p:blipFill>
        <p:spPr bwMode="auto">
          <a:xfrm>
            <a:off x="4011653" y="2532578"/>
            <a:ext cx="7534888" cy="3941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08700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9F66818-0A83-C24D-99A2-09EA1022EBF7}"/>
              </a:ext>
            </a:extLst>
          </p:cNvPr>
          <p:cNvSpPr/>
          <p:nvPr/>
        </p:nvSpPr>
        <p:spPr>
          <a:xfrm>
            <a:off x="197224" y="0"/>
            <a:ext cx="12263717" cy="1200329"/>
          </a:xfrm>
          <a:prstGeom prst="rect">
            <a:avLst/>
          </a:prstGeom>
        </p:spPr>
        <p:txBody>
          <a:bodyPr wrap="square">
            <a:spAutoFit/>
          </a:bodyPr>
          <a:lstStyle/>
          <a:p>
            <a:pPr>
              <a:buFont typeface="Arial" panose="020B0604020202020204" pitchFamily="34" charset="0"/>
              <a:buChar char="•"/>
            </a:pPr>
            <a:endParaRPr lang="en-AU" sz="3600" dirty="0">
              <a:solidFill>
                <a:srgbClr val="202122"/>
              </a:solidFill>
              <a:latin typeface="Arial" panose="020B0604020202020204" pitchFamily="34" charset="0"/>
            </a:endParaRPr>
          </a:p>
          <a:p>
            <a:pPr>
              <a:buFont typeface="Arial" panose="020B0604020202020204" pitchFamily="34" charset="0"/>
              <a:buChar char="•"/>
            </a:pPr>
            <a:r>
              <a:rPr lang="en-AU" sz="3600" b="1" dirty="0">
                <a:solidFill>
                  <a:srgbClr val="202122"/>
                </a:solidFill>
                <a:latin typeface="Arial" panose="020B0604020202020204" pitchFamily="34" charset="0"/>
              </a:rPr>
              <a:t>Grappling hooks </a:t>
            </a:r>
            <a:r>
              <a:rPr lang="en-AU" sz="3600" dirty="0">
                <a:solidFill>
                  <a:srgbClr val="202122"/>
                </a:solidFill>
                <a:latin typeface="Arial" panose="020B0604020202020204" pitchFamily="34" charset="0"/>
              </a:rPr>
              <a:t>—implements for naval warfare.</a:t>
            </a:r>
          </a:p>
        </p:txBody>
      </p:sp>
      <p:pic>
        <p:nvPicPr>
          <p:cNvPr id="13314" name="Picture 2" descr="鲁班是古代著名的发明家，他发明创造了哪些工具器械？-第2页回答- 时习社区">
            <a:extLst>
              <a:ext uri="{FF2B5EF4-FFF2-40B4-BE49-F238E27FC236}">
                <a16:creationId xmlns:a16="http://schemas.microsoft.com/office/drawing/2014/main" id="{FE6DD5D9-DB8C-6A44-B73E-0ED06C8EB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970" y="2498165"/>
            <a:ext cx="4902200" cy="2794000"/>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Kaginawa / Ninja Grappling Hook Tool | Etsy">
            <a:extLst>
              <a:ext uri="{FF2B5EF4-FFF2-40B4-BE49-F238E27FC236}">
                <a16:creationId xmlns:a16="http://schemas.microsoft.com/office/drawing/2014/main" id="{F0218899-659D-2243-A81D-5DE8D68CE7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0832" y="2118598"/>
            <a:ext cx="4677335" cy="3553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38744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9F66818-0A83-C24D-99A2-09EA1022EBF7}"/>
              </a:ext>
            </a:extLst>
          </p:cNvPr>
          <p:cNvSpPr/>
          <p:nvPr/>
        </p:nvSpPr>
        <p:spPr>
          <a:xfrm>
            <a:off x="125506" y="-17929"/>
            <a:ext cx="12066494" cy="2308324"/>
          </a:xfrm>
          <a:prstGeom prst="rect">
            <a:avLst/>
          </a:prstGeom>
        </p:spPr>
        <p:txBody>
          <a:bodyPr wrap="square">
            <a:spAutoFit/>
          </a:bodyPr>
          <a:lstStyle/>
          <a:p>
            <a:pPr>
              <a:buFont typeface="Arial" panose="020B0604020202020204" pitchFamily="34" charset="0"/>
              <a:buChar char="•"/>
            </a:pPr>
            <a:endParaRPr lang="en-AU" sz="2800" dirty="0">
              <a:solidFill>
                <a:srgbClr val="202122"/>
              </a:solidFill>
              <a:latin typeface="Arial" panose="020B0604020202020204" pitchFamily="34" charset="0"/>
            </a:endParaRPr>
          </a:p>
          <a:p>
            <a:pPr>
              <a:buFont typeface="Arial" panose="020B0604020202020204" pitchFamily="34" charset="0"/>
              <a:buChar char="•"/>
            </a:pPr>
            <a:r>
              <a:rPr lang="en-AU" sz="3200" b="1" dirty="0">
                <a:solidFill>
                  <a:srgbClr val="202122"/>
                </a:solidFill>
                <a:latin typeface="Arial" panose="020B0604020202020204" pitchFamily="34" charset="0"/>
              </a:rPr>
              <a:t>Wooden bird</a:t>
            </a:r>
            <a:r>
              <a:rPr lang="en-AU" sz="3200" dirty="0">
                <a:solidFill>
                  <a:srgbClr val="202122"/>
                </a:solidFill>
                <a:latin typeface="Arial" panose="020B0604020202020204" pitchFamily="34" charset="0"/>
              </a:rPr>
              <a:t>—a non-powered, flying, wooden bird which could stay in the air for a very long time. It has been suggested to be a prototype of a kite.</a:t>
            </a:r>
          </a:p>
          <a:p>
            <a:endParaRPr lang="en-AU" sz="2000" dirty="0">
              <a:solidFill>
                <a:srgbClr val="202122"/>
              </a:solidFill>
              <a:latin typeface="Arial" panose="020B0604020202020204" pitchFamily="34" charset="0"/>
            </a:endParaRPr>
          </a:p>
        </p:txBody>
      </p:sp>
      <p:pic>
        <p:nvPicPr>
          <p:cNvPr id="14338" name="Picture 2" descr="鲁班的木鸟能飞三天吗，可长途飞行（父亲因此被人打死） - 奇闻趣事- 风度派">
            <a:extLst>
              <a:ext uri="{FF2B5EF4-FFF2-40B4-BE49-F238E27FC236}">
                <a16:creationId xmlns:a16="http://schemas.microsoft.com/office/drawing/2014/main" id="{CA2D453B-D160-D844-BFB4-A7D522C4D1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506" y="2943972"/>
            <a:ext cx="3146222" cy="2018826"/>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DIY 大号動力飛鳥橡皮筋仿生鳥材料包撲翼科學實驗教材自然科學親子活動【ornn2 趣味科學DIY】 | 蝦皮購物">
            <a:extLst>
              <a:ext uri="{FF2B5EF4-FFF2-40B4-BE49-F238E27FC236}">
                <a16:creationId xmlns:a16="http://schemas.microsoft.com/office/drawing/2014/main" id="{8BF36B6F-BA52-0848-BE1B-485465280A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124" t="13856" r="5033" b="15817"/>
          <a:stretch/>
        </p:blipFill>
        <p:spPr bwMode="auto">
          <a:xfrm>
            <a:off x="8224014" y="2635864"/>
            <a:ext cx="3736826" cy="299168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鲁班的木鸟能飞三天吗，可长途飞行（父亲因此被人打死）">
            <a:extLst>
              <a:ext uri="{FF2B5EF4-FFF2-40B4-BE49-F238E27FC236}">
                <a16:creationId xmlns:a16="http://schemas.microsoft.com/office/drawing/2014/main" id="{6D084DE2-6097-794A-8C44-3C83A41E35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1330" y="2943972"/>
            <a:ext cx="3917168" cy="2225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3902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12板鲁班锁拆解过程ug仿真（这次有源文件，ug10.0） - NX 运动仿真- UG爱好者">
            <a:extLst>
              <a:ext uri="{FF2B5EF4-FFF2-40B4-BE49-F238E27FC236}">
                <a16:creationId xmlns:a16="http://schemas.microsoft.com/office/drawing/2014/main" id="{49724DDA-6DBB-4645-B479-3209F3BA27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 y="1409700"/>
            <a:ext cx="5384800" cy="4038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130E072-2277-A640-8A9C-4D1C410171B2}"/>
              </a:ext>
            </a:extLst>
          </p:cNvPr>
          <p:cNvSpPr txBox="1"/>
          <p:nvPr/>
        </p:nvSpPr>
        <p:spPr>
          <a:xfrm>
            <a:off x="548640" y="274320"/>
            <a:ext cx="7534656" cy="707886"/>
          </a:xfrm>
          <a:prstGeom prst="rect">
            <a:avLst/>
          </a:prstGeom>
          <a:noFill/>
        </p:spPr>
        <p:txBody>
          <a:bodyPr wrap="square" rtlCol="0">
            <a:spAutoFit/>
          </a:bodyPr>
          <a:lstStyle/>
          <a:p>
            <a:r>
              <a:rPr lang="en-US" sz="4000" b="1" dirty="0"/>
              <a:t>How to unlock a </a:t>
            </a:r>
            <a:r>
              <a:rPr lang="en-US" sz="4000" b="1" dirty="0" err="1"/>
              <a:t>luban</a:t>
            </a:r>
            <a:r>
              <a:rPr lang="en-US" sz="4000" b="1" dirty="0"/>
              <a:t> lock?</a:t>
            </a:r>
          </a:p>
        </p:txBody>
      </p:sp>
      <p:pic>
        <p:nvPicPr>
          <p:cNvPr id="1026" name="Picture 2" descr="Pin on Home Organization">
            <a:extLst>
              <a:ext uri="{FF2B5EF4-FFF2-40B4-BE49-F238E27FC236}">
                <a16:creationId xmlns:a16="http://schemas.microsoft.com/office/drawing/2014/main" id="{AC481D60-1362-4042-BAB8-1F2AA3F88E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2608" y="1409700"/>
            <a:ext cx="4549648" cy="4123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16053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E17B9-C47B-2C46-846E-355BCCF62D1D}"/>
              </a:ext>
            </a:extLst>
          </p:cNvPr>
          <p:cNvSpPr>
            <a:spLocks noGrp="1"/>
          </p:cNvSpPr>
          <p:nvPr>
            <p:ph type="title"/>
          </p:nvPr>
        </p:nvSpPr>
        <p:spPr>
          <a:xfrm>
            <a:off x="122903" y="217641"/>
            <a:ext cx="11946194" cy="1325563"/>
          </a:xfrm>
        </p:spPr>
        <p:txBody>
          <a:bodyPr>
            <a:normAutofit/>
          </a:bodyPr>
          <a:lstStyle/>
          <a:p>
            <a:r>
              <a:rPr lang="en-US" sz="4000" b="1" dirty="0" err="1"/>
              <a:t>榫卯</a:t>
            </a:r>
            <a:r>
              <a:rPr lang="zh-CN" altLang="en-US" sz="4000" b="1" dirty="0"/>
              <a:t> </a:t>
            </a:r>
            <a:r>
              <a:rPr lang="en-US" sz="4000" b="1" dirty="0" err="1"/>
              <a:t>Luban</a:t>
            </a:r>
            <a:r>
              <a:rPr lang="en-US" sz="4000" b="1" dirty="0"/>
              <a:t> lock is the foundation of  </a:t>
            </a:r>
            <a:r>
              <a:rPr lang="en-US" sz="4000" b="1" dirty="0">
                <a:solidFill>
                  <a:srgbClr val="C00000"/>
                </a:solidFill>
              </a:rPr>
              <a:t>tenon-and-mortise joint</a:t>
            </a:r>
          </a:p>
        </p:txBody>
      </p:sp>
      <p:sp>
        <p:nvSpPr>
          <p:cNvPr id="4" name="Rectangle 3">
            <a:extLst>
              <a:ext uri="{FF2B5EF4-FFF2-40B4-BE49-F238E27FC236}">
                <a16:creationId xmlns:a16="http://schemas.microsoft.com/office/drawing/2014/main" id="{492E167B-892C-214C-A6B2-1A41E68828A8}"/>
              </a:ext>
            </a:extLst>
          </p:cNvPr>
          <p:cNvSpPr/>
          <p:nvPr/>
        </p:nvSpPr>
        <p:spPr>
          <a:xfrm>
            <a:off x="335554" y="1348800"/>
            <a:ext cx="6171571" cy="3046988"/>
          </a:xfrm>
          <a:prstGeom prst="rect">
            <a:avLst/>
          </a:prstGeom>
        </p:spPr>
        <p:txBody>
          <a:bodyPr wrap="square">
            <a:spAutoFit/>
          </a:bodyPr>
          <a:lstStyle/>
          <a:p>
            <a:r>
              <a:rPr lang="en-AU" sz="3200" dirty="0"/>
              <a:t>In ancient China, buildings contained no nails, and were instead built using the </a:t>
            </a:r>
            <a:r>
              <a:rPr lang="en-AU" sz="3200" dirty="0">
                <a:solidFill>
                  <a:srgbClr val="C00000"/>
                </a:solidFill>
              </a:rPr>
              <a:t>mortise and tenon joint </a:t>
            </a:r>
            <a:r>
              <a:rPr lang="en-AU" sz="3200" dirty="0"/>
              <a:t>process, a concave-convex connection method used to combine two pieces of wood. </a:t>
            </a:r>
            <a:endParaRPr lang="en-US" sz="3200" dirty="0"/>
          </a:p>
        </p:txBody>
      </p:sp>
      <p:pic>
        <p:nvPicPr>
          <p:cNvPr id="1028" name="Picture 4" descr="全套榫卯结构GIF动画，看看古人的智慧找找刺激！！！">
            <a:extLst>
              <a:ext uri="{FF2B5EF4-FFF2-40B4-BE49-F238E27FC236}">
                <a16:creationId xmlns:a16="http://schemas.microsoft.com/office/drawing/2014/main" id="{ECBAE8E8-DC49-4644-9C1B-F3D545109A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6790" y="4088301"/>
            <a:ext cx="2666429" cy="266642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河姆渡文化_人文社科_百问中文">
            <a:extLst>
              <a:ext uri="{FF2B5EF4-FFF2-40B4-BE49-F238E27FC236}">
                <a16:creationId xmlns:a16="http://schemas.microsoft.com/office/drawing/2014/main" id="{13A61279-D6C0-6E42-B727-A4E0D60473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6790" y="880422"/>
            <a:ext cx="2991291" cy="3082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46284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全套榫卯结构GIF动画，看看古人的智慧找找刺激！图文介绍「中木商网」识图_">
            <a:extLst>
              <a:ext uri="{FF2B5EF4-FFF2-40B4-BE49-F238E27FC236}">
                <a16:creationId xmlns:a16="http://schemas.microsoft.com/office/drawing/2014/main" id="{1DB3AAE9-EF6D-6846-9D63-BE2E3E885F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471" y="390832"/>
            <a:ext cx="3038168" cy="303816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榫卯结构，中国古人无上的智慧！ - 知乎">
            <a:extLst>
              <a:ext uri="{FF2B5EF4-FFF2-40B4-BE49-F238E27FC236}">
                <a16:creationId xmlns:a16="http://schemas.microsoft.com/office/drawing/2014/main" id="{C154BD2D-2D1F-1346-83E6-2E30BE0696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4330" y="390832"/>
            <a:ext cx="3038169" cy="303816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动态图解明式家具三十三种榫卯结构（一）- 中国风">
            <a:extLst>
              <a:ext uri="{FF2B5EF4-FFF2-40B4-BE49-F238E27FC236}">
                <a16:creationId xmlns:a16="http://schemas.microsoft.com/office/drawing/2014/main" id="{54A286E1-2752-F94D-B7C9-C933182C58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471" y="3962399"/>
            <a:ext cx="5405776" cy="270288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现在有多少人知道榫卯结构？又对榫卯了解多少？ - 知乎">
            <a:extLst>
              <a:ext uri="{FF2B5EF4-FFF2-40B4-BE49-F238E27FC236}">
                <a16:creationId xmlns:a16="http://schemas.microsoft.com/office/drawing/2014/main" id="{7A3EB811-2CD5-CE46-B75B-0AFDAC85CE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6394" y="3632067"/>
            <a:ext cx="4510118" cy="322593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中国榫卯结构全套Gif动画，一个日本人做的！！！ - 知乎">
            <a:extLst>
              <a:ext uri="{FF2B5EF4-FFF2-40B4-BE49-F238E27FC236}">
                <a16:creationId xmlns:a16="http://schemas.microsoft.com/office/drawing/2014/main" id="{77B86160-76FF-7545-B071-698B2CDA23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3866" y="356090"/>
            <a:ext cx="3038168" cy="3038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83506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8121</TotalTime>
  <Words>191</Words>
  <Application>Microsoft Macintosh PowerPoint</Application>
  <PresentationFormat>Widescreen</PresentationFormat>
  <Paragraphs>16</Paragraphs>
  <Slides>11</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Calibri Light</vt:lpstr>
      <vt:lpstr>Segoe UI</vt:lpstr>
      <vt:lpstr>Office Theme</vt:lpstr>
      <vt:lpstr>Chinese traditional games</vt:lpstr>
      <vt:lpstr>鲁班锁（Luban lock）</vt:lpstr>
      <vt:lpstr>TODAY’S Luban Lock</vt:lpstr>
      <vt:lpstr>PowerPoint Presentation</vt:lpstr>
      <vt:lpstr>PowerPoint Presentation</vt:lpstr>
      <vt:lpstr>PowerPoint Presentation</vt:lpstr>
      <vt:lpstr>PowerPoint Presentation</vt:lpstr>
      <vt:lpstr>榫卯 Luban lock is the foundation of  tenon-and-mortise joint</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Chinese traditional games</dc:title>
  <dc:creator>xu.jade</dc:creator>
  <cp:lastModifiedBy>xu.jade</cp:lastModifiedBy>
  <cp:revision>64</cp:revision>
  <dcterms:created xsi:type="dcterms:W3CDTF">2021-09-05T04:00:31Z</dcterms:created>
  <dcterms:modified xsi:type="dcterms:W3CDTF">2021-12-07T23:08:17Z</dcterms:modified>
</cp:coreProperties>
</file>