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63" r:id="rId3"/>
    <p:sldId id="259" r:id="rId4"/>
    <p:sldId id="256" r:id="rId5"/>
    <p:sldId id="257" r:id="rId6"/>
    <p:sldId id="260" r:id="rId7"/>
    <p:sldId id="258" r:id="rId8"/>
    <p:sldId id="262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howGuides="1"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B8F9-FBF3-A145-8B02-1CF63065A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two grammars in this PPT by doing exercises.</a:t>
            </a:r>
          </a:p>
          <a:p>
            <a:r>
              <a:rPr lang="en-US" dirty="0"/>
              <a:t>Listening to the new dialogue and find the answers of the questions about the dialogue.</a:t>
            </a:r>
          </a:p>
          <a:p>
            <a:r>
              <a:rPr lang="en-US" dirty="0"/>
              <a:t>Try to retell the dialogue.</a:t>
            </a:r>
          </a:p>
        </p:txBody>
      </p:sp>
    </p:spTree>
    <p:extLst>
      <p:ext uri="{BB962C8B-B14F-4D97-AF65-F5344CB8AC3E}">
        <p14:creationId xmlns:p14="http://schemas.microsoft.com/office/powerpoint/2010/main" val="335270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他们为什么去超市</a:t>
            </a:r>
            <a:r>
              <a:rPr lang="en-US" altLang="zh-CN" dirty="0"/>
              <a:t>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这家超市的蛋糕怎么样？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他们回家后要做什么？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他们买了什么喝的？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450850" y="342900"/>
            <a:ext cx="2680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回答问题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0CED-C0C4-8C42-90D1-C4B9040E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en-US" dirty="0" err="1"/>
              <a:t>学生作业:爱好分享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FC83A-D19C-C54A-965A-D3F55422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今年</a:t>
            </a:r>
            <a:r>
              <a:rPr lang="zh-CN" altLang="en-US" dirty="0"/>
              <a:t>，</a:t>
            </a:r>
            <a:r>
              <a:rPr lang="en-US" dirty="0" err="1"/>
              <a:t>我开始了新的爱好</a:t>
            </a:r>
            <a:r>
              <a:rPr lang="zh-CN" altLang="en-US" dirty="0"/>
              <a:t>。</a:t>
            </a:r>
            <a:endParaRPr lang="en-US" dirty="0"/>
          </a:p>
          <a:p>
            <a:r>
              <a:rPr lang="en-US" dirty="0" err="1"/>
              <a:t>我开始了金属探测</a:t>
            </a:r>
            <a:r>
              <a:rPr lang="zh-CN" altLang="en-US" dirty="0"/>
              <a:t>。（</a:t>
            </a:r>
            <a:r>
              <a:rPr lang="en-AU" altLang="zh-CN" dirty="0" err="1"/>
              <a:t>jinshu</a:t>
            </a:r>
            <a:r>
              <a:rPr lang="en-AU" altLang="zh-CN" dirty="0"/>
              <a:t> </a:t>
            </a:r>
            <a:r>
              <a:rPr lang="en-AU" altLang="zh-CN" dirty="0" err="1"/>
              <a:t>tance</a:t>
            </a:r>
            <a:r>
              <a:rPr lang="zh-CN" altLang="en-US" dirty="0"/>
              <a:t>）</a:t>
            </a:r>
            <a:endParaRPr lang="en-US" dirty="0"/>
          </a:p>
          <a:p>
            <a:r>
              <a:rPr lang="en-US" dirty="0" err="1"/>
              <a:t>发现了很多新的东西</a:t>
            </a:r>
            <a:endParaRPr lang="en-US" dirty="0"/>
          </a:p>
          <a:p>
            <a:r>
              <a:rPr lang="en-US" dirty="0" err="1"/>
              <a:t>比如</a:t>
            </a:r>
            <a:r>
              <a:rPr lang="zh-CN" altLang="en-US" dirty="0"/>
              <a:t>，</a:t>
            </a:r>
            <a:r>
              <a:rPr lang="en-US" dirty="0" err="1"/>
              <a:t>硬币</a:t>
            </a:r>
            <a:r>
              <a:rPr lang="zh-CN" altLang="en-US" dirty="0"/>
              <a:t>（</a:t>
            </a:r>
            <a:r>
              <a:rPr lang="en-AU" altLang="zh-CN" dirty="0"/>
              <a:t>yin bi</a:t>
            </a:r>
            <a:r>
              <a:rPr lang="zh-CN" altLang="en-US" dirty="0"/>
              <a:t>）</a:t>
            </a:r>
            <a:r>
              <a:rPr lang="en-US" dirty="0"/>
              <a:t>已经有</a:t>
            </a:r>
            <a:r>
              <a:rPr lang="en-US" altLang="zh-CN" dirty="0"/>
              <a:t>200</a:t>
            </a:r>
            <a:r>
              <a:rPr lang="zh-CN" altLang="en-US" dirty="0"/>
              <a:t>年</a:t>
            </a:r>
            <a:r>
              <a:rPr lang="zh-CN" altLang="en-AU" dirty="0"/>
              <a:t>历史</a:t>
            </a:r>
            <a:r>
              <a:rPr lang="en-AU" altLang="zh-CN" dirty="0" err="1"/>
              <a:t>lishi</a:t>
            </a:r>
            <a:r>
              <a:rPr lang="zh-CN" altLang="en-US" dirty="0"/>
              <a:t>了。</a:t>
            </a:r>
            <a:endParaRPr lang="en-AU" altLang="zh-CN" dirty="0"/>
          </a:p>
          <a:p>
            <a:r>
              <a:rPr lang="en-AU" dirty="0" err="1"/>
              <a:t>分享</a:t>
            </a:r>
            <a:r>
              <a:rPr lang="zh-CN" altLang="en-US" dirty="0"/>
              <a:t>（</a:t>
            </a:r>
            <a:r>
              <a:rPr lang="en-US" altLang="zh-CN" dirty="0"/>
              <a:t>fen </a:t>
            </a:r>
            <a:r>
              <a:rPr lang="en-US" altLang="zh-CN" dirty="0" err="1"/>
              <a:t>xiang</a:t>
            </a:r>
            <a:r>
              <a:rPr lang="zh-CN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7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内容占位符 2"/>
          <p:cNvSpPr>
            <a:spLocks noGrp="1"/>
          </p:cNvSpPr>
          <p:nvPr>
            <p:ph idx="1"/>
          </p:nvPr>
        </p:nvSpPr>
        <p:spPr>
          <a:xfrm>
            <a:off x="323850" y="1508125"/>
            <a:ext cx="8229600" cy="1098550"/>
          </a:xfrm>
        </p:spPr>
        <p:txBody>
          <a:bodyPr anchor="t"/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弟弟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</a:rPr>
              <a:t>听</a:t>
            </a:r>
            <a:r>
              <a:rPr lang="zh-CN" altLang="en-US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着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音乐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</a:rPr>
              <a:t>写作业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我喜欢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</a:rPr>
              <a:t>吃</a:t>
            </a:r>
            <a:r>
              <a:rPr lang="zh-CN" altLang="en-US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着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饭</a:t>
            </a:r>
            <a:r>
              <a:rPr lang="zh-CN" altLang="en-US" u="sng">
                <a:latin typeface="楷体" panose="02010609060101010101" charset="-122"/>
                <a:ea typeface="楷体" panose="02010609060101010101" charset="-122"/>
              </a:rPr>
              <a:t>看电视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2050" name="文本框 1"/>
          <p:cNvSpPr txBox="1"/>
          <p:nvPr/>
        </p:nvSpPr>
        <p:spPr>
          <a:xfrm>
            <a:off x="501650" y="285750"/>
            <a:ext cx="8139113" cy="1014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着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(O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)+V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(O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) </a:t>
            </a:r>
            <a:r>
              <a:rPr lang="en-US" altLang="zh-CN" sz="2000">
                <a:latin typeface="Comic Sans MS" panose="030F0702030302020204" charset="0"/>
                <a:ea typeface="宋体" panose="02010600030101010101" pitchFamily="2" charset="-122"/>
              </a:rPr>
              <a:t>two actions taking place at the same time,V1 being the accompanying state or manner of V2.</a:t>
            </a:r>
          </a:p>
        </p:txBody>
      </p:sp>
      <p:sp>
        <p:nvSpPr>
          <p:cNvPr id="2051" name="文本框 1"/>
          <p:cNvSpPr txBox="1"/>
          <p:nvPr/>
        </p:nvSpPr>
        <p:spPr>
          <a:xfrm>
            <a:off x="323850" y="3265488"/>
            <a:ext cx="6734175" cy="3267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buSzTx/>
            </a:pP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+Adj.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+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又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+Adj.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2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</a:t>
            </a:r>
            <a:r>
              <a:rPr lang="en-US" altLang="zh-CN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is used to describe two qualities existing in the same person or thing,such as </a:t>
            </a:r>
            <a:r>
              <a:rPr lang="zh-CN" altLang="en-US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又高又漂亮（</a:t>
            </a:r>
            <a:r>
              <a:rPr lang="en-US" altLang="zh-CN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tall and pretty</a:t>
            </a:r>
            <a:r>
              <a:rPr lang="zh-CN" altLang="en-US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）</a:t>
            </a:r>
          </a:p>
          <a:p>
            <a:pPr>
              <a:spcBef>
                <a:spcPct val="20000"/>
              </a:spcBef>
              <a:buSzTx/>
            </a:pPr>
            <a:r>
              <a:rPr lang="en-US" altLang="zh-CN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1.  Both of the  adj. have to be commendatory or derogatory term.</a:t>
            </a:r>
          </a:p>
          <a:p>
            <a:pPr>
              <a:spcBef>
                <a:spcPct val="20000"/>
              </a:spcBef>
              <a:buSzTx/>
            </a:pPr>
            <a:r>
              <a:rPr lang="en-US" altLang="zh-CN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2. The adj. with </a:t>
            </a:r>
            <a:r>
              <a:rPr lang="zh-CN" altLang="en-US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的 </a:t>
            </a:r>
            <a:r>
              <a:rPr lang="en-US" altLang="zh-CN" sz="20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can not be used.</a:t>
            </a:r>
            <a:endParaRPr lang="en-US" altLang="zh-CN" sz="3200">
              <a:latin typeface="Comic Sans MS" panose="030F0702030302020204" charset="0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  <a:buSzTx/>
            </a:pPr>
            <a:r>
              <a:rPr lang="zh-CN" altLang="en-US" sz="3200">
                <a:latin typeface="Comic Sans MS" panose="030F0702030302020204" charset="0"/>
                <a:ea typeface="楷体" panose="02010609060101010101" charset="-122"/>
                <a:sym typeface="宋体" panose="02010600030101010101" pitchFamily="2" charset="-122"/>
              </a:rPr>
              <a:t>我妈妈做的饭又快有好吃。</a:t>
            </a:r>
            <a:endParaRPr lang="en-US" altLang="zh-CN" sz="2000" b="1">
              <a:latin typeface="Comic Sans MS" panose="030F0702030302020204" charset="0"/>
              <a:ea typeface="楷体" panose="02010609060101010101" charset="-122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  <a:buSzTx/>
            </a:pPr>
            <a:endParaRPr lang="zh-CN" altLang="en-US" sz="2000" b="1">
              <a:latin typeface="Comic Sans MS" panose="030F0702030302020204" charset="0"/>
              <a:ea typeface="楷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内容占位符 2"/>
          <p:cNvSpPr>
            <a:spLocks noGrp="1"/>
          </p:cNvSpPr>
          <p:nvPr>
            <p:ph idx="1"/>
          </p:nvPr>
        </p:nvSpPr>
        <p:spPr>
          <a:xfrm>
            <a:off x="153988" y="1084263"/>
            <a:ext cx="8229600" cy="4525962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你喜欢你的老板吗？为什么？</a:t>
            </a: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你喜欢你住的地方吗？为什么？</a:t>
            </a: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休息的时候，你喜欢去哪儿？为什么？</a:t>
            </a: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你常去哪个饭馆吃饭，为什么？</a:t>
            </a: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你的好朋友是谁？他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她是什么样的人？</a:t>
            </a: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6.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你喜欢去商店买衣服，还是喜欢上网买衣服？为什么？</a:t>
            </a:r>
          </a:p>
        </p:txBody>
      </p:sp>
      <p:sp>
        <p:nvSpPr>
          <p:cNvPr id="3074" name="文本框 3"/>
          <p:cNvSpPr txBox="1"/>
          <p:nvPr/>
        </p:nvSpPr>
        <p:spPr>
          <a:xfrm>
            <a:off x="777875" y="293688"/>
            <a:ext cx="504190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  <a:r>
              <a:rPr lang="zh-CN" altLang="en-US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320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......</a:t>
            </a:r>
          </a:p>
        </p:txBody>
      </p:sp>
      <p:pic>
        <p:nvPicPr>
          <p:cNvPr id="3075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50" y="0"/>
            <a:ext cx="2555875" cy="213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9350" y="4500563"/>
            <a:ext cx="2357438" cy="235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内容占位符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212725" y="928370"/>
            <a:ext cx="5659755" cy="5269230"/>
          </a:xfrm>
        </p:spPr>
        <p:txBody>
          <a:bodyPr anchor="t"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男的觉得小红怎么样？</a:t>
            </a:r>
          </a:p>
          <a:p>
            <a:pPr marL="0" indent="0">
              <a:buNone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觉得小红又聪明又努力。</a:t>
            </a:r>
            <a:endParaRPr lang="en-AU" altLang="zh-CN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觉得小红又聪明又热情。</a:t>
            </a:r>
          </a:p>
          <a:p>
            <a:pPr marL="0" indent="0">
              <a:buNone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小红怎么回答老师的问题？</a:t>
            </a:r>
          </a:p>
          <a:p>
            <a:pPr marL="0" indent="0">
              <a:buNone/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小红总是笑着回答老师的问题。</a:t>
            </a:r>
          </a:p>
          <a:p>
            <a:pPr marL="0" indent="0">
              <a:buNone/>
            </a:pP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3.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喜欢小红的人多吗？</a:t>
            </a:r>
            <a:endParaRPr lang="en-AU" altLang="zh-CN" dirty="0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dirty="0">
                <a:ea typeface="楷体" panose="02010609060101010101" charset="-122"/>
              </a:rPr>
              <a:t>是的。</a:t>
            </a:r>
            <a:endParaRPr lang="en-AU" altLang="zh-CN" dirty="0">
              <a:ea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dirty="0">
                <a:ea typeface="楷体" panose="02010609060101010101" charset="-122"/>
              </a:rPr>
              <a:t>太多了。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6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509120"/>
            <a:ext cx="3175000" cy="261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WeChat_2020110414043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6985" y="460375"/>
            <a:ext cx="211201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8" y="130175"/>
            <a:ext cx="7278687" cy="64150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内容占位符 2"/>
          <p:cNvSpPr>
            <a:spLocks noGrp="1"/>
          </p:cNvSpPr>
          <p:nvPr>
            <p:ph idx="1"/>
          </p:nvPr>
        </p:nvSpPr>
        <p:spPr>
          <a:xfrm>
            <a:off x="304800" y="317500"/>
            <a:ext cx="8229600" cy="6276975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小丽：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你觉得小红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怎么样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 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同学：她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聪明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 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热情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 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，还很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努力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  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小丽：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我看她总是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笑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着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回答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老师的问题。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同学：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她对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每个人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都笑，也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常常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对我笑。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小丽：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你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是不是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喜欢她啊？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同学：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喜欢她的人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太多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了，你看那些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拿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着鲜花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(  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站</a:t>
            </a:r>
            <a:r>
              <a:rPr lang="en-US" altLang="zh-CN" dirty="0">
                <a:latin typeface="楷体" panose="02010609060101010101" charset="-122"/>
                <a:ea typeface="楷体" panose="02010609060101010101" charset="-122"/>
              </a:rPr>
              <a:t>)</a:t>
            </a:r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在门口的，都是等她的。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19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7173" y="2408237"/>
            <a:ext cx="1596827" cy="159682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65" y="764540"/>
            <a:ext cx="8476615" cy="58064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19475" y="404495"/>
            <a:ext cx="5184775" cy="720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8F705-8673-CC4B-89F1-05BB112DCFB5}"/>
              </a:ext>
            </a:extLst>
          </p:cNvPr>
          <p:cNvSpPr txBox="1"/>
          <p:nvPr/>
        </p:nvSpPr>
        <p:spPr>
          <a:xfrm>
            <a:off x="667384" y="287020"/>
            <a:ext cx="749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Homework: find out the answers of the questions about this dialogue, the questions are in the following page.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487</Words>
  <Application>Microsoft Macintosh PowerPoint</Application>
  <PresentationFormat>On-screen Show (4:3)</PresentationFormat>
  <Paragraphs>49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楷体</vt:lpstr>
      <vt:lpstr>Arial</vt:lpstr>
      <vt:lpstr>Comic Sans MS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学生作业:爱好分享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xu.jade</cp:lastModifiedBy>
  <cp:revision>37</cp:revision>
  <dcterms:created xsi:type="dcterms:W3CDTF">2020-10-20T02:15:00Z</dcterms:created>
  <dcterms:modified xsi:type="dcterms:W3CDTF">2020-11-11T09:02:59Z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