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0" r:id="rId4"/>
    <p:sldId id="259" r:id="rId5"/>
    <p:sldId id="256" r:id="rId6"/>
    <p:sldId id="284" r:id="rId7"/>
    <p:sldId id="285" r:id="rId8"/>
    <p:sldId id="286" r:id="rId9"/>
    <p:sldId id="305" r:id="rId10"/>
    <p:sldId id="306" r:id="rId11"/>
    <p:sldId id="265" r:id="rId12"/>
    <p:sldId id="282" r:id="rId13"/>
    <p:sldId id="300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125C2-C087-4989-8B90-B96326C1B197}" type="datetimeFigureOut">
              <a:rPr lang="zh-CN" altLang="en-US" smtClean="0"/>
              <a:t>2020/12/1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E66B2-208C-4D78-BAA4-2E352C270F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053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88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6D6AEE-7413-402B-AA6E-6DEA2C685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A18CCC4-E3E7-4B6D-87F6-E3ECA14D8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B462CD-B820-4F2C-B873-F81A760E6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0C68-CBD0-4B95-AFF9-868E5C1CB632}" type="datetimeFigureOut">
              <a:rPr lang="zh-CN" altLang="en-US" smtClean="0"/>
              <a:t>2020/12/1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CCE189-5489-4301-B1A0-91393894A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AC4AC0-C8D3-4E54-8C10-A33EA969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2029-E379-4462-BE7F-EF56E39080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513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FC0215-056E-467B-85EF-C7801E6CE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95DB9A1-2048-4A2B-A0D0-FA03BB2EC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19C597-D587-452F-974C-55922FBCB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0C68-CBD0-4B95-AFF9-868E5C1CB632}" type="datetimeFigureOut">
              <a:rPr lang="zh-CN" altLang="en-US" smtClean="0"/>
              <a:t>2020/12/1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9E28D1-9DBE-4442-8385-858305DB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1E5A6F-B969-4F99-8EA0-38011957D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2029-E379-4462-BE7F-EF56E39080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403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B40006F-7930-410E-B748-93EDE04648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626219-2FA5-42F6-8492-8EE3EDD26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0FBD3E-21D4-4483-AA2C-ACE30F867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0C68-CBD0-4B95-AFF9-868E5C1CB632}" type="datetimeFigureOut">
              <a:rPr lang="zh-CN" altLang="en-US" smtClean="0"/>
              <a:t>2020/12/1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D68289-6656-42B8-B594-D5D742470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F9F282-7EBF-4F38-922D-ECF10CA48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2029-E379-4462-BE7F-EF56E39080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68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D05BC-1909-4607-9C2A-0C1FDFE17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B65F49-7473-4790-9812-169C4ACAA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6F4501-2B32-4367-810D-C8A493B1B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0C68-CBD0-4B95-AFF9-868E5C1CB632}" type="datetimeFigureOut">
              <a:rPr lang="zh-CN" altLang="en-US" smtClean="0"/>
              <a:t>2020/12/1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38653F-50A9-4BA2-A91F-F8963B8CD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A4DC97-1BFB-46DD-949B-2A83BE5E4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2029-E379-4462-BE7F-EF56E39080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52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06EA9A-10D5-4BD9-82F5-BE79556AD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96909AC-C5B1-4E23-A363-A2637B7EB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3A68B3-9D99-44FB-A765-DFC466B23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0C68-CBD0-4B95-AFF9-868E5C1CB632}" type="datetimeFigureOut">
              <a:rPr lang="zh-CN" altLang="en-US" smtClean="0"/>
              <a:t>2020/12/1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F02A63-1EF2-4C6B-98D3-F15E1D215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8C91F8-1359-470B-954C-0162A349A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2029-E379-4462-BE7F-EF56E39080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31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BEF971-B3DB-45AA-8D49-07E152619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4340D4-C504-4BCD-AC42-38BEF2D1D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31154D-3881-4F6A-B4FC-16A3DB4C9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F3B2CD-B56D-4085-B898-E324DDB4A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0C68-CBD0-4B95-AFF9-868E5C1CB632}" type="datetimeFigureOut">
              <a:rPr lang="zh-CN" altLang="en-US" smtClean="0"/>
              <a:t>2020/12/1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3315FA-2B70-4EA3-BC8F-47E9EB4A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806336-9179-407A-A38E-526E01809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2029-E379-4462-BE7F-EF56E39080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70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E5AD45-E198-4D2C-8DF2-FA9A7BCF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08D7C55-F875-46E7-8BA1-211E33060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CDC8247-56C2-4C79-9847-AD6427530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58A78C4-DE27-4605-AA0C-E1140E2D70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4AA010D-AF4A-482E-9F70-888A9A21B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FAAA4E8-1A9A-465F-818F-112468C8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0C68-CBD0-4B95-AFF9-868E5C1CB632}" type="datetimeFigureOut">
              <a:rPr lang="zh-CN" altLang="en-US" smtClean="0"/>
              <a:t>2020/12/1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D0BD9DF-DFF4-4E35-88FF-739BB6EBE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84B5B39-CDA4-4FA4-BB53-576E28A50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2029-E379-4462-BE7F-EF56E39080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865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E34527-30A4-49D5-A5DB-2340F8EFB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F637E3E-65E7-4279-869B-9EF26F846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0C68-CBD0-4B95-AFF9-868E5C1CB632}" type="datetimeFigureOut">
              <a:rPr lang="zh-CN" altLang="en-US" smtClean="0"/>
              <a:t>2020/12/1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7887D16-D156-42E5-B521-F8D61995D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4A258B-D2C0-4684-99FF-EB62D1249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2029-E379-4462-BE7F-EF56E39080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91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52487EB-2FF6-46B3-AD04-7E00938AD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0C68-CBD0-4B95-AFF9-868E5C1CB632}" type="datetimeFigureOut">
              <a:rPr lang="zh-CN" altLang="en-US" smtClean="0"/>
              <a:t>2020/12/1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E7FB86-1A76-426C-ADE8-AD194D704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64D65F6-54F8-43BF-806C-F3D8E940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2029-E379-4462-BE7F-EF56E39080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97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5B974B-6DCD-43C0-9522-BDB4A8012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A87D4C-2848-401F-8AEB-31ECDD9F9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23D565F-EECE-48F4-9641-F37601A1C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9AC11E0-B2EE-4E3C-95E4-80CE1E531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0C68-CBD0-4B95-AFF9-868E5C1CB632}" type="datetimeFigureOut">
              <a:rPr lang="zh-CN" altLang="en-US" smtClean="0"/>
              <a:t>2020/12/1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8262F3-8051-4897-899A-15C252163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61F9A6-CD99-4814-88AD-F72DB569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2029-E379-4462-BE7F-EF56E39080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13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C9E810-6AC7-4F36-A8BA-B97E33A4F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F07EA23-1151-4A6F-9144-095E969C34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48385D-0138-4CB2-9B84-634EF31AD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7BB37E-CCFF-409F-A55F-3D67F40FF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0C68-CBD0-4B95-AFF9-868E5C1CB632}" type="datetimeFigureOut">
              <a:rPr lang="zh-CN" altLang="en-US" smtClean="0"/>
              <a:t>2020/12/1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CDF614-90E5-4CB9-99C2-E7AA6418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4D05D96-832E-4192-A81A-B5D09198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2029-E379-4462-BE7F-EF56E39080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51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226ADEB-F375-4863-B0BF-267EEAA59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4B15AA-DC0E-4BB9-8F22-D8698A2E3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8911CE-38BC-4C09-9A95-5D75B8F53F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00C68-CBD0-4B95-AFF9-868E5C1CB632}" type="datetimeFigureOut">
              <a:rPr lang="zh-CN" altLang="en-US" smtClean="0"/>
              <a:t>2020/12/1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27B07-7C7C-4519-916D-3B1568732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9138A1-8767-42A8-90BC-C2432911C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2029-E379-4462-BE7F-EF56E39080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63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51E887-FF18-4A8D-81A3-1DB2B925C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4" y="330028"/>
            <a:ext cx="4996070" cy="4259634"/>
          </a:xfrm>
        </p:spPr>
        <p:txBody>
          <a:bodyPr/>
          <a:lstStyle/>
          <a:p>
            <a:r>
              <a:rPr lang="en-US" altLang="zh-CN" sz="9600" b="1" dirty="0" err="1">
                <a:solidFill>
                  <a:srgbClr val="00B0F0"/>
                </a:solidFill>
              </a:rPr>
              <a:t>kāi</a:t>
            </a:r>
            <a:r>
              <a:rPr lang="en-US" altLang="zh-CN" sz="9600" b="1" dirty="0">
                <a:solidFill>
                  <a:srgbClr val="00B0F0"/>
                </a:solidFill>
              </a:rPr>
              <a:t> </a:t>
            </a:r>
            <a:r>
              <a:rPr lang="en-US" altLang="zh-CN" sz="9600" b="1" dirty="0" err="1">
                <a:solidFill>
                  <a:srgbClr val="00B0F0"/>
                </a:solidFill>
              </a:rPr>
              <a:t>xué</a:t>
            </a:r>
            <a:r>
              <a:rPr lang="en-US" altLang="zh-CN" sz="9600" b="1" dirty="0">
                <a:solidFill>
                  <a:srgbClr val="00B0F0"/>
                </a:solidFill>
              </a:rPr>
              <a:t> la</a:t>
            </a:r>
            <a:br>
              <a:rPr lang="en-US" altLang="zh-CN" dirty="0"/>
            </a:br>
            <a:r>
              <a:rPr lang="zh-CN" altLang="en-US" sz="12200" b="1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开学啦</a:t>
            </a:r>
          </a:p>
        </p:txBody>
      </p:sp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75138008-CDEE-438A-AC0F-918EF501C0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88" y="0"/>
            <a:ext cx="6462940" cy="4919691"/>
          </a:xfr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B83E784-E229-4510-9593-2410F4DCA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45" y="4829450"/>
            <a:ext cx="8907982" cy="202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F51BFC0-4F3B-4BAB-93C1-47DF45AC1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862"/>
            <a:ext cx="12201922" cy="6900862"/>
          </a:xfr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DEFAAE0-DC6C-4888-B28E-F42690F22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419" y="326368"/>
            <a:ext cx="4926495" cy="1325563"/>
          </a:xfrm>
        </p:spPr>
        <p:txBody>
          <a:bodyPr>
            <a:normAutofit/>
          </a:bodyPr>
          <a:lstStyle/>
          <a:p>
            <a:r>
              <a:rPr lang="zh-CN" altLang="en-US" sz="8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两</a:t>
            </a:r>
            <a:r>
              <a:rPr lang="zh-CN" altLang="en-US" sz="8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条</a:t>
            </a:r>
            <a:r>
              <a:rPr lang="zh-CN" altLang="en-US" sz="8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龙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5CD5E14-F79E-4AAC-B9E3-5FF2488B1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995" y="1679635"/>
            <a:ext cx="8511344" cy="510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82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04743" y="71540"/>
            <a:ext cx="3067327" cy="3375660"/>
          </a:xfrm>
        </p:spPr>
        <p:txBody>
          <a:bodyPr>
            <a:normAutofit fontScale="90000"/>
          </a:bodyPr>
          <a:lstStyle/>
          <a:p>
            <a:r>
              <a:rPr lang="zh-CN" altLang="en-US" sz="25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元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0500" y="3425687"/>
            <a:ext cx="4366039" cy="1421928"/>
          </a:xfrm>
        </p:spPr>
        <p:txBody>
          <a:bodyPr wrap="square">
            <a:spAutoFit/>
          </a:bodyPr>
          <a:lstStyle/>
          <a:p>
            <a:r>
              <a:rPr lang="en-US" altLang="zh-CN" sz="9600" dirty="0">
                <a:solidFill>
                  <a:srgbClr val="0070C0"/>
                </a:solidFill>
                <a:latin typeface="Roboto"/>
              </a:rPr>
              <a:t>Yuán</a:t>
            </a:r>
            <a:endParaRPr lang="zh-CN" altLang="en-US" sz="9600" b="1" dirty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8384" y="4847615"/>
            <a:ext cx="3392556" cy="15696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y</a:t>
            </a:r>
            <a:r>
              <a:rPr kumimoji="0" lang="en-US" altLang="zh-CN" sz="9600" b="1" i="1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uan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49E786-B505-4FF2-B108-428C42F2CC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09" y="0"/>
            <a:ext cx="7241691" cy="6894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40D54B8-68ED-4C70-9580-CCAAA68F4C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77637" y="3665331"/>
            <a:ext cx="7400720" cy="2974008"/>
          </a:xfrm>
        </p:spPr>
        <p:txBody>
          <a:bodyPr>
            <a:normAutofit/>
          </a:bodyPr>
          <a:lstStyle/>
          <a:p>
            <a:r>
              <a:rPr lang="en-US" altLang="zh-CN" sz="9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Number+</a:t>
            </a:r>
            <a:r>
              <a:rPr lang="zh-CN" altLang="en-US" sz="9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元</a:t>
            </a:r>
            <a:br>
              <a:rPr lang="en-US" altLang="zh-CN" sz="9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</a:br>
            <a:r>
              <a:rPr lang="en-US" altLang="zh-CN" sz="9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Number+</a:t>
            </a:r>
            <a:r>
              <a:rPr lang="zh-CN" altLang="en-US" sz="9600" b="1" dirty="0">
                <a:highlight>
                  <a:srgbClr val="00FFFF"/>
                </a:highlight>
                <a:ea typeface="楷体" panose="02010609060101010101" charset="-122"/>
              </a:rPr>
              <a:t>块</a:t>
            </a:r>
            <a:endParaRPr lang="en-US" altLang="zh-CN" sz="9600" dirty="0">
              <a:highlight>
                <a:srgbClr val="00FFFF"/>
              </a:highligh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7379527" y="3768328"/>
            <a:ext cx="4366039" cy="2879763"/>
          </a:xfrm>
        </p:spPr>
        <p:txBody>
          <a:bodyPr wrap="square">
            <a:spAutoFit/>
          </a:bodyPr>
          <a:lstStyle/>
          <a:p>
            <a:r>
              <a:rPr lang="en-US" altLang="zh-CN" sz="9600" dirty="0">
                <a:solidFill>
                  <a:srgbClr val="0070C0"/>
                </a:solidFill>
                <a:latin typeface="Roboto"/>
              </a:rPr>
              <a:t>yuán</a:t>
            </a:r>
          </a:p>
          <a:p>
            <a:r>
              <a:rPr lang="en-US" altLang="zh-CN" sz="9600" dirty="0">
                <a:highlight>
                  <a:srgbClr val="00FFFF"/>
                </a:highlight>
                <a:latin typeface="Roboto"/>
              </a:rPr>
              <a:t>kuài</a:t>
            </a:r>
            <a:endParaRPr lang="zh-CN" altLang="en-US" sz="9600" b="1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highlight>
                <a:srgbClr val="00FFFF"/>
              </a:highligh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49E786-B505-4FF2-B108-428C42F2C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453" y="542722"/>
            <a:ext cx="6549575" cy="32343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779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A94E6267-E9EA-4BA6-A6C7-7A21670B6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A0A5D68-C199-4FEC-9E14-5D3ECA87E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382" y="3037377"/>
            <a:ext cx="8464088" cy="3105219"/>
          </a:xfrm>
        </p:spPr>
        <p:txBody>
          <a:bodyPr>
            <a:normAutofit/>
          </a:bodyPr>
          <a:lstStyle/>
          <a:p>
            <a:r>
              <a:rPr lang="en-US" altLang="zh-CN" sz="4800" b="1" dirty="0">
                <a:solidFill>
                  <a:srgbClr val="F12B00"/>
                </a:solidFill>
                <a:latin typeface="Roboto"/>
              </a:rPr>
              <a:t>Chá</a:t>
            </a:r>
            <a:r>
              <a:rPr lang="en-US" altLang="zh-CN" sz="4800" dirty="0">
                <a:solidFill>
                  <a:prstClr val="black"/>
                </a:solidFill>
                <a:latin typeface="Roboto"/>
              </a:rPr>
              <a:t> </a:t>
            </a:r>
            <a:r>
              <a:rPr lang="en-US" altLang="zh-CN" sz="4800" dirty="0" err="1">
                <a:solidFill>
                  <a:srgbClr val="EA06AE"/>
                </a:solidFill>
                <a:latin typeface="Roboto"/>
              </a:rPr>
              <a:t>duō</a:t>
            </a:r>
            <a:r>
              <a:rPr lang="en-US" altLang="zh-CN" sz="4800" dirty="0">
                <a:solidFill>
                  <a:srgbClr val="EA06AE"/>
                </a:solidFill>
                <a:latin typeface="Roboto"/>
              </a:rPr>
              <a:t> </a:t>
            </a:r>
            <a:r>
              <a:rPr lang="en-US" altLang="zh-CN" sz="4800" dirty="0" err="1">
                <a:solidFill>
                  <a:srgbClr val="EA06AE"/>
                </a:solidFill>
                <a:latin typeface="Roboto"/>
              </a:rPr>
              <a:t>shǎo</a:t>
            </a:r>
            <a:r>
              <a:rPr lang="en-US" altLang="zh-CN" sz="4800" dirty="0">
                <a:solidFill>
                  <a:srgbClr val="EA06AE"/>
                </a:solidFill>
                <a:latin typeface="Roboto"/>
              </a:rPr>
              <a:t> </a:t>
            </a:r>
            <a:r>
              <a:rPr lang="en-US" altLang="zh-CN" sz="4800" dirty="0" err="1">
                <a:solidFill>
                  <a:srgbClr val="EA06AE"/>
                </a:solidFill>
                <a:latin typeface="Roboto"/>
              </a:rPr>
              <a:t>qián</a:t>
            </a:r>
            <a:r>
              <a:rPr lang="en-US" altLang="zh-CN" sz="4800" dirty="0">
                <a:solidFill>
                  <a:srgbClr val="EA06AE"/>
                </a:solidFill>
                <a:latin typeface="Roboto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Roboto"/>
              </a:rPr>
              <a:t>yī</a:t>
            </a:r>
            <a:r>
              <a:rPr lang="en-US" altLang="zh-CN" dirty="0">
                <a:solidFill>
                  <a:srgbClr val="0070C0"/>
                </a:solidFill>
                <a:latin typeface="Roboto"/>
              </a:rPr>
              <a:t> bēi</a:t>
            </a:r>
            <a:br>
              <a:rPr lang="en-US" altLang="zh-CN" b="1" dirty="0">
                <a:solidFill>
                  <a:srgbClr val="EA06A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8800" b="1" dirty="0">
                <a:solidFill>
                  <a:srgbClr val="F937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茶</a:t>
            </a:r>
            <a:r>
              <a:rPr lang="zh-CN" altLang="en-US" sz="8800" b="1" dirty="0">
                <a:solidFill>
                  <a:srgbClr val="EA06A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多少钱</a:t>
            </a:r>
            <a:r>
              <a:rPr lang="zh-CN" altLang="en-US" sz="8800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一杯</a:t>
            </a:r>
            <a:r>
              <a:rPr lang="zh-CN" altLang="en-US" sz="8800" b="1" dirty="0">
                <a:latin typeface="KaiTi" panose="02010609060101010101" pitchFamily="49" charset="-122"/>
                <a:ea typeface="KaiTi" panose="02010609060101010101" pitchFamily="49" charset="-122"/>
              </a:rPr>
              <a:t>？</a:t>
            </a:r>
            <a:br>
              <a:rPr lang="en-US" altLang="zh-CN" sz="8800" b="1" dirty="0">
                <a:solidFill>
                  <a:srgbClr val="EA06A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5500" b="1" dirty="0">
                <a:solidFill>
                  <a:srgbClr val="EA06AE"/>
                </a:solidFill>
                <a:latin typeface="+mj-ea"/>
              </a:rPr>
              <a:t>How much is</a:t>
            </a:r>
            <a:r>
              <a:rPr lang="en-US" altLang="zh-CN" sz="5500" b="1" dirty="0">
                <a:solidFill>
                  <a:srgbClr val="0070C0"/>
                </a:solidFill>
                <a:latin typeface="+mj-ea"/>
              </a:rPr>
              <a:t> a cup of </a:t>
            </a:r>
            <a:r>
              <a:rPr lang="en-US" altLang="zh-CN" sz="5500" b="1" dirty="0">
                <a:solidFill>
                  <a:srgbClr val="F93700"/>
                </a:solidFill>
                <a:latin typeface="+mj-ea"/>
              </a:rPr>
              <a:t>tea</a:t>
            </a:r>
            <a:r>
              <a:rPr lang="zh-CN" altLang="en-US" sz="5500" b="1" dirty="0">
                <a:latin typeface="+mj-ea"/>
              </a:rPr>
              <a:t>？</a:t>
            </a:r>
            <a:endParaRPr lang="zh-CN" altLang="en-US" sz="55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6481B40-539E-4D4D-B4DC-E40525533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065" y="923017"/>
            <a:ext cx="1689712" cy="190253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BB14574-D4E0-4CBE-8E00-066210DED243}"/>
              </a:ext>
            </a:extLst>
          </p:cNvPr>
          <p:cNvSpPr/>
          <p:nvPr/>
        </p:nvSpPr>
        <p:spPr>
          <a:xfrm>
            <a:off x="5658678" y="715404"/>
            <a:ext cx="3988905" cy="248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15</a:t>
            </a: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元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等线" panose="02010600030101010101" pitchFamily="2" charset="-122"/>
                <a:cs typeface="+mn-cs"/>
              </a:rPr>
              <a:t>yuán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8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F8683B-B37D-4F30-B34F-641972BCF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183" y="-166687"/>
            <a:ext cx="9952382" cy="1452148"/>
          </a:xfrm>
        </p:spPr>
        <p:txBody>
          <a:bodyPr/>
          <a:lstStyle/>
          <a:p>
            <a:r>
              <a:rPr lang="zh-CN" altLang="en-US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你的假期怎么样？有没有去哪里玩呢？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BEE181A-A0D3-4D56-8AE4-21AE19BAF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2" y="1285461"/>
            <a:ext cx="10227365" cy="5572539"/>
          </a:xfrm>
        </p:spPr>
      </p:pic>
    </p:spTree>
    <p:extLst>
      <p:ext uri="{BB962C8B-B14F-4D97-AF65-F5344CB8AC3E}">
        <p14:creationId xmlns:p14="http://schemas.microsoft.com/office/powerpoint/2010/main" val="4150655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48DF40-30FD-44C5-8F8B-7233D69AC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93F83AE-6951-4EB8-AEE0-89C3F9FD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9170" cy="6858000"/>
          </a:xfrm>
        </p:spPr>
      </p:pic>
    </p:spTree>
    <p:extLst>
      <p:ext uri="{BB962C8B-B14F-4D97-AF65-F5344CB8AC3E}">
        <p14:creationId xmlns:p14="http://schemas.microsoft.com/office/powerpoint/2010/main" val="2631422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18F6E90-6E45-4525-958A-C1AEA41AF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654"/>
            <a:ext cx="12192000" cy="689865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37799FC-020F-4E74-BAF3-F72A4F5AE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609" y="-40654"/>
            <a:ext cx="10005391" cy="2185851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dirty="0">
                <a:latin typeface="+mn-lt"/>
                <a:ea typeface="KaiTi" panose="02010609060101010101" pitchFamily="49" charset="-122"/>
              </a:rPr>
              <a:t>    </a:t>
            </a:r>
            <a:r>
              <a:rPr lang="en-US" altLang="zh-CN" dirty="0" err="1">
                <a:latin typeface="+mn-lt"/>
                <a:ea typeface="KaiTi" panose="02010609060101010101" pitchFamily="49" charset="-122"/>
              </a:rPr>
              <a:t>shù</a:t>
            </a:r>
            <a:r>
              <a:rPr lang="en-US" altLang="zh-CN" dirty="0">
                <a:latin typeface="+mn-lt"/>
                <a:ea typeface="KaiTi" panose="02010609060101010101" pitchFamily="49" charset="-122"/>
              </a:rPr>
              <a:t> </a:t>
            </a:r>
            <a:r>
              <a:rPr lang="en-US" altLang="zh-CN" dirty="0" err="1">
                <a:latin typeface="+mn-lt"/>
                <a:ea typeface="KaiTi" panose="02010609060101010101" pitchFamily="49" charset="-122"/>
              </a:rPr>
              <a:t>liàng</a:t>
            </a:r>
            <a:r>
              <a:rPr lang="en-US" altLang="zh-CN" dirty="0">
                <a:latin typeface="+mn-lt"/>
                <a:ea typeface="KaiTi" panose="02010609060101010101" pitchFamily="49" charset="-122"/>
              </a:rPr>
              <a:t> </a:t>
            </a:r>
            <a:r>
              <a:rPr lang="en-US" altLang="zh-CN" dirty="0" err="1">
                <a:latin typeface="+mn-lt"/>
                <a:ea typeface="KaiTi" panose="02010609060101010101" pitchFamily="49" charset="-122"/>
              </a:rPr>
              <a:t>cí</a:t>
            </a:r>
            <a:b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9600" dirty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CN" altLang="en-US" sz="9600" dirty="0">
                <a:latin typeface="KaiTi" panose="02010609060101010101" pitchFamily="49" charset="-122"/>
                <a:ea typeface="KaiTi" panose="02010609060101010101" pitchFamily="49" charset="-122"/>
              </a:rPr>
              <a:t>数</a:t>
            </a:r>
            <a:r>
              <a:rPr lang="en-US" altLang="zh-CN" sz="96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zh-CN" altLang="en-US" sz="9600" dirty="0">
                <a:latin typeface="KaiTi" panose="02010609060101010101" pitchFamily="49" charset="-122"/>
                <a:ea typeface="KaiTi" panose="02010609060101010101" pitchFamily="49" charset="-122"/>
              </a:rPr>
              <a:t>量词</a:t>
            </a:r>
            <a:r>
              <a:rPr lang="zh-CN" altLang="en-US" dirty="0"/>
              <a:t>    </a:t>
            </a:r>
            <a:r>
              <a:rPr lang="en-US" altLang="zh-CN" dirty="0"/>
              <a:t>measure word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30E47F8-3027-484E-BBC8-D5CB87703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91548" y="2100022"/>
            <a:ext cx="9144000" cy="1314071"/>
          </a:xfrm>
        </p:spPr>
        <p:txBody>
          <a:bodyPr>
            <a:normAutofit/>
          </a:bodyPr>
          <a:lstStyle/>
          <a:p>
            <a:r>
              <a:rPr lang="en-US" altLang="zh-CN" sz="6600" b="1" dirty="0">
                <a:solidFill>
                  <a:srgbClr val="00B0F0"/>
                </a:solidFill>
              </a:rPr>
              <a:t>Number</a:t>
            </a:r>
            <a:r>
              <a:rPr lang="en-US" altLang="zh-CN" sz="6600" b="1" dirty="0"/>
              <a:t>+</a:t>
            </a:r>
            <a:r>
              <a:rPr lang="zh-CN" altLang="en-US" sz="66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量词</a:t>
            </a:r>
            <a:r>
              <a:rPr lang="en-US" altLang="zh-CN" sz="6600" b="1" dirty="0"/>
              <a:t>+</a:t>
            </a:r>
            <a:r>
              <a:rPr lang="en-US" altLang="zh-CN" sz="6600" b="1" dirty="0">
                <a:solidFill>
                  <a:srgbClr val="7030A0"/>
                </a:solidFill>
              </a:rPr>
              <a:t>Noun</a:t>
            </a:r>
            <a:endParaRPr lang="zh-CN" altLang="en-US" sz="6600" b="1" dirty="0">
              <a:solidFill>
                <a:srgbClr val="7030A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81A2942-BC5E-4FD9-8E51-1F38C1448B78}"/>
              </a:ext>
            </a:extLst>
          </p:cNvPr>
          <p:cNvSpPr txBox="1"/>
          <p:nvPr/>
        </p:nvSpPr>
        <p:spPr>
          <a:xfrm>
            <a:off x="2385392" y="2935256"/>
            <a:ext cx="84813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有</a:t>
            </a:r>
            <a:r>
              <a:rPr lang="zh-CN" altLang="en-US" sz="6600" dirty="0">
                <a:solidFill>
                  <a:srgbClr val="00B0F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</a:t>
            </a:r>
            <a:r>
              <a:rPr lang="zh-CN" altLang="en-US" sz="66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个</a:t>
            </a:r>
            <a:r>
              <a:rPr lang="zh-CN" altLang="en-US" sz="66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公园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811E93E-9534-4E31-985B-367BF6841D0F}"/>
              </a:ext>
            </a:extLst>
          </p:cNvPr>
          <p:cNvSpPr/>
          <p:nvPr/>
        </p:nvSpPr>
        <p:spPr>
          <a:xfrm>
            <a:off x="-145774" y="3390636"/>
            <a:ext cx="1248354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600" dirty="0">
                <a:solidFill>
                  <a:prstClr val="black"/>
                </a:solidFill>
                <a:ea typeface="KaiTi" panose="02010609060101010101" pitchFamily="49" charset="-122"/>
              </a:rPr>
              <a:t>                           </a:t>
            </a:r>
            <a:r>
              <a:rPr lang="zh-CN" altLang="en-US" sz="3600" dirty="0">
                <a:solidFill>
                  <a:srgbClr val="0070C0"/>
                </a:solidFill>
                <a:ea typeface="KaiTi" panose="02010609060101010101" pitchFamily="49" charset="-122"/>
              </a:rPr>
              <a:t>      </a:t>
            </a:r>
            <a:r>
              <a:rPr lang="zh-CN" altLang="en-US" sz="3600" dirty="0">
                <a:solidFill>
                  <a:prstClr val="black"/>
                </a:solidFill>
                <a:ea typeface="KaiTi" panose="02010609060101010101" pitchFamily="49" charset="-122"/>
              </a:rPr>
              <a:t>                                                （</a:t>
            </a:r>
            <a:r>
              <a:rPr lang="en-US" altLang="zh-CN" sz="3600" dirty="0">
                <a:solidFill>
                  <a:prstClr val="black"/>
                </a:solidFill>
                <a:ea typeface="KaiTi" panose="02010609060101010101" pitchFamily="49" charset="-122"/>
              </a:rPr>
              <a:t>xiē</a:t>
            </a:r>
            <a:r>
              <a:rPr lang="zh-CN" altLang="en-US" sz="3600" dirty="0">
                <a:solidFill>
                  <a:prstClr val="black"/>
                </a:solidFill>
                <a:ea typeface="KaiTi" panose="02010609060101010101" pitchFamily="49" charset="-122"/>
              </a:rPr>
              <a:t>）</a:t>
            </a:r>
            <a:endParaRPr lang="en-US" altLang="zh-CN" sz="3600" dirty="0">
              <a:solidFill>
                <a:prstClr val="black"/>
              </a:solidFill>
              <a:ea typeface="KaiTi" panose="02010609060101010101" pitchFamily="49" charset="-122"/>
            </a:endParaRPr>
          </a:p>
          <a:p>
            <a:pPr lvl="0"/>
            <a:r>
              <a:rPr lang="zh-CN" altLang="en-US" sz="66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公园里有</a:t>
            </a:r>
            <a:r>
              <a:rPr lang="zh-CN" altLang="en-US" sz="6600" dirty="0">
                <a:solidFill>
                  <a:srgbClr val="00B0F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五</a:t>
            </a:r>
            <a:r>
              <a:rPr lang="zh-CN" altLang="en-US" sz="6600" dirty="0">
                <a:solidFill>
                  <a:prstClr val="black"/>
                </a:solidFill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个</a:t>
            </a:r>
            <a:r>
              <a:rPr lang="zh-CN" altLang="en-US" sz="66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人</a:t>
            </a:r>
            <a:r>
              <a:rPr lang="en-US" altLang="zh-CN" sz="6600" dirty="0"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公园里有</a:t>
            </a:r>
            <a:r>
              <a:rPr lang="zh-CN" altLang="en-US" sz="6600" dirty="0">
                <a:solidFill>
                  <a:srgbClr val="00B0F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</a:t>
            </a:r>
            <a:r>
              <a:rPr lang="zh-CN" altLang="en-US" sz="66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些</a:t>
            </a:r>
            <a:r>
              <a:rPr lang="zh-CN" altLang="en-US" sz="66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人</a:t>
            </a:r>
            <a:r>
              <a:rPr lang="en-US" altLang="zh-CN" sz="66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endParaRPr lang="zh-CN" altLang="en-US" sz="66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31DA085-8DE9-4EE3-9621-FA3EE7A339A7}"/>
              </a:ext>
            </a:extLst>
          </p:cNvPr>
          <p:cNvSpPr/>
          <p:nvPr/>
        </p:nvSpPr>
        <p:spPr>
          <a:xfrm>
            <a:off x="7794466" y="5554769"/>
            <a:ext cx="399340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一些 </a:t>
            </a:r>
            <a:r>
              <a:rPr lang="en-US" altLang="zh-CN" sz="66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some</a:t>
            </a:r>
            <a:endParaRPr lang="zh-CN" altLang="en-US" dirty="0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D8177C26-4C6C-49FD-92BC-73C69A1124F2}"/>
              </a:ext>
            </a:extLst>
          </p:cNvPr>
          <p:cNvSpPr/>
          <p:nvPr/>
        </p:nvSpPr>
        <p:spPr>
          <a:xfrm>
            <a:off x="7726017" y="5658331"/>
            <a:ext cx="4130300" cy="994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A049A80-CC84-49C1-8BC5-27D0213A424E}"/>
              </a:ext>
            </a:extLst>
          </p:cNvPr>
          <p:cNvSpPr txBox="1"/>
          <p:nvPr/>
        </p:nvSpPr>
        <p:spPr>
          <a:xfrm>
            <a:off x="633915" y="5629148"/>
            <a:ext cx="6687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200" dirty="0">
                <a:solidFill>
                  <a:srgbClr val="00B0F0"/>
                </a:solidFill>
              </a:rPr>
              <a:t>两</a:t>
            </a:r>
            <a:r>
              <a:rPr lang="zh-CN" altLang="en-US" sz="5200" dirty="0">
                <a:highlight>
                  <a:srgbClr val="FFFF00"/>
                </a:highlight>
              </a:rPr>
              <a:t>个</a:t>
            </a:r>
            <a:r>
              <a:rPr lang="zh-CN" altLang="en-US" sz="5200" dirty="0">
                <a:solidFill>
                  <a:srgbClr val="7030A0"/>
                </a:solidFill>
              </a:rPr>
              <a:t>男孩</a:t>
            </a:r>
            <a:r>
              <a:rPr lang="zh-CN" altLang="en-US" sz="5200" dirty="0"/>
              <a:t>和</a:t>
            </a:r>
            <a:r>
              <a:rPr lang="zh-CN" altLang="en-US" sz="5200" dirty="0">
                <a:solidFill>
                  <a:srgbClr val="00B0F0"/>
                </a:solidFill>
              </a:rPr>
              <a:t>三</a:t>
            </a:r>
            <a:r>
              <a:rPr lang="zh-CN" altLang="en-US" sz="5200" dirty="0">
                <a:highlight>
                  <a:srgbClr val="FFFF00"/>
                </a:highlight>
              </a:rPr>
              <a:t>个</a:t>
            </a:r>
            <a:r>
              <a:rPr lang="zh-CN" altLang="en-US" sz="5200" dirty="0">
                <a:solidFill>
                  <a:srgbClr val="7030A0"/>
                </a:solidFill>
              </a:rPr>
              <a:t>女孩</a:t>
            </a:r>
          </a:p>
        </p:txBody>
      </p:sp>
    </p:spTree>
    <p:extLst>
      <p:ext uri="{BB962C8B-B14F-4D97-AF65-F5344CB8AC3E}">
        <p14:creationId xmlns:p14="http://schemas.microsoft.com/office/powerpoint/2010/main" val="1717972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18F6E90-6E45-4525-958A-C1AEA41AF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654"/>
            <a:ext cx="12192000" cy="6898654"/>
          </a:xfrm>
          <a:prstGeom prst="rect">
            <a:avLst/>
          </a:prstGeom>
        </p:spPr>
      </p:pic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1F5EF68E-F954-4996-B22D-F7918343F17A}"/>
              </a:ext>
            </a:extLst>
          </p:cNvPr>
          <p:cNvSpPr/>
          <p:nvPr/>
        </p:nvSpPr>
        <p:spPr>
          <a:xfrm>
            <a:off x="198782" y="4755302"/>
            <a:ext cx="2796209" cy="1438053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37799FC-020F-4E74-BAF3-F72A4F5AE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409" y="0"/>
            <a:ext cx="10005391" cy="2185851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dirty="0">
                <a:latin typeface="+mn-lt"/>
                <a:ea typeface="KaiTi" panose="02010609060101010101" pitchFamily="49" charset="-122"/>
              </a:rPr>
              <a:t>    </a:t>
            </a:r>
            <a:r>
              <a:rPr lang="en-US" altLang="zh-CN" dirty="0" err="1">
                <a:latin typeface="+mn-lt"/>
                <a:ea typeface="KaiTi" panose="02010609060101010101" pitchFamily="49" charset="-122"/>
              </a:rPr>
              <a:t>shù</a:t>
            </a:r>
            <a:r>
              <a:rPr lang="en-US" altLang="zh-CN" dirty="0">
                <a:latin typeface="+mn-lt"/>
                <a:ea typeface="KaiTi" panose="02010609060101010101" pitchFamily="49" charset="-122"/>
              </a:rPr>
              <a:t> </a:t>
            </a:r>
            <a:r>
              <a:rPr lang="en-US" altLang="zh-CN" dirty="0" err="1">
                <a:latin typeface="+mn-lt"/>
                <a:ea typeface="KaiTi" panose="02010609060101010101" pitchFamily="49" charset="-122"/>
              </a:rPr>
              <a:t>liàng</a:t>
            </a:r>
            <a:r>
              <a:rPr lang="en-US" altLang="zh-CN" dirty="0">
                <a:latin typeface="+mn-lt"/>
                <a:ea typeface="KaiTi" panose="02010609060101010101" pitchFamily="49" charset="-122"/>
              </a:rPr>
              <a:t> </a:t>
            </a:r>
            <a:r>
              <a:rPr lang="en-US" altLang="zh-CN" dirty="0" err="1">
                <a:latin typeface="+mn-lt"/>
                <a:ea typeface="KaiTi" panose="02010609060101010101" pitchFamily="49" charset="-122"/>
              </a:rPr>
              <a:t>cí</a:t>
            </a:r>
            <a:b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9600" dirty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CN" altLang="en-US" sz="9600" dirty="0">
                <a:latin typeface="KaiTi" panose="02010609060101010101" pitchFamily="49" charset="-122"/>
                <a:ea typeface="KaiTi" panose="02010609060101010101" pitchFamily="49" charset="-122"/>
              </a:rPr>
              <a:t>数</a:t>
            </a:r>
            <a:r>
              <a:rPr lang="en-US" altLang="zh-CN" sz="96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zh-CN" altLang="en-US" sz="9600" dirty="0">
                <a:latin typeface="KaiTi" panose="02010609060101010101" pitchFamily="49" charset="-122"/>
                <a:ea typeface="KaiTi" panose="02010609060101010101" pitchFamily="49" charset="-122"/>
              </a:rPr>
              <a:t>量词</a:t>
            </a:r>
            <a:r>
              <a:rPr lang="zh-CN" altLang="en-US" dirty="0"/>
              <a:t>    </a:t>
            </a:r>
            <a:r>
              <a:rPr lang="en-US" altLang="zh-CN" dirty="0"/>
              <a:t>measure word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30E47F8-3027-484E-BBC8-D5CB87703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7409" y="2409790"/>
            <a:ext cx="9144000" cy="1314071"/>
          </a:xfrm>
        </p:spPr>
        <p:txBody>
          <a:bodyPr>
            <a:normAutofit/>
          </a:bodyPr>
          <a:lstStyle/>
          <a:p>
            <a:r>
              <a:rPr lang="en-US" altLang="zh-CN" sz="6600" b="1" dirty="0">
                <a:solidFill>
                  <a:srgbClr val="00B0F0"/>
                </a:solidFill>
              </a:rPr>
              <a:t>Number</a:t>
            </a:r>
            <a:r>
              <a:rPr lang="en-US" altLang="zh-CN" sz="6600" b="1" dirty="0"/>
              <a:t>+</a:t>
            </a:r>
            <a:r>
              <a:rPr lang="zh-CN" altLang="en-US" sz="66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量词</a:t>
            </a:r>
            <a:r>
              <a:rPr lang="en-US" altLang="zh-CN" sz="6600" b="1" dirty="0"/>
              <a:t>+</a:t>
            </a:r>
            <a:r>
              <a:rPr lang="en-US" altLang="zh-CN" sz="6600" b="1" dirty="0">
                <a:solidFill>
                  <a:srgbClr val="7030A0"/>
                </a:solidFill>
              </a:rPr>
              <a:t>Noun</a:t>
            </a:r>
            <a:endParaRPr lang="zh-CN" altLang="en-US" sz="6600" b="1" dirty="0">
              <a:solidFill>
                <a:srgbClr val="7030A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81A2942-BC5E-4FD9-8E51-1F38C1448B78}"/>
              </a:ext>
            </a:extLst>
          </p:cNvPr>
          <p:cNvSpPr txBox="1"/>
          <p:nvPr/>
        </p:nvSpPr>
        <p:spPr>
          <a:xfrm>
            <a:off x="3034748" y="3429000"/>
            <a:ext cx="848139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ea typeface="KaiTi" panose="02010609060101010101" pitchFamily="49" charset="-122"/>
              </a:rPr>
              <a:t>                     (</a:t>
            </a:r>
            <a:r>
              <a:rPr lang="en-US" altLang="zh-CN" sz="3600" dirty="0" err="1">
                <a:ea typeface="KaiTi" panose="02010609060101010101" pitchFamily="49" charset="-122"/>
              </a:rPr>
              <a:t>cì</a:t>
            </a:r>
            <a:r>
              <a:rPr lang="en-US" altLang="zh-CN" sz="3600" dirty="0">
                <a:ea typeface="KaiTi" panose="02010609060101010101" pitchFamily="49" charset="-122"/>
              </a:rPr>
              <a:t>)</a:t>
            </a:r>
          </a:p>
          <a:p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去了</a:t>
            </a:r>
            <a:r>
              <a:rPr lang="zh-CN" altLang="en-US" sz="6600" dirty="0">
                <a:solidFill>
                  <a:srgbClr val="00B0F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</a:t>
            </a:r>
            <a:r>
              <a:rPr lang="zh-CN" altLang="en-US" sz="66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次</a:t>
            </a:r>
            <a:r>
              <a:rPr lang="en-US" altLang="zh-CN" sz="66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Melbourne</a:t>
            </a:r>
            <a:endParaRPr lang="zh-CN" altLang="en-US" sz="66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811E93E-9534-4E31-985B-367BF6841D0F}"/>
              </a:ext>
            </a:extLst>
          </p:cNvPr>
          <p:cNvSpPr/>
          <p:nvPr/>
        </p:nvSpPr>
        <p:spPr>
          <a:xfrm>
            <a:off x="3114261" y="4714838"/>
            <a:ext cx="95283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6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   </a:t>
            </a:r>
            <a:r>
              <a:rPr lang="en-US" altLang="zh-CN" sz="3600" dirty="0">
                <a:solidFill>
                  <a:prstClr val="black"/>
                </a:solidFill>
                <a:ea typeface="KaiTi" panose="02010609060101010101" pitchFamily="49" charset="-122"/>
              </a:rPr>
              <a:t>(</a:t>
            </a:r>
            <a:r>
              <a:rPr lang="en-US" altLang="zh-CN" sz="3600" dirty="0" err="1">
                <a:solidFill>
                  <a:prstClr val="black"/>
                </a:solidFill>
                <a:ea typeface="KaiTi" panose="02010609060101010101" pitchFamily="49" charset="-122"/>
              </a:rPr>
              <a:t>dài</a:t>
            </a:r>
            <a:r>
              <a:rPr lang="en-US" altLang="zh-CN" sz="3600" dirty="0">
                <a:solidFill>
                  <a:prstClr val="black"/>
                </a:solidFill>
                <a:ea typeface="KaiTi" panose="02010609060101010101" pitchFamily="49" charset="-122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ea typeface="KaiTi" panose="02010609060101010101" pitchFamily="49" charset="-122"/>
              </a:rPr>
              <a:t>shǔ</a:t>
            </a:r>
            <a:r>
              <a:rPr lang="en-US" altLang="zh-CN" sz="3600" dirty="0">
                <a:solidFill>
                  <a:prstClr val="black"/>
                </a:solidFill>
                <a:ea typeface="KaiTi" panose="02010609060101010101" pitchFamily="49" charset="-122"/>
              </a:rPr>
              <a:t>)</a:t>
            </a:r>
          </a:p>
          <a:p>
            <a:pPr lvl="0"/>
            <a:r>
              <a:rPr lang="zh-CN" altLang="en-US" sz="66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看见</a:t>
            </a:r>
            <a:r>
              <a:rPr lang="zh-CN" altLang="en-US" sz="6600" dirty="0">
                <a:solidFill>
                  <a:srgbClr val="00B0F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四</a:t>
            </a:r>
            <a:r>
              <a:rPr lang="zh-CN" altLang="en-US" sz="6600" dirty="0">
                <a:solidFill>
                  <a:prstClr val="black"/>
                </a:solidFill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只</a:t>
            </a:r>
            <a:r>
              <a:rPr lang="zh-CN" altLang="en-US" sz="66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袋鼠</a:t>
            </a:r>
            <a:endParaRPr lang="zh-CN" altLang="en-US" sz="6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DC7CCFE-398B-4DE4-9C62-7C604BA18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641" y="5285115"/>
            <a:ext cx="3263536" cy="1461048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205A9080-B687-47AB-9F59-886B48F5AC5C}"/>
              </a:ext>
            </a:extLst>
          </p:cNvPr>
          <p:cNvSpPr/>
          <p:nvPr/>
        </p:nvSpPr>
        <p:spPr>
          <a:xfrm>
            <a:off x="238539" y="4716027"/>
            <a:ext cx="295465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600" dirty="0" err="1">
                <a:solidFill>
                  <a:prstClr val="black"/>
                </a:solidFill>
                <a:ea typeface="KaiTi" panose="02010609060101010101" pitchFamily="49" charset="-122"/>
              </a:rPr>
              <a:t>yì</a:t>
            </a:r>
            <a:r>
              <a:rPr lang="en-US" altLang="zh-CN" sz="3600" dirty="0">
                <a:solidFill>
                  <a:prstClr val="black"/>
                </a:solidFill>
                <a:ea typeface="KaiTi" panose="02010609060101010101" pitchFamily="49" charset="-122"/>
              </a:rPr>
              <a:t> xiē </a:t>
            </a:r>
            <a:r>
              <a:rPr lang="en-US" altLang="zh-CN" sz="3600" dirty="0" err="1">
                <a:solidFill>
                  <a:prstClr val="black"/>
                </a:solidFill>
                <a:ea typeface="KaiTi" panose="02010609060101010101" pitchFamily="49" charset="-122"/>
              </a:rPr>
              <a:t>dài</a:t>
            </a:r>
            <a:r>
              <a:rPr lang="en-US" altLang="zh-CN" sz="3600" dirty="0">
                <a:solidFill>
                  <a:prstClr val="black"/>
                </a:solidFill>
                <a:ea typeface="KaiTi" panose="02010609060101010101" pitchFamily="49" charset="-122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ea typeface="KaiTi" panose="02010609060101010101" pitchFamily="49" charset="-122"/>
              </a:rPr>
              <a:t>shǔ</a:t>
            </a:r>
            <a:r>
              <a:rPr lang="en-US" altLang="zh-CN" sz="3600" dirty="0">
                <a:solidFill>
                  <a:prstClr val="black"/>
                </a:solidFill>
                <a:ea typeface="KaiTi" panose="02010609060101010101" pitchFamily="49" charset="-122"/>
              </a:rPr>
              <a:t> </a:t>
            </a:r>
          </a:p>
          <a:p>
            <a:pPr lvl="0"/>
            <a:r>
              <a:rPr lang="zh-CN" altLang="en-US" sz="5200" dirty="0">
                <a:solidFill>
                  <a:prstClr val="black"/>
                </a:solidFill>
                <a:ea typeface="KaiTi" panose="02010609060101010101" pitchFamily="49" charset="-122"/>
              </a:rPr>
              <a:t>一些袋鼠</a:t>
            </a:r>
            <a:endParaRPr lang="en-US" altLang="zh-CN" sz="5200" dirty="0">
              <a:solidFill>
                <a:prstClr val="black"/>
              </a:solidFill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498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18F6E90-6E45-4525-958A-C1AEA41AF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654"/>
            <a:ext cx="12192000" cy="689865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37799FC-020F-4E74-BAF3-F72A4F5AE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409" y="0"/>
            <a:ext cx="10005391" cy="2185851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dirty="0">
                <a:latin typeface="+mn-lt"/>
                <a:ea typeface="KaiTi" panose="02010609060101010101" pitchFamily="49" charset="-122"/>
              </a:rPr>
              <a:t>    </a:t>
            </a:r>
            <a:r>
              <a:rPr lang="en-US" altLang="zh-CN" dirty="0" err="1">
                <a:latin typeface="+mn-lt"/>
                <a:ea typeface="KaiTi" panose="02010609060101010101" pitchFamily="49" charset="-122"/>
              </a:rPr>
              <a:t>shù</a:t>
            </a:r>
            <a:r>
              <a:rPr lang="en-US" altLang="zh-CN" dirty="0">
                <a:latin typeface="+mn-lt"/>
                <a:ea typeface="KaiTi" panose="02010609060101010101" pitchFamily="49" charset="-122"/>
              </a:rPr>
              <a:t> </a:t>
            </a:r>
            <a:r>
              <a:rPr lang="en-US" altLang="zh-CN" dirty="0" err="1">
                <a:latin typeface="+mn-lt"/>
                <a:ea typeface="KaiTi" panose="02010609060101010101" pitchFamily="49" charset="-122"/>
              </a:rPr>
              <a:t>liàng</a:t>
            </a:r>
            <a:r>
              <a:rPr lang="en-US" altLang="zh-CN" dirty="0">
                <a:latin typeface="+mn-lt"/>
                <a:ea typeface="KaiTi" panose="02010609060101010101" pitchFamily="49" charset="-122"/>
              </a:rPr>
              <a:t> </a:t>
            </a:r>
            <a:r>
              <a:rPr lang="en-US" altLang="zh-CN" dirty="0" err="1">
                <a:latin typeface="+mn-lt"/>
                <a:ea typeface="KaiTi" panose="02010609060101010101" pitchFamily="49" charset="-122"/>
              </a:rPr>
              <a:t>cí</a:t>
            </a:r>
            <a:b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9600" dirty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CN" altLang="en-US" sz="9600" dirty="0">
                <a:latin typeface="KaiTi" panose="02010609060101010101" pitchFamily="49" charset="-122"/>
                <a:ea typeface="KaiTi" panose="02010609060101010101" pitchFamily="49" charset="-122"/>
              </a:rPr>
              <a:t>数</a:t>
            </a:r>
            <a:r>
              <a:rPr lang="en-US" altLang="zh-CN" sz="96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zh-CN" altLang="en-US" sz="9600" dirty="0">
                <a:latin typeface="KaiTi" panose="02010609060101010101" pitchFamily="49" charset="-122"/>
                <a:ea typeface="KaiTi" panose="02010609060101010101" pitchFamily="49" charset="-122"/>
              </a:rPr>
              <a:t>量词</a:t>
            </a:r>
            <a:r>
              <a:rPr lang="zh-CN" altLang="en-US" dirty="0"/>
              <a:t>    </a:t>
            </a:r>
            <a:r>
              <a:rPr lang="en-US" altLang="zh-CN" dirty="0"/>
              <a:t>measure word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30E47F8-3027-484E-BBC8-D5CB87703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7409" y="2409790"/>
            <a:ext cx="9144000" cy="1314071"/>
          </a:xfrm>
        </p:spPr>
        <p:txBody>
          <a:bodyPr>
            <a:normAutofit/>
          </a:bodyPr>
          <a:lstStyle/>
          <a:p>
            <a:r>
              <a:rPr lang="en-US" altLang="zh-CN" sz="6600" b="1" dirty="0">
                <a:solidFill>
                  <a:srgbClr val="00B0F0"/>
                </a:solidFill>
              </a:rPr>
              <a:t>Number</a:t>
            </a:r>
            <a:r>
              <a:rPr lang="en-US" altLang="zh-CN" sz="6600" b="1" dirty="0"/>
              <a:t>+</a:t>
            </a:r>
            <a:r>
              <a:rPr lang="zh-CN" altLang="en-US" sz="66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量词</a:t>
            </a:r>
            <a:r>
              <a:rPr lang="en-US" altLang="zh-CN" sz="6600" b="1" dirty="0"/>
              <a:t>+</a:t>
            </a:r>
            <a:r>
              <a:rPr lang="en-US" altLang="zh-CN" sz="6600" b="1" dirty="0">
                <a:solidFill>
                  <a:srgbClr val="7030A0"/>
                </a:solidFill>
              </a:rPr>
              <a:t>Noun</a:t>
            </a:r>
            <a:endParaRPr lang="zh-CN" altLang="en-US" sz="6600" b="1" dirty="0">
              <a:solidFill>
                <a:srgbClr val="7030A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81A2942-BC5E-4FD9-8E51-1F38C1448B78}"/>
              </a:ext>
            </a:extLst>
          </p:cNvPr>
          <p:cNvSpPr txBox="1"/>
          <p:nvPr/>
        </p:nvSpPr>
        <p:spPr>
          <a:xfrm>
            <a:off x="222024" y="3399714"/>
            <a:ext cx="43142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err="1">
                <a:ea typeface="KaiTi" panose="02010609060101010101" pitchFamily="49" charset="-122"/>
              </a:rPr>
              <a:t>sān</a:t>
            </a:r>
            <a:r>
              <a:rPr lang="en-US" altLang="zh-CN" sz="4800" dirty="0">
                <a:ea typeface="KaiTi" panose="02010609060101010101" pitchFamily="49" charset="-122"/>
              </a:rPr>
              <a:t> </a:t>
            </a:r>
            <a:r>
              <a:rPr lang="en-US" altLang="zh-CN" sz="4800" dirty="0" err="1">
                <a:ea typeface="KaiTi" panose="02010609060101010101" pitchFamily="49" charset="-122"/>
              </a:rPr>
              <a:t>tiáo</a:t>
            </a:r>
            <a:r>
              <a:rPr lang="en-US" altLang="zh-CN" sz="4800" dirty="0">
                <a:ea typeface="KaiTi" panose="02010609060101010101" pitchFamily="49" charset="-122"/>
              </a:rPr>
              <a:t> </a:t>
            </a:r>
            <a:r>
              <a:rPr lang="en-US" altLang="zh-CN" sz="4800" dirty="0" err="1">
                <a:ea typeface="KaiTi" panose="02010609060101010101" pitchFamily="49" charset="-122"/>
              </a:rPr>
              <a:t>kù</a:t>
            </a:r>
            <a:r>
              <a:rPr lang="en-US" altLang="zh-CN" sz="4800" dirty="0">
                <a:ea typeface="KaiTi" panose="02010609060101010101" pitchFamily="49" charset="-122"/>
              </a:rPr>
              <a:t> </a:t>
            </a:r>
            <a:r>
              <a:rPr lang="en-US" altLang="zh-CN" sz="4800" dirty="0" err="1">
                <a:ea typeface="KaiTi" panose="02010609060101010101" pitchFamily="49" charset="-122"/>
              </a:rPr>
              <a:t>zi</a:t>
            </a:r>
            <a:endParaRPr lang="en-US" altLang="zh-CN" sz="4800" dirty="0">
              <a:ea typeface="KaiTi" panose="02010609060101010101" pitchFamily="49" charset="-122"/>
            </a:endParaRPr>
          </a:p>
          <a:p>
            <a:r>
              <a:rPr lang="zh-CN" altLang="en-US" sz="6600" dirty="0">
                <a:solidFill>
                  <a:srgbClr val="00B0F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三</a:t>
            </a:r>
            <a:r>
              <a:rPr lang="zh-CN" altLang="en-US" sz="66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条</a:t>
            </a:r>
            <a:r>
              <a:rPr lang="zh-CN" altLang="en-US" sz="66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裤子</a:t>
            </a:r>
            <a:endParaRPr lang="en-US" altLang="zh-CN" sz="66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66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lang="en-US" altLang="zh-CN" sz="4800" dirty="0">
                <a:solidFill>
                  <a:srgbClr val="7030A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pants</a:t>
            </a:r>
            <a:endParaRPr lang="zh-CN" altLang="en-US" sz="4800" dirty="0">
              <a:solidFill>
                <a:srgbClr val="7030A0"/>
              </a:solidFill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811E93E-9534-4E31-985B-367BF6841D0F}"/>
              </a:ext>
            </a:extLst>
          </p:cNvPr>
          <p:cNvSpPr/>
          <p:nvPr/>
        </p:nvSpPr>
        <p:spPr>
          <a:xfrm>
            <a:off x="4232586" y="3444271"/>
            <a:ext cx="54333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800" dirty="0" err="1">
                <a:solidFill>
                  <a:prstClr val="black"/>
                </a:solidFill>
                <a:ea typeface="KaiTi" panose="02010609060101010101" pitchFamily="49" charset="-122"/>
              </a:rPr>
              <a:t>sān</a:t>
            </a:r>
            <a:r>
              <a:rPr lang="en-US" altLang="zh-CN" sz="4800" dirty="0">
                <a:solidFill>
                  <a:prstClr val="black"/>
                </a:solidFill>
                <a:ea typeface="KaiTi" panose="02010609060101010101" pitchFamily="49" charset="-122"/>
              </a:rPr>
              <a:t> </a:t>
            </a:r>
            <a:r>
              <a:rPr lang="en-US" altLang="zh-CN" sz="4800" dirty="0" err="1">
                <a:solidFill>
                  <a:prstClr val="black"/>
                </a:solidFill>
                <a:ea typeface="KaiTi" panose="02010609060101010101" pitchFamily="49" charset="-122"/>
              </a:rPr>
              <a:t>tiáo</a:t>
            </a:r>
            <a:r>
              <a:rPr lang="en-US" altLang="zh-CN" sz="4800" dirty="0">
                <a:solidFill>
                  <a:prstClr val="black"/>
                </a:solidFill>
                <a:ea typeface="KaiTi" panose="02010609060101010101" pitchFamily="49" charset="-122"/>
              </a:rPr>
              <a:t> </a:t>
            </a:r>
            <a:r>
              <a:rPr lang="en-US" altLang="zh-CN" sz="4800" dirty="0" err="1">
                <a:solidFill>
                  <a:prstClr val="black"/>
                </a:solidFill>
                <a:ea typeface="KaiTi" panose="02010609060101010101" pitchFamily="49" charset="-122"/>
              </a:rPr>
              <a:t>qún</a:t>
            </a:r>
            <a:r>
              <a:rPr lang="en-US" altLang="zh-CN" sz="4800" dirty="0">
                <a:solidFill>
                  <a:prstClr val="black"/>
                </a:solidFill>
                <a:ea typeface="KaiTi" panose="02010609060101010101" pitchFamily="49" charset="-122"/>
              </a:rPr>
              <a:t> </a:t>
            </a:r>
            <a:r>
              <a:rPr lang="en-US" altLang="zh-CN" sz="4800" dirty="0" err="1">
                <a:solidFill>
                  <a:prstClr val="black"/>
                </a:solidFill>
                <a:ea typeface="KaiTi" panose="02010609060101010101" pitchFamily="49" charset="-122"/>
              </a:rPr>
              <a:t>zi</a:t>
            </a:r>
            <a:endParaRPr lang="en-US" altLang="zh-CN" sz="4800" dirty="0">
              <a:solidFill>
                <a:prstClr val="black"/>
              </a:solidFill>
              <a:ea typeface="KaiTi" panose="02010609060101010101" pitchFamily="49" charset="-122"/>
            </a:endParaRPr>
          </a:p>
          <a:p>
            <a:pPr lvl="0"/>
            <a:r>
              <a:rPr lang="zh-CN" altLang="en-US" sz="6600" dirty="0">
                <a:solidFill>
                  <a:srgbClr val="00B0F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三</a:t>
            </a:r>
            <a:r>
              <a:rPr lang="zh-CN" altLang="en-US" sz="6600" dirty="0">
                <a:solidFill>
                  <a:prstClr val="black"/>
                </a:solidFill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条</a:t>
            </a:r>
            <a:r>
              <a:rPr lang="zh-CN" altLang="en-US" sz="66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裙子</a:t>
            </a:r>
            <a:endParaRPr lang="en-US" altLang="zh-CN" sz="66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0"/>
            <a:r>
              <a:rPr lang="en-US" altLang="zh-CN" sz="66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lang="en-US" altLang="zh-CN" sz="4800" dirty="0">
                <a:solidFill>
                  <a:srgbClr val="7030A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skirts</a:t>
            </a:r>
            <a:endParaRPr lang="zh-CN" altLang="en-US" sz="4800" dirty="0"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B05D23B-D57E-4D4D-A049-1E7600C782D8}"/>
              </a:ext>
            </a:extLst>
          </p:cNvPr>
          <p:cNvSpPr/>
          <p:nvPr/>
        </p:nvSpPr>
        <p:spPr>
          <a:xfrm>
            <a:off x="8546861" y="3538213"/>
            <a:ext cx="37636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800" dirty="0" err="1">
                <a:solidFill>
                  <a:prstClr val="black"/>
                </a:solidFill>
                <a:ea typeface="KaiTi" panose="02010609060101010101" pitchFamily="49" charset="-122"/>
              </a:rPr>
              <a:t>sān</a:t>
            </a:r>
            <a:r>
              <a:rPr lang="en-US" altLang="zh-CN" sz="4800" dirty="0">
                <a:solidFill>
                  <a:prstClr val="black"/>
                </a:solidFill>
                <a:ea typeface="KaiTi" panose="02010609060101010101" pitchFamily="49" charset="-122"/>
              </a:rPr>
              <a:t> </a:t>
            </a:r>
            <a:r>
              <a:rPr lang="en-US" altLang="zh-CN" sz="4800" dirty="0" err="1">
                <a:solidFill>
                  <a:prstClr val="black"/>
                </a:solidFill>
                <a:ea typeface="KaiTi" panose="02010609060101010101" pitchFamily="49" charset="-122"/>
              </a:rPr>
              <a:t>jiàn</a:t>
            </a:r>
            <a:r>
              <a:rPr lang="en-US" altLang="zh-CN" sz="4800" dirty="0">
                <a:solidFill>
                  <a:prstClr val="black"/>
                </a:solidFill>
                <a:ea typeface="KaiTi" panose="02010609060101010101" pitchFamily="49" charset="-122"/>
              </a:rPr>
              <a:t> </a:t>
            </a:r>
            <a:r>
              <a:rPr lang="en-US" altLang="zh-CN" sz="4800" dirty="0" err="1">
                <a:solidFill>
                  <a:prstClr val="black"/>
                </a:solidFill>
                <a:ea typeface="KaiTi" panose="02010609060101010101" pitchFamily="49" charset="-122"/>
              </a:rPr>
              <a:t>yī</a:t>
            </a:r>
            <a:r>
              <a:rPr lang="en-US" altLang="zh-CN" sz="4800" dirty="0">
                <a:solidFill>
                  <a:prstClr val="black"/>
                </a:solidFill>
                <a:ea typeface="KaiTi" panose="02010609060101010101" pitchFamily="49" charset="-122"/>
              </a:rPr>
              <a:t> </a:t>
            </a:r>
            <a:r>
              <a:rPr lang="en-US" altLang="zh-CN" sz="4800" dirty="0" err="1">
                <a:solidFill>
                  <a:prstClr val="black"/>
                </a:solidFill>
                <a:ea typeface="KaiTi" panose="02010609060101010101" pitchFamily="49" charset="-122"/>
              </a:rPr>
              <a:t>fú</a:t>
            </a:r>
            <a:endParaRPr lang="en-US" altLang="zh-CN" sz="4800" dirty="0">
              <a:solidFill>
                <a:prstClr val="black"/>
              </a:solidFill>
              <a:ea typeface="KaiTi" panose="02010609060101010101" pitchFamily="49" charset="-122"/>
            </a:endParaRPr>
          </a:p>
          <a:p>
            <a:pPr lvl="0"/>
            <a:r>
              <a:rPr lang="zh-CN" altLang="en-US" sz="6600" dirty="0">
                <a:solidFill>
                  <a:srgbClr val="00B0F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三</a:t>
            </a:r>
            <a:r>
              <a:rPr lang="zh-CN" altLang="en-US" sz="6600" dirty="0">
                <a:solidFill>
                  <a:prstClr val="black"/>
                </a:solidFill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件</a:t>
            </a:r>
            <a:r>
              <a:rPr lang="zh-CN" altLang="en-US" sz="66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衣服</a:t>
            </a:r>
            <a:endParaRPr lang="en-US" altLang="zh-CN" sz="66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0"/>
            <a:r>
              <a:rPr lang="en-US" altLang="zh-CN" sz="4800" dirty="0">
                <a:solidFill>
                  <a:srgbClr val="7030A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       clothes</a:t>
            </a:r>
            <a:endParaRPr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124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7E4B7C0-948B-4B87-9651-77C880692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7" y="0"/>
            <a:ext cx="12195277" cy="6858001"/>
          </a:xfr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0B85149-392A-47FA-8859-D0E239ED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02" y="746234"/>
            <a:ext cx="2730368" cy="1325563"/>
          </a:xfrm>
        </p:spPr>
        <p:txBody>
          <a:bodyPr>
            <a:noAutofit/>
          </a:bodyPr>
          <a:lstStyle/>
          <a:p>
            <a:r>
              <a:rPr lang="zh-CN" alt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尾巴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E7B59F2-C0AE-46E5-B0DB-8CC92E997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21" y="2101800"/>
            <a:ext cx="4586287" cy="20574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E03B1A8-5BD9-4585-8CB4-7E379E2C5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83" y="4432229"/>
            <a:ext cx="2219325" cy="2057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F93DC63-89E1-4906-876A-6BD1C15E81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0498" y="4452108"/>
            <a:ext cx="2143125" cy="2143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8FC6A9C-2E39-422F-A664-1BD803941D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4476" y="4470102"/>
            <a:ext cx="2133600" cy="21336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BB841E4-57CC-4DE8-9466-C9143EA1E6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6564" y="4052058"/>
            <a:ext cx="1800225" cy="254317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7447805-8A51-47F2-A228-A261D4992F81}"/>
              </a:ext>
            </a:extLst>
          </p:cNvPr>
          <p:cNvSpPr txBox="1"/>
          <p:nvPr/>
        </p:nvSpPr>
        <p:spPr>
          <a:xfrm>
            <a:off x="520990" y="-128310"/>
            <a:ext cx="2561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err="1">
                <a:solidFill>
                  <a:srgbClr val="7030A0"/>
                </a:solidFill>
              </a:rPr>
              <a:t>wěi</a:t>
            </a:r>
            <a:r>
              <a:rPr lang="en-US" altLang="zh-CN" sz="6000" b="1" dirty="0">
                <a:solidFill>
                  <a:srgbClr val="7030A0"/>
                </a:solidFill>
              </a:rPr>
              <a:t> </a:t>
            </a:r>
            <a:r>
              <a:rPr lang="en-US" altLang="zh-CN" sz="6000" b="1" dirty="0" err="1">
                <a:solidFill>
                  <a:srgbClr val="7030A0"/>
                </a:solidFill>
              </a:rPr>
              <a:t>bā</a:t>
            </a:r>
            <a:endParaRPr lang="zh-CN" altLang="en-US" sz="6000" b="1" dirty="0">
              <a:solidFill>
                <a:srgbClr val="7030A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85C1255-152D-402F-BDF6-DEAF42BF6A22}"/>
              </a:ext>
            </a:extLst>
          </p:cNvPr>
          <p:cNvSpPr txBox="1"/>
          <p:nvPr/>
        </p:nvSpPr>
        <p:spPr>
          <a:xfrm>
            <a:off x="3082182" y="887353"/>
            <a:ext cx="2425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00B0F0"/>
                </a:solidFill>
              </a:rPr>
              <a:t>tail</a:t>
            </a:r>
            <a:endParaRPr lang="zh-CN" altLang="en-US" sz="6000" dirty="0">
              <a:solidFill>
                <a:srgbClr val="00B0F0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3DFFC62-B99F-4FEB-99A2-D3086D6D3A6F}"/>
              </a:ext>
            </a:extLst>
          </p:cNvPr>
          <p:cNvSpPr/>
          <p:nvPr/>
        </p:nvSpPr>
        <p:spPr>
          <a:xfrm>
            <a:off x="4671621" y="224386"/>
            <a:ext cx="76049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+mj-cs"/>
              </a:rPr>
              <a:t>一共</a:t>
            </a:r>
            <a:r>
              <a:rPr lang="zh-CN" altLang="en-US" sz="9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+mj-cs"/>
              </a:rPr>
              <a:t>  </a:t>
            </a:r>
            <a:r>
              <a:rPr lang="zh-CN" alt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+mj-cs"/>
              </a:rPr>
              <a:t>条</a:t>
            </a:r>
            <a:r>
              <a:rPr lang="zh-CN" alt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+mj-cs"/>
              </a:rPr>
              <a:t>尾巴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2E4A644-7A73-48D9-838F-47CE86C7A4E4}"/>
              </a:ext>
            </a:extLst>
          </p:cNvPr>
          <p:cNvSpPr txBox="1"/>
          <p:nvPr/>
        </p:nvSpPr>
        <p:spPr>
          <a:xfrm>
            <a:off x="5225937" y="2447739"/>
            <a:ext cx="64963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它们是</a:t>
            </a:r>
            <a:r>
              <a:rPr lang="zh-CN" altLang="en-US" sz="6600" b="1" dirty="0">
                <a:solidFill>
                  <a:srgbClr val="0070C0"/>
                </a:solidFill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谁的</a:t>
            </a:r>
            <a:r>
              <a:rPr lang="zh-CN" altLang="en-US" sz="6600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尾巴？</a:t>
            </a:r>
          </a:p>
        </p:txBody>
      </p:sp>
    </p:spTree>
    <p:extLst>
      <p:ext uri="{BB962C8B-B14F-4D97-AF65-F5344CB8AC3E}">
        <p14:creationId xmlns:p14="http://schemas.microsoft.com/office/powerpoint/2010/main" val="508455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F51BFC0-4F3B-4BAB-93C1-47DF45AC1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862"/>
            <a:ext cx="12201922" cy="6900862"/>
          </a:xfr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DEFAAE0-DC6C-4888-B28E-F42690F22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852" y="621652"/>
            <a:ext cx="7898295" cy="1325563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zh-CN" altLang="en-US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一共</a:t>
            </a:r>
            <a:r>
              <a:rPr lang="zh-CN" altLang="en-US" sz="9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 </a:t>
            </a:r>
            <a:r>
              <a:rPr lang="en-US" altLang="zh-CN" sz="9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9</a:t>
            </a:r>
            <a:r>
              <a:rPr lang="zh-CN" altLang="en-US" sz="9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 </a:t>
            </a:r>
            <a:r>
              <a:rPr lang="zh-CN" alt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条</a:t>
            </a:r>
            <a:r>
              <a:rPr lang="zh-CN" alt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鱼</a:t>
            </a:r>
            <a:br>
              <a:rPr lang="zh-CN" altLang="en-US" sz="1800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  <a:cs typeface="+mn-cs"/>
              </a:rPr>
            </a:b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573569E-2537-448B-9659-3C46A5B92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227" y="2279374"/>
            <a:ext cx="7408628" cy="440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4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F51BFC0-4F3B-4BAB-93C1-47DF45AC1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862"/>
            <a:ext cx="12201922" cy="6900862"/>
          </a:xfr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DEFAAE0-DC6C-4888-B28E-F42690F22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303" y="1019217"/>
            <a:ext cx="4926495" cy="1325563"/>
          </a:xfrm>
        </p:spPr>
        <p:txBody>
          <a:bodyPr>
            <a:normAutofit/>
          </a:bodyPr>
          <a:lstStyle/>
          <a:p>
            <a:r>
              <a:rPr lang="zh-CN" altLang="en-US" sz="8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一</a:t>
            </a:r>
            <a:r>
              <a:rPr lang="zh-CN" altLang="en-US" sz="8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条</a:t>
            </a:r>
            <a:r>
              <a:rPr lang="zh-CN" altLang="en-US" sz="8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蛇</a:t>
            </a:r>
            <a:endParaRPr lang="zh-CN" altLang="en-US" dirty="0">
              <a:solidFill>
                <a:srgbClr val="00B05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C09B29D-E972-4795-981C-49FFA38E5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895" y="2624221"/>
            <a:ext cx="6523385" cy="415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876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206</Words>
  <Application>Microsoft Office PowerPoint</Application>
  <PresentationFormat>宽屏</PresentationFormat>
  <Paragraphs>47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等线</vt:lpstr>
      <vt:lpstr>等线 Light</vt:lpstr>
      <vt:lpstr>KaiTi</vt:lpstr>
      <vt:lpstr>Microsoft YaHei</vt:lpstr>
      <vt:lpstr>Roboto</vt:lpstr>
      <vt:lpstr>楷体</vt:lpstr>
      <vt:lpstr>Arial</vt:lpstr>
      <vt:lpstr>Office 主题​​</vt:lpstr>
      <vt:lpstr>kāi xué la 开学啦</vt:lpstr>
      <vt:lpstr>你的假期怎么样？有没有去哪里玩呢？</vt:lpstr>
      <vt:lpstr>PowerPoint 演示文稿</vt:lpstr>
      <vt:lpstr>    shù liàng cí (数)量词    measure word</vt:lpstr>
      <vt:lpstr>    shù liàng cí (数)量词    measure word</vt:lpstr>
      <vt:lpstr>    shù liàng cí (数)量词    measure word</vt:lpstr>
      <vt:lpstr>尾巴</vt:lpstr>
      <vt:lpstr>一共 9 条鱼 </vt:lpstr>
      <vt:lpstr>一条蛇</vt:lpstr>
      <vt:lpstr>两条龙</vt:lpstr>
      <vt:lpstr>元 </vt:lpstr>
      <vt:lpstr>Number+元 Number+块</vt:lpstr>
      <vt:lpstr>Chá duō shǎo qián yī bēi 茶多少钱一杯？ How much is a cup of tea？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zhao.yu</dc:creator>
  <cp:lastModifiedBy>zhao.yu</cp:lastModifiedBy>
  <cp:revision>26</cp:revision>
  <dcterms:created xsi:type="dcterms:W3CDTF">2020-07-15T02:57:30Z</dcterms:created>
  <dcterms:modified xsi:type="dcterms:W3CDTF">2020-12-01T04:35:21Z</dcterms:modified>
</cp:coreProperties>
</file>