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7" r:id="rId2"/>
    <p:sldId id="267" r:id="rId3"/>
    <p:sldId id="285" r:id="rId4"/>
    <p:sldId id="286" r:id="rId5"/>
    <p:sldId id="268" r:id="rId6"/>
    <p:sldId id="298" r:id="rId7"/>
    <p:sldId id="292" r:id="rId8"/>
    <p:sldId id="266" r:id="rId9"/>
    <p:sldId id="296" r:id="rId10"/>
    <p:sldId id="299" r:id="rId11"/>
    <p:sldId id="293" r:id="rId12"/>
    <p:sldId id="294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69"/>
    <p:restoredTop sz="91754"/>
  </p:normalViewPr>
  <p:slideViewPr>
    <p:cSldViewPr snapToGrid="0" snapToObjects="1">
      <p:cViewPr varScale="1">
        <p:scale>
          <a:sx n="84" d="100"/>
          <a:sy n="84" d="100"/>
        </p:scale>
        <p:origin x="1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BED2-E479-F04E-BB1A-89194C2FD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D0BE2-3108-604D-906B-A80A00631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6286-7A27-184C-8CF0-216C09FB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E13-56E5-3A4C-995D-480D99350F01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8B69F-718B-9A48-8A5E-2BFDFFCC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19FBF-1F23-F746-8491-8A8C4D77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4F3F-A8DA-9843-9E11-4726A9D8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9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2DA6-63D1-4D45-A3E3-61B2D6CAF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05857-EB08-6D47-8D33-4A205B96C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18D1D-59AF-7A47-9E4F-6AA48D960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E13-56E5-3A4C-995D-480D99350F01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67A6A-48BB-784A-9D58-41376601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C35F7-5E86-E748-9759-D1A61E55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4F3F-A8DA-9843-9E11-4726A9D8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D215E-CBBB-F544-8482-44BDC0336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0610E-E58F-2944-9FFD-981E68DCD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EADCD-FFE1-EE45-8468-9FA6C953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E13-56E5-3A4C-995D-480D99350F01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690ED-C325-4E46-BB8A-4730B9B6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78F37-DBC6-2B40-A612-7A9F8CE6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4F3F-A8DA-9843-9E11-4726A9D8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7C3C-ACD1-3541-8AC1-809E78A2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5236F-CA1F-8F4B-8DFC-37338528F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B0D2C-497C-8A42-B6EF-025BEA45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E13-56E5-3A4C-995D-480D99350F01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A772D-F5F2-9D47-8B40-5B9037C4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E4F92-9CDD-BC49-B763-4DC451C9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4F3F-A8DA-9843-9E11-4726A9D8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8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1761-9441-AF44-9BB0-9CD8573E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A61BD-7863-084A-988A-ADC15D2E3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600E3-98AB-F44B-BBFC-1BFCED46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E13-56E5-3A4C-995D-480D99350F01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C2629-2852-BD45-8CE2-8AC18B67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F9792-07E5-B64A-BC45-63639D68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4F3F-A8DA-9843-9E11-4726A9D8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9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9614-BC16-824C-958E-0C85800E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55628-3865-0845-9172-E4C56DD89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6EA8E-FF5A-F846-9FC3-328CB5491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DC0FE-3749-884B-B5CC-873804CF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E13-56E5-3A4C-995D-480D99350F01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07EB9-FF99-BB47-AFA5-4D9F5560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0C2FF-3561-E14B-B60F-FEB58F3A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4F3F-A8DA-9843-9E11-4726A9D8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9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AF2F0-ED3F-F040-AA2D-59EB3B6D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F2343-6791-2A47-8595-CE0B1E587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0B398-E2E4-2742-B3DD-C702961A4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8CDBE-C3DB-CA4F-A9CE-B6C38857C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80485-0F52-594C-9C4C-4603D133D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3DA4A9-7B83-E249-974D-5AA13826A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E13-56E5-3A4C-995D-480D99350F01}" type="datetimeFigureOut">
              <a:rPr lang="en-US" smtClean="0"/>
              <a:t>8/10/21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E16D3-6961-6144-A873-6DEB01F7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B3F63-5E0D-8D4D-AC5E-A077D52A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4F3F-A8DA-9843-9E11-4726A9D8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7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8611-5E95-854C-AEC1-C2DE9E970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9B9D2-39C9-C742-8F99-521C681D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E13-56E5-3A4C-995D-480D99350F01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4EAE7-5DA9-0244-9CB5-6EC5CF00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0C4AD-8230-664F-8A39-1217816A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4F3F-A8DA-9843-9E11-4726A9D8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5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B7F7A8-7019-D148-8AF4-28DDB8F7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E13-56E5-3A4C-995D-480D99350F01}" type="datetimeFigureOut">
              <a:rPr lang="en-US" smtClean="0"/>
              <a:t>8/10/21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07389-D9EB-4043-945B-76561D6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85C30-630D-7D41-B867-F3881EDE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4F3F-A8DA-9843-9E11-4726A9D8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4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4393-51A2-4D48-935A-A9969F7C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D2E06-5B67-2E41-921F-9FAD41C0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C1C79-D904-F144-B3FF-BC863989D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C7CC6-F661-E448-8AB3-AD2A636DF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E13-56E5-3A4C-995D-480D99350F01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8EFED-F69C-A94C-B1A4-7DD602C3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6EFF1-9583-4541-858D-23D5E5E7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4F3F-A8DA-9843-9E11-4726A9D8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B45D-B85F-D449-8ADC-EC75A72E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7BB38-389B-3A47-A7BE-2518D008B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0F318-F7B8-5148-9212-4949A7303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8103A-5A89-484B-B1B7-8AD7187F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E13-56E5-3A4C-995D-480D99350F01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26AE1-F9E3-834A-BEB1-B20214CF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F7FA2-6A00-8D4E-8C03-F3B68042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4F3F-A8DA-9843-9E11-4726A9D8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6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97778-E0FE-A64B-94CA-03FE8832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4A23A-E7C0-9447-846D-6949CC9B3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55BD2-0EE2-154D-B229-86102B9EB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34E13-56E5-3A4C-995D-480D99350F01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46295-E247-604B-8E55-A9EE81017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95C5A-DC2B-CF49-84B0-3EA11BE13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4F3F-A8DA-9843-9E11-4726A9D8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4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09827-4C2C-E247-B47E-DC9BA9A8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52360" cy="643255"/>
          </a:xfrm>
        </p:spPr>
        <p:txBody>
          <a:bodyPr/>
          <a:lstStyle/>
          <a:p>
            <a:r>
              <a:rPr lang="en-US" dirty="0"/>
              <a:t>Review how to use </a:t>
            </a:r>
            <a:r>
              <a:rPr lang="en-US" dirty="0" err="1"/>
              <a:t>半</a:t>
            </a:r>
            <a:r>
              <a:rPr lang="zh-CN" altLang="en-US" dirty="0"/>
              <a:t>、刻、差 </a:t>
            </a:r>
            <a:r>
              <a:rPr lang="en-US" altLang="zh-CN" dirty="0"/>
              <a:t>to express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6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C9CFB-4212-5642-B3BD-AAB0F26ED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84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Complete the following exercises by using the three grammars. </a:t>
            </a:r>
          </a:p>
        </p:txBody>
      </p:sp>
    </p:spTree>
    <p:extLst>
      <p:ext uri="{BB962C8B-B14F-4D97-AF65-F5344CB8AC3E}">
        <p14:creationId xmlns:p14="http://schemas.microsoft.com/office/powerpoint/2010/main" val="278271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923CE45-765B-3741-AC65-BF3428E49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562" y="436246"/>
            <a:ext cx="10156876" cy="2860270"/>
          </a:xfr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71E9BD4-8D50-004C-B8D7-3CC8E57A1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91" y="3817471"/>
            <a:ext cx="10864493" cy="26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1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creenshot, saw&#10;&#10;Description automatically generated">
            <a:extLst>
              <a:ext uri="{FF2B5EF4-FFF2-40B4-BE49-F238E27FC236}">
                <a16:creationId xmlns:a16="http://schemas.microsoft.com/office/drawing/2014/main" id="{DA5A8A3C-6531-5943-8A58-7940BF26B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708" y="285677"/>
            <a:ext cx="11490583" cy="2937933"/>
          </a:xfrm>
        </p:spPr>
      </p:pic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25148C4-0A83-454D-BCA1-E5C92834B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08" y="3911601"/>
            <a:ext cx="10986503" cy="2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9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029F0C-710C-3C45-AF8B-C2E5829803F5}"/>
              </a:ext>
            </a:extLst>
          </p:cNvPr>
          <p:cNvSpPr txBox="1"/>
          <p:nvPr/>
        </p:nvSpPr>
        <p:spPr>
          <a:xfrm>
            <a:off x="592667" y="457200"/>
            <a:ext cx="5350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Kaiti TC" panose="02010600040101010101" pitchFamily="2" charset="-120"/>
                <a:ea typeface="Kaiti TC" panose="02010600040101010101" pitchFamily="2" charset="-120"/>
              </a:rPr>
              <a:t>到</a:t>
            </a:r>
            <a:r>
              <a:rPr lang="zh-CN" altLang="en-US" sz="4800" dirty="0">
                <a:latin typeface="Kaiti TC" panose="02010600040101010101" pitchFamily="2" charset="-120"/>
                <a:ea typeface="Kaiti TC" panose="02010600040101010101" pitchFamily="2" charset="-120"/>
              </a:rPr>
              <a:t>       时候</a:t>
            </a:r>
            <a:endParaRPr lang="en-US" sz="4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312884-098C-8F4E-9446-9DB5434CC232}"/>
              </a:ext>
            </a:extLst>
          </p:cNvPr>
          <p:cNvCxnSpPr/>
          <p:nvPr/>
        </p:nvCxnSpPr>
        <p:spPr>
          <a:xfrm>
            <a:off x="965200" y="1693333"/>
            <a:ext cx="778933" cy="9313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B792AA-BEC0-BB40-9206-BC85B0A736CB}"/>
              </a:ext>
            </a:extLst>
          </p:cNvPr>
          <p:cNvCxnSpPr>
            <a:cxnSpLocks/>
          </p:cNvCxnSpPr>
          <p:nvPr/>
        </p:nvCxnSpPr>
        <p:spPr>
          <a:xfrm flipV="1">
            <a:off x="2387599" y="1591733"/>
            <a:ext cx="880534" cy="111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D9B9F6B-2EBC-8F41-8934-12591A41E673}"/>
              </a:ext>
            </a:extLst>
          </p:cNvPr>
          <p:cNvSpPr txBox="1"/>
          <p:nvPr/>
        </p:nvSpPr>
        <p:spPr>
          <a:xfrm>
            <a:off x="1024466" y="2698970"/>
            <a:ext cx="208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Kaiti TC" panose="02010600040101010101" pitchFamily="2" charset="-120"/>
                <a:ea typeface="Kaiti TC" panose="02010600040101010101" pitchFamily="2" charset="-120"/>
              </a:rPr>
              <a:t>到</a:t>
            </a:r>
            <a:r>
              <a:rPr lang="zh-CN" altLang="en-US" sz="4800" dirty="0">
                <a:latin typeface="Kaiti TC" panose="02010600040101010101" pitchFamily="2" charset="-120"/>
                <a:ea typeface="Kaiti TC" panose="02010600040101010101" pitchFamily="2" charset="-120"/>
              </a:rPr>
              <a:t>时候</a:t>
            </a:r>
            <a:endParaRPr lang="en-US" sz="4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2286DF-8D11-C043-8012-2BD04B85DDAA}"/>
              </a:ext>
            </a:extLst>
          </p:cNvPr>
          <p:cNvSpPr txBox="1"/>
          <p:nvPr/>
        </p:nvSpPr>
        <p:spPr>
          <a:xfrm>
            <a:off x="3911600" y="33867"/>
            <a:ext cx="8280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A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：我假期想去爬山。</a:t>
            </a:r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B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：我也想去。</a:t>
            </a:r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A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：那</a:t>
            </a:r>
            <a:r>
              <a:rPr lang="zh-CN" altLang="en-US" sz="3600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到时候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我们一起去。</a:t>
            </a:r>
            <a:endParaRPr lang="en-US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你把书包提前准备好，不然</a:t>
            </a:r>
            <a:r>
              <a:rPr lang="zh-CN" altLang="en-US" sz="3600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到时候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太匆忙。</a:t>
            </a:r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AU" sz="3600" dirty="0">
                <a:latin typeface="Kaiti TC" panose="02010600040101010101" pitchFamily="2" charset="-120"/>
                <a:ea typeface="Kaiti TC" panose="02010600040101010101" pitchFamily="2" charset="-120"/>
              </a:rPr>
              <a:t>谈恋爱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就像剥洋葱，</a:t>
            </a:r>
            <a:r>
              <a:rPr lang="zh-CN" altLang="en-US" sz="3600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到时候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就会让你泪流满面。</a:t>
            </a:r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EF473-9E98-7D42-B6DD-E2F0C0244D36}"/>
              </a:ext>
            </a:extLst>
          </p:cNvPr>
          <p:cNvSpPr txBox="1"/>
          <p:nvPr/>
        </p:nvSpPr>
        <p:spPr>
          <a:xfrm>
            <a:off x="106680" y="3604270"/>
            <a:ext cx="3804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iti TC" panose="02010600040101010101" pitchFamily="2" charset="-120"/>
                <a:ea typeface="Kaiti TC" panose="02010600040101010101" pitchFamily="2" charset="-120"/>
              </a:rPr>
              <a:t>In due </a:t>
            </a:r>
            <a:r>
              <a:rPr lang="en-US" sz="3200" dirty="0" err="1">
                <a:latin typeface="Kaiti TC" panose="02010600040101010101" pitchFamily="2" charset="-120"/>
                <a:ea typeface="Kaiti TC" panose="02010600040101010101" pitchFamily="2" charset="-120"/>
              </a:rPr>
              <a:t>cours</a:t>
            </a:r>
            <a:endParaRPr lang="en-US" sz="32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sz="3200" dirty="0">
                <a:latin typeface="Kaiti TC" panose="02010600040101010101" pitchFamily="2" charset="-120"/>
                <a:ea typeface="Kaiti TC" panose="02010600040101010101" pitchFamily="2" charset="-120"/>
              </a:rPr>
              <a:t>When the time comes</a:t>
            </a:r>
          </a:p>
          <a:p>
            <a:endParaRPr lang="en-US" sz="32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33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8E6F6FF-9BBA-4944-B4B2-87054535F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386" y="648905"/>
            <a:ext cx="10411227" cy="5283100"/>
          </a:xfrm>
        </p:spPr>
      </p:pic>
    </p:spTree>
    <p:extLst>
      <p:ext uri="{BB962C8B-B14F-4D97-AF65-F5344CB8AC3E}">
        <p14:creationId xmlns:p14="http://schemas.microsoft.com/office/powerpoint/2010/main" val="83503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98E40-E775-FE4A-908E-9583E4AE8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7323"/>
            <a:ext cx="6400800" cy="5784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en-US" altLang="zh-CN" dirty="0" err="1">
                <a:latin typeface="Kaiti TC" panose="02010600040101010101" pitchFamily="2" charset="-120"/>
                <a:ea typeface="Kaiti TC" panose="02010600040101010101" pitchFamily="2" charset="-120"/>
              </a:rPr>
              <a:t>chà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/</a:t>
            </a:r>
            <a:r>
              <a:rPr lang="en-US" altLang="zh-CN" dirty="0" err="1">
                <a:latin typeface="Kaiti TC" panose="02010600040101010101" pitchFamily="2" charset="-120"/>
                <a:ea typeface="Kaiti TC" panose="02010600040101010101" pitchFamily="2" charset="-120"/>
              </a:rPr>
              <a:t>chā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/</a:t>
            </a:r>
            <a:r>
              <a:rPr lang="en-US" altLang="zh-CN" dirty="0" err="1">
                <a:latin typeface="Kaiti TC" panose="02010600040101010101" pitchFamily="2" charset="-120"/>
                <a:ea typeface="Kaiti TC" panose="02010600040101010101" pitchFamily="2" charset="-120"/>
              </a:rPr>
              <a:t>chāi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r>
              <a:rPr lang="en-US" sz="4800" dirty="0" err="1">
                <a:latin typeface="Kaiti TC" panose="02010600040101010101" pitchFamily="2" charset="-120"/>
                <a:ea typeface="Kaiti TC" panose="02010600040101010101" pitchFamily="2" charset="-120"/>
              </a:rPr>
              <a:t>差</a:t>
            </a:r>
            <a:r>
              <a:rPr lang="en-US" sz="4800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en-US" sz="3200" dirty="0" err="1">
                <a:latin typeface="Kaiti TC" panose="02010600040101010101" pitchFamily="2" charset="-120"/>
                <a:ea typeface="Kaiti TC" panose="02010600040101010101" pitchFamily="2" charset="-120"/>
              </a:rPr>
              <a:t>v.to</a:t>
            </a:r>
            <a:r>
              <a:rPr lang="en-US" sz="3200" dirty="0">
                <a:latin typeface="Kaiti TC" panose="02010600040101010101" pitchFamily="2" charset="-120"/>
                <a:ea typeface="Kaiti TC" panose="02010600040101010101" pitchFamily="2" charset="-120"/>
              </a:rPr>
              <a:t> fall short of </a:t>
            </a:r>
            <a:endParaRPr lang="en-US" sz="40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endParaRPr lang="en-US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差</a:t>
            </a:r>
            <a:r>
              <a:rPr lang="zh-CN" altLang="en-AU" sz="3600" dirty="0">
                <a:latin typeface="Kaiti TC" panose="02010600040101010101" pitchFamily="2" charset="-120"/>
                <a:ea typeface="Kaiti TC" panose="02010600040101010101" pitchFamily="2" charset="-120"/>
              </a:rPr>
              <a:t>十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分钟五点</a:t>
            </a:r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差</a:t>
            </a:r>
            <a:r>
              <a:rPr lang="en-US" altLang="zh-CN" sz="3600" dirty="0">
                <a:latin typeface="Kaiti TC" panose="02010600040101010101" pitchFamily="2" charset="-120"/>
                <a:ea typeface="Kaiti TC" panose="02010600040101010101" pitchFamily="2" charset="-120"/>
              </a:rPr>
              <a:t>5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分钟</a:t>
            </a:r>
            <a:r>
              <a:rPr lang="en-US" altLang="zh-CN" sz="3600" dirty="0">
                <a:latin typeface="Kaiti TC" panose="02010600040101010101" pitchFamily="2" charset="-120"/>
                <a:ea typeface="Kaiti TC" panose="02010600040101010101" pitchFamily="2" charset="-120"/>
              </a:rPr>
              <a:t>12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点</a:t>
            </a:r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r>
              <a:rPr lang="en-US" altLang="zh-CN" sz="3600" dirty="0">
                <a:latin typeface="Kaiti TC" panose="02010600040101010101" pitchFamily="2" charset="-120"/>
                <a:ea typeface="Kaiti TC" panose="02010600040101010101" pitchFamily="2" charset="-120"/>
              </a:rPr>
              <a:t>A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：大家都到了吗？</a:t>
            </a:r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r>
              <a:rPr lang="en-AU" altLang="zh-CN" sz="3600" dirty="0">
                <a:latin typeface="Kaiti TC" panose="02010600040101010101" pitchFamily="2" charset="-120"/>
                <a:ea typeface="Kaiti TC" panose="02010600040101010101" pitchFamily="2" charset="-120"/>
              </a:rPr>
              <a:t>B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  </a:t>
            </a:r>
            <a:r>
              <a:rPr lang="en-AU" altLang="zh-CN" sz="3600" dirty="0">
                <a:latin typeface="Kaiti TC" panose="02010600040101010101" pitchFamily="2" charset="-120"/>
                <a:ea typeface="Kaiti TC" panose="02010600040101010101" pitchFamily="2" charset="-120"/>
              </a:rPr>
              <a:t>: 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zh-CN" altLang="en-AU" sz="3600" dirty="0">
                <a:latin typeface="Kaiti TC" panose="02010600040101010101" pitchFamily="2" charset="-120"/>
                <a:ea typeface="Kaiti TC" panose="02010600040101010101" pitchFamily="2" charset="-120"/>
              </a:rPr>
              <a:t>还</a:t>
            </a:r>
            <a:r>
              <a:rPr lang="zh-CN" altLang="en-US" sz="3600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差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小丽。</a:t>
            </a:r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       还</a:t>
            </a:r>
            <a:r>
              <a:rPr lang="zh-CN" altLang="en-US" sz="3600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差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三个人</a:t>
            </a:r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endParaRPr lang="en-AU" altLang="zh-CN" sz="20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1C1182-D180-2842-BDCE-9E25742E1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r="14357"/>
          <a:stretch/>
        </p:blipFill>
        <p:spPr bwMode="auto">
          <a:xfrm>
            <a:off x="8977745" y="187323"/>
            <a:ext cx="3108383" cy="30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特写时钟的指针，标记在九点之前十分钟的黑白渲染。 主要重点是小时和分钟指针。照片-正版商用图片15xpg5-摄图新视界">
            <a:extLst>
              <a:ext uri="{FF2B5EF4-FFF2-40B4-BE49-F238E27FC236}">
                <a16:creationId xmlns:a16="http://schemas.microsoft.com/office/drawing/2014/main" id="{335AF67D-665B-874B-83FD-D6E80DA5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4" y="4495763"/>
            <a:ext cx="3108383" cy="17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C275A2-ABCC-3F4B-B335-0AB3A1CAD940}"/>
              </a:ext>
            </a:extLst>
          </p:cNvPr>
          <p:cNvSpPr txBox="1"/>
          <p:nvPr/>
        </p:nvSpPr>
        <p:spPr>
          <a:xfrm>
            <a:off x="4511964" y="2411646"/>
            <a:ext cx="5851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iti TC" panose="02010600040101010101" pitchFamily="2" charset="-120"/>
                <a:ea typeface="Kaiti TC" panose="02010600040101010101" pitchFamily="2" charset="-120"/>
              </a:rPr>
              <a:t>差别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（</a:t>
            </a:r>
            <a:r>
              <a:rPr lang="en-US" altLang="zh-CN" sz="3600" dirty="0" err="1">
                <a:latin typeface="Kaiti TC" panose="02010600040101010101" pitchFamily="2" charset="-120"/>
                <a:ea typeface="Kaiti TC" panose="02010600040101010101" pitchFamily="2" charset="-120"/>
              </a:rPr>
              <a:t>chābié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）</a:t>
            </a:r>
            <a:endParaRPr lang="en-US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iti TC" panose="02010600040101010101" pitchFamily="2" charset="-120"/>
                <a:ea typeface="Kaiti TC" panose="02010600040101010101" pitchFamily="2" charset="-120"/>
              </a:rPr>
              <a:t>出差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（</a:t>
            </a:r>
            <a:r>
              <a:rPr lang="en-US" altLang="zh-CN" sz="3600" dirty="0" err="1">
                <a:latin typeface="Kaiti TC" panose="02010600040101010101" pitchFamily="2" charset="-120"/>
                <a:ea typeface="Kaiti TC" panose="02010600040101010101" pitchFamily="2" charset="-120"/>
              </a:rPr>
              <a:t>chūchāi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）</a:t>
            </a:r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     to be on a business trip</a:t>
            </a:r>
          </a:p>
        </p:txBody>
      </p:sp>
    </p:spTree>
    <p:extLst>
      <p:ext uri="{BB962C8B-B14F-4D97-AF65-F5344CB8AC3E}">
        <p14:creationId xmlns:p14="http://schemas.microsoft.com/office/powerpoint/2010/main" val="219442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CC4F-A2BD-3E40-B3C5-F651DA2A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>
                <a:latin typeface="Kaiti TC" panose="02010600040101010101" pitchFamily="2" charset="-120"/>
                <a:ea typeface="Kaiti TC" panose="02010600040101010101" pitchFamily="2" charset="-120"/>
              </a:rPr>
              <a:t>bàn</a:t>
            </a:r>
            <a:r>
              <a:rPr lang="en-US" sz="4000" dirty="0">
                <a:latin typeface="Kaiti TC" panose="02010600040101010101" pitchFamily="2" charset="-120"/>
                <a:ea typeface="Kaiti TC" panose="02010600040101010101" pitchFamily="2" charset="-120"/>
              </a:rPr>
              <a:t>  </a:t>
            </a:r>
            <a:r>
              <a:rPr lang="zh-CN" altLang="en-US" sz="4000" dirty="0">
                <a:latin typeface="Kaiti TC" panose="02010600040101010101" pitchFamily="2" charset="-120"/>
                <a:ea typeface="Kaiti TC" panose="02010600040101010101" pitchFamily="2" charset="-120"/>
              </a:rPr>
              <a:t>   </a:t>
            </a:r>
            <a:r>
              <a:rPr lang="en-US" sz="4000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en-US" sz="4000" dirty="0" err="1">
                <a:latin typeface="Kaiti TC" panose="02010600040101010101" pitchFamily="2" charset="-120"/>
                <a:ea typeface="Kaiti TC" panose="02010600040101010101" pitchFamily="2" charset="-120"/>
              </a:rPr>
              <a:t>kè</a:t>
            </a:r>
            <a:r>
              <a:rPr lang="en-US" sz="4000" dirty="0">
                <a:latin typeface="Kaiti TC" panose="02010600040101010101" pitchFamily="2" charset="-120"/>
                <a:ea typeface="Kaiti TC" panose="02010600040101010101" pitchFamily="2" charset="-120"/>
              </a:rPr>
              <a:t>    </a:t>
            </a:r>
            <a:r>
              <a:rPr lang="zh-CN" altLang="en-US" sz="4000" dirty="0">
                <a:latin typeface="Kaiti TC" panose="02010600040101010101" pitchFamily="2" charset="-120"/>
                <a:ea typeface="Kaiti TC" panose="02010600040101010101" pitchFamily="2" charset="-120"/>
              </a:rPr>
              <a:t>    </a:t>
            </a:r>
            <a:r>
              <a:rPr lang="en-US" sz="4000" dirty="0" err="1">
                <a:latin typeface="Kaiti TC" panose="02010600040101010101" pitchFamily="2" charset="-120"/>
                <a:ea typeface="Kaiti TC" panose="02010600040101010101" pitchFamily="2" charset="-120"/>
              </a:rPr>
              <a:t>chà</a:t>
            </a:r>
            <a:br>
              <a:rPr lang="en-US" dirty="0"/>
            </a:br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半</a:t>
            </a:r>
            <a:r>
              <a:rPr lang="zh-CN" alt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、刻、差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FD75C-972E-6C4F-8AE9-333F09F6C95C}"/>
              </a:ext>
            </a:extLst>
          </p:cNvPr>
          <p:cNvSpPr txBox="1"/>
          <p:nvPr/>
        </p:nvSpPr>
        <p:spPr>
          <a:xfrm>
            <a:off x="381001" y="2690743"/>
            <a:ext cx="266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400" dirty="0">
                <a:latin typeface="Kaiti TC" panose="02010600040101010101" pitchFamily="2" charset="-120"/>
                <a:ea typeface="Kaiti TC" panose="02010600040101010101" pitchFamily="2" charset="-120"/>
              </a:rPr>
              <a:t>7</a:t>
            </a:r>
            <a:r>
              <a:rPr lang="zh-CN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点</a:t>
            </a:r>
            <a:r>
              <a:rPr lang="zh-CN" altLang="en-US" sz="4400" dirty="0">
                <a:solidFill>
                  <a:srgbClr val="7030A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半</a:t>
            </a:r>
            <a:endParaRPr lang="en-AU" altLang="zh-CN" sz="4400" dirty="0">
              <a:solidFill>
                <a:srgbClr val="7030A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400" dirty="0">
                <a:latin typeface="Kaiti TC" panose="02010600040101010101" pitchFamily="2" charset="-120"/>
                <a:ea typeface="Kaiti TC" panose="02010600040101010101" pitchFamily="2" charset="-120"/>
              </a:rPr>
              <a:t>8</a:t>
            </a:r>
            <a:r>
              <a:rPr lang="zh-CN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点</a:t>
            </a:r>
            <a:r>
              <a:rPr lang="zh-CN" altLang="en-US" sz="4400" dirty="0">
                <a:solidFill>
                  <a:srgbClr val="7030A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半</a:t>
            </a:r>
            <a:endParaRPr lang="en-AU" altLang="zh-CN" sz="4400" dirty="0">
              <a:solidFill>
                <a:srgbClr val="7030A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400" dirty="0">
                <a:latin typeface="Kaiti TC" panose="02010600040101010101" pitchFamily="2" charset="-120"/>
                <a:ea typeface="Kaiti TC" panose="02010600040101010101" pitchFamily="2" charset="-120"/>
              </a:rPr>
              <a:t>12</a:t>
            </a:r>
            <a:r>
              <a:rPr lang="zh-CN" alt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点</a:t>
            </a:r>
            <a:r>
              <a:rPr lang="zh-CN" altLang="en-US" sz="4400" dirty="0">
                <a:solidFill>
                  <a:srgbClr val="7030A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半</a:t>
            </a:r>
            <a:endParaRPr lang="en-US" sz="4400" dirty="0">
              <a:solidFill>
                <a:srgbClr val="7030A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747A8-0059-8146-AFF4-FA0A8E2E90E2}"/>
              </a:ext>
            </a:extLst>
          </p:cNvPr>
          <p:cNvSpPr txBox="1"/>
          <p:nvPr/>
        </p:nvSpPr>
        <p:spPr>
          <a:xfrm>
            <a:off x="3048001" y="2556933"/>
            <a:ext cx="546946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Kaiti TC" panose="02010600040101010101" pitchFamily="2" charset="-120"/>
                <a:ea typeface="Kaiti TC" panose="02010600040101010101" pitchFamily="2" charset="-120"/>
              </a:rPr>
              <a:t>一</a:t>
            </a:r>
            <a:r>
              <a:rPr lang="en-US" sz="4000" dirty="0" err="1">
                <a:solidFill>
                  <a:srgbClr val="00B0F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刻</a:t>
            </a:r>
            <a:r>
              <a:rPr lang="en-US" sz="4000" dirty="0" err="1">
                <a:latin typeface="Kaiti TC" panose="02010600040101010101" pitchFamily="2" charset="-120"/>
                <a:ea typeface="Kaiti TC" panose="02010600040101010101" pitchFamily="2" charset="-120"/>
              </a:rPr>
              <a:t>钟</a:t>
            </a:r>
            <a:endParaRPr lang="en-US" sz="40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000" dirty="0">
                <a:latin typeface="Kaiti TC" panose="02010600040101010101" pitchFamily="2" charset="-120"/>
                <a:ea typeface="Kaiti TC" panose="02010600040101010101" pitchFamily="2" charset="-120"/>
              </a:rPr>
              <a:t>7</a:t>
            </a:r>
            <a:r>
              <a:rPr lang="zh-CN" altLang="en-US" sz="4000" dirty="0">
                <a:latin typeface="Kaiti TC" panose="02010600040101010101" pitchFamily="2" charset="-120"/>
                <a:ea typeface="Kaiti TC" panose="02010600040101010101" pitchFamily="2" charset="-120"/>
              </a:rPr>
              <a:t>点一</a:t>
            </a:r>
            <a:r>
              <a:rPr lang="zh-CN" altLang="en-US" sz="4000" dirty="0">
                <a:solidFill>
                  <a:srgbClr val="00B0F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刻</a:t>
            </a:r>
            <a:endParaRPr lang="en-AU" altLang="zh-CN" sz="4000" dirty="0">
              <a:solidFill>
                <a:srgbClr val="00B0F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000" dirty="0">
                <a:latin typeface="Kaiti TC" panose="02010600040101010101" pitchFamily="2" charset="-120"/>
                <a:ea typeface="Kaiti TC" panose="02010600040101010101" pitchFamily="2" charset="-120"/>
              </a:rPr>
              <a:t>8</a:t>
            </a:r>
            <a:r>
              <a:rPr lang="zh-CN" altLang="en-US" sz="4000" dirty="0">
                <a:latin typeface="Kaiti TC" panose="02010600040101010101" pitchFamily="2" charset="-120"/>
                <a:ea typeface="Kaiti TC" panose="02010600040101010101" pitchFamily="2" charset="-120"/>
              </a:rPr>
              <a:t>点三</a:t>
            </a:r>
            <a:r>
              <a:rPr lang="zh-CN" altLang="en-US" sz="4000" dirty="0">
                <a:solidFill>
                  <a:srgbClr val="00B0F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刻</a:t>
            </a:r>
            <a:endParaRPr lang="en-AU" altLang="zh-CN" sz="4000" dirty="0">
              <a:solidFill>
                <a:srgbClr val="00B0F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Kaiti TC" panose="02010600040101010101" pitchFamily="2" charset="-120"/>
                <a:ea typeface="Kaiti TC" panose="02010600040101010101" pitchFamily="2" charset="-120"/>
              </a:rPr>
              <a:t>你迟到了一</a:t>
            </a:r>
            <a:r>
              <a:rPr lang="zh-CN" altLang="en-US" sz="4000" dirty="0">
                <a:solidFill>
                  <a:srgbClr val="00B0F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刻</a:t>
            </a:r>
            <a:r>
              <a:rPr lang="zh-CN" altLang="en-US" sz="4000" dirty="0">
                <a:latin typeface="Kaiti TC" panose="02010600040101010101" pitchFamily="2" charset="-120"/>
                <a:ea typeface="Kaiti TC" panose="02010600040101010101" pitchFamily="2" charset="-120"/>
              </a:rPr>
              <a:t>钟</a:t>
            </a:r>
            <a:endParaRPr lang="en-US" sz="40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48BA7-488B-A943-A1EE-271EE2606357}"/>
              </a:ext>
            </a:extLst>
          </p:cNvPr>
          <p:cNvSpPr txBox="1"/>
          <p:nvPr/>
        </p:nvSpPr>
        <p:spPr>
          <a:xfrm>
            <a:off x="7408332" y="2555276"/>
            <a:ext cx="4402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差</a:t>
            </a:r>
            <a:r>
              <a:rPr lang="en-US" altLang="zh-CN" sz="3600" dirty="0">
                <a:latin typeface="Kaiti TC" panose="02010600040101010101" pitchFamily="2" charset="-120"/>
                <a:ea typeface="Kaiti TC" panose="02010600040101010101" pitchFamily="2" charset="-120"/>
              </a:rPr>
              <a:t>5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分钟</a:t>
            </a:r>
            <a:r>
              <a:rPr lang="en-US" altLang="zh-CN" sz="3600" dirty="0">
                <a:latin typeface="Kaiti TC" panose="02010600040101010101" pitchFamily="2" charset="-120"/>
                <a:ea typeface="Kaiti TC" panose="02010600040101010101" pitchFamily="2" charset="-120"/>
              </a:rPr>
              <a:t>6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点</a:t>
            </a:r>
            <a:endParaRPr lang="en-US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00B05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差</a:t>
            </a:r>
            <a:r>
              <a:rPr lang="en-US" altLang="zh-CN" sz="3600" dirty="0">
                <a:latin typeface="Kaiti TC" panose="02010600040101010101" pitchFamily="2" charset="-120"/>
                <a:ea typeface="Kaiti TC" panose="02010600040101010101" pitchFamily="2" charset="-120"/>
              </a:rPr>
              <a:t>10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分钟</a:t>
            </a:r>
            <a:r>
              <a:rPr lang="en-US" altLang="zh-CN" sz="3600" dirty="0">
                <a:latin typeface="Kaiti TC" panose="02010600040101010101" pitchFamily="2" charset="-120"/>
                <a:ea typeface="Kaiti TC" panose="02010600040101010101" pitchFamily="2" charset="-120"/>
              </a:rPr>
              <a:t>3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点</a:t>
            </a:r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00B05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差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一刻钟</a:t>
            </a:r>
            <a:r>
              <a:rPr lang="en-US" altLang="zh-CN" sz="3600" dirty="0">
                <a:latin typeface="Kaiti TC" panose="02010600040101010101" pitchFamily="2" charset="-120"/>
                <a:ea typeface="Kaiti TC" panose="02010600040101010101" pitchFamily="2" charset="-120"/>
              </a:rPr>
              <a:t>8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点</a:t>
            </a:r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AU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913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01028B-5D7E-5C4F-860A-728DC3C19B38}"/>
              </a:ext>
            </a:extLst>
          </p:cNvPr>
          <p:cNvSpPr txBox="1"/>
          <p:nvPr/>
        </p:nvSpPr>
        <p:spPr>
          <a:xfrm>
            <a:off x="931333" y="506274"/>
            <a:ext cx="62483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10:30</a:t>
            </a:r>
          </a:p>
          <a:p>
            <a:r>
              <a:rPr lang="en-US" altLang="zh-CN" sz="4400" dirty="0"/>
              <a:t>12:25</a:t>
            </a:r>
          </a:p>
          <a:p>
            <a:r>
              <a:rPr lang="en-US" altLang="zh-CN" sz="4400" dirty="0"/>
              <a:t>11:59</a:t>
            </a:r>
          </a:p>
          <a:p>
            <a:r>
              <a:rPr lang="en-US" altLang="zh-CN" sz="4400" dirty="0"/>
              <a:t>9:45</a:t>
            </a:r>
          </a:p>
          <a:p>
            <a:r>
              <a:rPr lang="en-US" altLang="zh-CN" sz="4400" dirty="0"/>
              <a:t>3:15</a:t>
            </a:r>
          </a:p>
          <a:p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22063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D6197-E739-A54E-BF9E-BE9E11EEA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2185"/>
            <a:ext cx="10515600" cy="4351338"/>
          </a:xfrm>
        </p:spPr>
        <p:txBody>
          <a:bodyPr/>
          <a:lstStyle/>
          <a:p>
            <a:r>
              <a:rPr lang="en-US" dirty="0"/>
              <a:t>Listen to the following dialogue and answer the questions.</a:t>
            </a:r>
          </a:p>
          <a:p>
            <a:r>
              <a:rPr lang="en-US" dirty="0"/>
              <a:t>Practice the dialogue </a:t>
            </a:r>
          </a:p>
          <a:p>
            <a:r>
              <a:rPr lang="en-US" dirty="0"/>
              <a:t>Review the three grammars we have learned in this lesson.</a:t>
            </a:r>
          </a:p>
          <a:p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V+</a:t>
            </a:r>
            <a:r>
              <a:rPr lang="zh-CN" altLang="en-US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+Duration +O </a:t>
            </a:r>
          </a:p>
          <a:p>
            <a:r>
              <a:rPr lang="en-US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S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en-US" altLang="zh-CN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V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zh-CN" altLang="en-US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Duration+O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zh-CN" altLang="en-US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endParaRPr lang="en-US" altLang="zh-CN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对</a:t>
            </a:r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……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有</a:t>
            </a:r>
            <a:r>
              <a:rPr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/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感兴趣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AU" altLang="zh-CN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altLang="zh-CN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0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D9616-0BFD-C849-AA13-AE2403488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" y="1018982"/>
            <a:ext cx="11278371" cy="45089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1.女的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（小丽）</a:t>
            </a:r>
            <a:r>
              <a:rPr lang="zh-CN" altLang="en-US" sz="5400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为什么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让男的（小刚）看手表？</a:t>
            </a:r>
            <a:endParaRPr lang="en-AU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r>
              <a:rPr lang="en-US" altLang="zh-CN" sz="5400" dirty="0">
                <a:latin typeface="Kaiti TC" panose="02010600040101010101" pitchFamily="2" charset="-120"/>
                <a:ea typeface="Kaiti TC" panose="02010600040101010101" pitchFamily="2" charset="-120"/>
              </a:rPr>
              <a:t>2.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小丽觉得小刚迟到了</a:t>
            </a:r>
            <a:r>
              <a:rPr lang="zh-CN" altLang="en-US" sz="5400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多久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？</a:t>
            </a:r>
            <a:endParaRPr lang="en-AU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r>
              <a:rPr lang="en-US" altLang="zh-CN" sz="5400" dirty="0">
                <a:latin typeface="Kaiti TC" panose="02010600040101010101" pitchFamily="2" charset="-120"/>
                <a:ea typeface="Kaiti TC" panose="02010600040101010101" pitchFamily="2" charset="-120"/>
              </a:rPr>
              <a:t>3.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小丽让小刚</a:t>
            </a:r>
            <a:r>
              <a:rPr lang="zh-CN" altLang="en-US" sz="5400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几点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接她？</a:t>
            </a:r>
            <a:endParaRPr lang="en-AU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r>
              <a:rPr lang="en-US" altLang="zh-CN" sz="5400" dirty="0">
                <a:latin typeface="Kaiti TC" panose="02010600040101010101" pitchFamily="2" charset="-120"/>
                <a:ea typeface="Kaiti TC" panose="02010600040101010101" pitchFamily="2" charset="-120"/>
              </a:rPr>
              <a:t>4.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现在</a:t>
            </a:r>
            <a:r>
              <a:rPr lang="zh-CN" altLang="en-US" sz="5400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几点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？小丽等了</a:t>
            </a:r>
            <a:r>
              <a:rPr lang="zh-CN" altLang="en-US" sz="5400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多长时间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了？</a:t>
            </a:r>
            <a:endParaRPr lang="en-AU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0" indent="0">
              <a:buNone/>
            </a:pPr>
            <a:r>
              <a:rPr lang="en-US" altLang="zh-CN" sz="5400" dirty="0">
                <a:latin typeface="Kaiti TC" panose="02010600040101010101" pitchFamily="2" charset="-120"/>
                <a:ea typeface="Kaiti TC" panose="02010600040101010101" pitchFamily="2" charset="-120"/>
              </a:rPr>
              <a:t>5.</a:t>
            </a:r>
            <a:r>
              <a:rPr 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小刚迟到了吗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？为什么？</a:t>
            </a:r>
            <a:endParaRPr lang="en-US" sz="1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2" name="1626234415888670" descr="1626234415888670">
            <a:hlinkClick r:id="" action="ppaction://media"/>
            <a:extLst>
              <a:ext uri="{FF2B5EF4-FFF2-40B4-BE49-F238E27FC236}">
                <a16:creationId xmlns:a16="http://schemas.microsoft.com/office/drawing/2014/main" id="{EAFD501A-D31F-0E47-B760-DD01D03BA1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1392" y="5090533"/>
            <a:ext cx="531571" cy="11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Text, letter&#10;&#10;Description automatically generated">
            <a:extLst>
              <a:ext uri="{FF2B5EF4-FFF2-40B4-BE49-F238E27FC236}">
                <a16:creationId xmlns:a16="http://schemas.microsoft.com/office/drawing/2014/main" id="{A5A00023-A0F6-1840-A3AE-BEE87BB9C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421" y="315986"/>
            <a:ext cx="7219542" cy="6226028"/>
          </a:xfrm>
        </p:spPr>
      </p:pic>
    </p:spTree>
    <p:extLst>
      <p:ext uri="{BB962C8B-B14F-4D97-AF65-F5344CB8AC3E}">
        <p14:creationId xmlns:p14="http://schemas.microsoft.com/office/powerpoint/2010/main" val="325531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172240-3A8E-B447-BDB1-709319E2C547}"/>
              </a:ext>
            </a:extLst>
          </p:cNvPr>
          <p:cNvSpPr txBox="1"/>
          <p:nvPr/>
        </p:nvSpPr>
        <p:spPr>
          <a:xfrm>
            <a:off x="2923221" y="362456"/>
            <a:ext cx="8715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V+</a:t>
            </a:r>
            <a:r>
              <a:rPr lang="zh-CN" altLang="en-US" sz="44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+Duration +O </a:t>
            </a:r>
          </a:p>
          <a:p>
            <a:endParaRPr lang="en-AU" altLang="zh-CN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7C4A2-0673-B94F-9F67-9D413406FA49}"/>
              </a:ext>
            </a:extLst>
          </p:cNvPr>
          <p:cNvSpPr txBox="1"/>
          <p:nvPr/>
        </p:nvSpPr>
        <p:spPr>
          <a:xfrm>
            <a:off x="2317379" y="2139601"/>
            <a:ext cx="87153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S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en-US" altLang="zh-CN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V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en-US" altLang="zh-CN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Duration+O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endParaRPr lang="en-AU" altLang="zh-CN" sz="40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C7136-A829-494D-851E-F3B2D7957296}"/>
              </a:ext>
            </a:extLst>
          </p:cNvPr>
          <p:cNvSpPr txBox="1"/>
          <p:nvPr/>
        </p:nvSpPr>
        <p:spPr>
          <a:xfrm>
            <a:off x="2770128" y="4070783"/>
            <a:ext cx="7809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Kaiti TC" panose="02010600040101010101" pitchFamily="2" charset="-120"/>
                <a:ea typeface="Kaiti TC" panose="02010600040101010101" pitchFamily="2" charset="-120"/>
              </a:rPr>
              <a:t>对</a:t>
            </a:r>
            <a:r>
              <a:rPr lang="en-US" sz="4400" dirty="0">
                <a:latin typeface="Kaiti TC" panose="02010600040101010101" pitchFamily="2" charset="-120"/>
                <a:ea typeface="Kaiti TC" panose="02010600040101010101" pitchFamily="2" charset="-120"/>
              </a:rPr>
              <a:t>……</a:t>
            </a:r>
            <a:r>
              <a:rPr lang="en-US" sz="4400" dirty="0" err="1">
                <a:latin typeface="Kaiti TC" panose="02010600040101010101" pitchFamily="2" charset="-120"/>
                <a:ea typeface="Kaiti TC" panose="02010600040101010101" pitchFamily="2" charset="-120"/>
              </a:rPr>
              <a:t>有</a:t>
            </a:r>
            <a:r>
              <a:rPr lang="en-US" altLang="zh-CN" sz="4400" dirty="0">
                <a:latin typeface="Kaiti TC" panose="02010600040101010101" pitchFamily="2" charset="-120"/>
                <a:ea typeface="Kaiti TC" panose="02010600040101010101" pitchFamily="2" charset="-120"/>
              </a:rPr>
              <a:t>/</a:t>
            </a:r>
            <a:r>
              <a:rPr lang="en-US" sz="4400" dirty="0" err="1">
                <a:latin typeface="Kaiti TC" panose="02010600040101010101" pitchFamily="2" charset="-120"/>
                <a:ea typeface="Kaiti TC" panose="02010600040101010101" pitchFamily="2" charset="-120"/>
              </a:rPr>
              <a:t>感兴趣</a:t>
            </a:r>
            <a:endParaRPr lang="en-US" sz="4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5385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314</Words>
  <Application>Microsoft Macintosh PowerPoint</Application>
  <PresentationFormat>Widescreen</PresentationFormat>
  <Paragraphs>61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Kaiti TC</vt:lpstr>
      <vt:lpstr>STKaiti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bàn      kè        chà 半、刻、差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xu.jade</dc:creator>
  <cp:lastModifiedBy>xu.jade</cp:lastModifiedBy>
  <cp:revision>41</cp:revision>
  <dcterms:created xsi:type="dcterms:W3CDTF">2021-07-13T05:19:37Z</dcterms:created>
  <dcterms:modified xsi:type="dcterms:W3CDTF">2021-08-09T23:31:31Z</dcterms:modified>
</cp:coreProperties>
</file>