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5" r:id="rId3"/>
    <p:sldId id="346" r:id="rId4"/>
    <p:sldId id="347" r:id="rId5"/>
    <p:sldId id="348" r:id="rId6"/>
    <p:sldId id="349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A1279-2839-8D40-A198-4E2BF9896E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6F221-4CEA-2046-97A0-3DBFA8540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158DC-AB59-5C4A-AF6F-8FEA3B7B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8E96D-081E-CA4B-9545-95C33EBE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36DB-C46B-254B-A2CB-6BF4749C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B4F4-29F5-4C4B-A8FE-0108DC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06A2F3-4677-C445-87F1-B66934EAF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1A56-156E-F04D-8465-48F92F3E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3785D-2D83-F64E-A167-98751B18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EFAB-CD8C-F54E-BBCC-A7C81A74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147E-5E93-424C-8D4A-AA37770E1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B25F3-3805-9A49-98F7-776284F7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334F7-E811-A34B-B703-A4A5A5C8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D10FD-DF15-E64D-A934-6C089124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1CA7C-9D43-EB43-A4F9-F21ED647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E8D0-D602-754D-90BA-C4343D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8F6F-B5FA-494A-939D-F72689F8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A039-265E-9644-A07E-B1B903E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549-A3C0-3D42-A920-3153FC42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47C35-37B0-484B-A2B1-512FCA54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3866-F034-9E47-96B7-D014FA7E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F2B51-D673-9C4C-8777-1F1DF8590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6746-1460-C04B-B930-4FD2FAD8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3A80E-41DC-4B49-83F1-6F005B7B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FD46-2665-364C-84F8-C5DA9FEE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21DE-13E1-5740-AE0A-2C034431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9E4F6-B4F5-904C-AFF0-502D2E31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7968C-C353-9543-8A28-6898C07BE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522EA-BC9F-E148-9F66-1E641B8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1F4B1-B1B9-AE42-854F-3A7CD719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418F7-0DD4-E744-9A46-EB7A2FC1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8CCC-FBB7-0340-88AB-94D1B28C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3DB30-4D53-884E-BBEF-3987A7A1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03BC0-F3EE-4E49-B723-FD3C71E91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B8473-FFD2-704D-BA8B-5D7B6DDD2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61E7F-86D7-D545-AB02-93C9AA59A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DFB8B-F4F2-B046-9D4F-E403FDBC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C1EE2-75CE-E94A-9331-5241BE19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1A3F4-56DE-7546-9C50-330B4C20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3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AD53-6756-5D45-A1FA-94033639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17177-28EB-C24C-86B1-8ABE50B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73CF3-AA6C-0443-A142-EE262FA5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B6FDF-58DC-2143-823F-A1E2431B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6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39100-8F3B-BB4F-B4D0-090FF8D8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6CB0C-4716-404F-B632-79F94E6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F40A8-25F8-244C-AED4-F86D631E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57732-8C6A-7547-91F5-9AE9DA026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F057-981B-9945-850D-D2C000F2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66474-4E69-8D46-8F1B-8571AE35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507F1-5462-CB42-85BB-A462F4A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86E8-7EB1-1341-87FC-A86E2456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7758-4369-EC4B-A0CF-CE8E3279C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E5B3-79F5-D34C-AC59-E6BE1F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EC81B-BAE8-C945-9E7D-53F076823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C16A8-7E8F-9847-BBEF-6394AC3B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30950-86D8-DF47-8ABD-A994A549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280EA-C580-1A4C-9A6A-B06668EE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AE9C-0D44-654D-816D-FD14D204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21EBF-4A61-E74D-9551-2579273F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15284-D577-BE45-AA42-B97C5B74D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CE069-CA3B-054A-8C7A-C1BE39A56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E461-7DF5-3E45-90BA-D1549C595824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4A385-C128-E64A-B5C9-39D53D86E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3A55-E94F-1F45-99EF-4FDD3AFE4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2C45-40F9-F848-8789-7FFCC66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74AC-2962-8242-A646-31448802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04672"/>
            <a:ext cx="10515600" cy="4230624"/>
          </a:xfrm>
        </p:spPr>
        <p:txBody>
          <a:bodyPr>
            <a:normAutofit/>
          </a:bodyPr>
          <a:lstStyle/>
          <a:p>
            <a:r>
              <a:rPr lang="ja-JP" altLang="en-US" sz="3200">
                <a:latin typeface="STKaiti" panose="02010600040101010101" pitchFamily="2" charset="-122"/>
                <a:ea typeface="STKaiti" panose="02010600040101010101" pitchFamily="2" charset="-122"/>
              </a:rPr>
              <a:t>夏季</a:t>
            </a:r>
            <a:r>
              <a:rPr lang="ja-JP" altLang="en-US" sz="2200"/>
              <a:t> </a:t>
            </a:r>
            <a:r>
              <a:rPr lang="en-AU" sz="2200" dirty="0"/>
              <a:t>is often used under meteorological context.</a:t>
            </a:r>
            <a:br>
              <a:rPr lang="en-AU" sz="2200" dirty="0"/>
            </a:br>
            <a:br>
              <a:rPr lang="en-AU" sz="2200" dirty="0"/>
            </a:br>
            <a:r>
              <a:rPr lang="ja-JP" altLang="en-US" sz="3200">
                <a:latin typeface="STKaiti" panose="02010600040101010101" pitchFamily="2" charset="-122"/>
                <a:ea typeface="STKaiti" panose="02010600040101010101" pitchFamily="2" charset="-122"/>
              </a:rPr>
              <a:t>夏季多雨。</a:t>
            </a:r>
            <a:r>
              <a:rPr lang="en-AU" sz="1800" dirty="0"/>
              <a:t>It rains more during summer.</a:t>
            </a:r>
            <a:br>
              <a:rPr lang="en-AU" sz="2200" dirty="0"/>
            </a:br>
            <a:br>
              <a:rPr lang="ja-JP" altLang="en-US" sz="2200"/>
            </a:br>
            <a:br>
              <a:rPr lang="ja-JP" altLang="en-US" sz="2200"/>
            </a:br>
            <a:br>
              <a:rPr lang="en-AU" sz="2200" dirty="0"/>
            </a:br>
            <a:r>
              <a:rPr lang="en-AU" sz="3200" dirty="0" err="1">
                <a:latin typeface="STKaiti" panose="02010600040101010101" pitchFamily="2" charset="-122"/>
                <a:ea typeface="STKaiti" panose="02010600040101010101" pitchFamily="2" charset="-122"/>
              </a:rPr>
              <a:t>夏季季风</a:t>
            </a:r>
            <a:r>
              <a:rPr lang="en-AU" sz="32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sz="2800" dirty="0">
                <a:latin typeface="STKaiti" panose="02010600040101010101" pitchFamily="2" charset="-122"/>
                <a:ea typeface="STKaiti" panose="02010600040101010101" pitchFamily="2" charset="-122"/>
              </a:rPr>
              <a:t>   </a:t>
            </a:r>
            <a:r>
              <a:rPr lang="en-AU" sz="1600" dirty="0"/>
              <a:t>Summer monsoon.</a:t>
            </a:r>
            <a:br>
              <a:rPr lang="ja-JP" altLang="en-US"/>
            </a:br>
            <a:br>
              <a:rPr lang="ja-JP" altLang="en-US" sz="2800"/>
            </a:br>
            <a:r>
              <a:rPr lang="ja-JP" altLang="en-US" sz="4000">
                <a:latin typeface="STKaiti" panose="02010600040101010101" pitchFamily="2" charset="-122"/>
                <a:ea typeface="STKaiti" panose="02010600040101010101" pitchFamily="2" charset="-122"/>
              </a:rPr>
              <a:t>夏天</a:t>
            </a:r>
            <a:r>
              <a:rPr lang="ja-JP" altLang="en-US" sz="320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AU" sz="1600" dirty="0"/>
              <a:t>is used under general context, the same as "summer".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9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8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962A0-B70C-4646-A016-8183AF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altLang="zh-CN" sz="3600">
                <a:solidFill>
                  <a:srgbClr val="FFFFFF"/>
                </a:solidFill>
              </a:rPr>
            </a:br>
            <a:br>
              <a:rPr lang="en-US" altLang="zh-CN" sz="3600">
                <a:solidFill>
                  <a:srgbClr val="FFFFFF"/>
                </a:solidFill>
              </a:rPr>
            </a:br>
            <a:br>
              <a:rPr lang="en-US" altLang="zh-CN" sz="3600">
                <a:solidFill>
                  <a:srgbClr val="FFFFFF"/>
                </a:solidFill>
              </a:rPr>
            </a:br>
            <a:br>
              <a:rPr lang="en-US" altLang="zh-CN" sz="3600">
                <a:solidFill>
                  <a:srgbClr val="FFFFFF"/>
                </a:solidFill>
              </a:rPr>
            </a:br>
            <a:br>
              <a:rPr lang="en-US" altLang="zh-CN" sz="3600">
                <a:solidFill>
                  <a:srgbClr val="FFFFFF"/>
                </a:solidFill>
              </a:rPr>
            </a:br>
            <a:br>
              <a:rPr lang="en-US" altLang="zh-CN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D44F06E-B2A6-9241-9D71-3839DFBBC1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" b="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961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>
            <a:extLst>
              <a:ext uri="{FF2B5EF4-FFF2-40B4-BE49-F238E27FC236}">
                <a16:creationId xmlns:a16="http://schemas.microsoft.com/office/drawing/2014/main" id="{E47AAF9A-8849-1147-9B36-CB92D0AC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0"/>
            <a:ext cx="759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55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2B3D469-BE58-7141-87EC-A6619228B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会意字</a:t>
            </a:r>
            <a:r>
              <a:rPr lang="zh-CN" altLang="en-US"/>
              <a:t> </a:t>
            </a:r>
            <a:r>
              <a:rPr lang="en-US" altLang="zh-CN"/>
              <a:t>examples</a:t>
            </a:r>
            <a:endParaRPr lang="en-US" altLang="en-US"/>
          </a:p>
        </p:txBody>
      </p:sp>
      <p:sp>
        <p:nvSpPr>
          <p:cNvPr id="28674" name="Content Placeholder 3">
            <a:extLst>
              <a:ext uri="{FF2B5EF4-FFF2-40B4-BE49-F238E27FC236}">
                <a16:creationId xmlns:a16="http://schemas.microsoft.com/office/drawing/2014/main" id="{1B04806F-C401-9F47-9F47-95EE5D5D6C0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158240" y="1693546"/>
            <a:ext cx="403225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众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林</a:t>
            </a:r>
            <a:r>
              <a:rPr lang="en-US" altLang="zh-CN" dirty="0"/>
              <a:t>-</a:t>
            </a:r>
            <a:r>
              <a:rPr lang="zh-CN" altLang="en-US" dirty="0"/>
              <a:t>森</a:t>
            </a:r>
            <a:endParaRPr lang="en-AU" altLang="zh-CN" dirty="0"/>
          </a:p>
          <a:p>
            <a:pPr marL="0" indent="0">
              <a:buNone/>
            </a:pPr>
            <a:r>
              <a:rPr lang="zh-CN" altLang="en-US" dirty="0"/>
              <a:t>品</a:t>
            </a:r>
            <a:endParaRPr lang="en-AU" altLang="zh-CN" dirty="0"/>
          </a:p>
          <a:p>
            <a:pPr marL="0" indent="0">
              <a:buNone/>
            </a:pPr>
            <a:r>
              <a:rPr lang="zh-CN" altLang="en-AU" dirty="0"/>
              <a:t>炎</a:t>
            </a:r>
            <a:endParaRPr lang="en-AU" altLang="zh-CN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8675" name="Picture 5" descr="Image result for 会意字 图片">
            <a:extLst>
              <a:ext uri="{FF2B5EF4-FFF2-40B4-BE49-F238E27FC236}">
                <a16:creationId xmlns:a16="http://schemas.microsoft.com/office/drawing/2014/main" id="{3E994663-9A6A-0B46-BDCE-A9F8B03E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98" y="1690688"/>
            <a:ext cx="3888422" cy="270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871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>
            <a:extLst>
              <a:ext uri="{FF2B5EF4-FFF2-40B4-BE49-F238E27FC236}">
                <a16:creationId xmlns:a16="http://schemas.microsoft.com/office/drawing/2014/main" id="{C38FEA87-D4E4-2E45-AFF9-5AE9BFF3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47814"/>
            <a:ext cx="91440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21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>
            <a:extLst>
              <a:ext uri="{FF2B5EF4-FFF2-40B4-BE49-F238E27FC236}">
                <a16:creationId xmlns:a16="http://schemas.microsoft.com/office/drawing/2014/main" id="{C84F059E-5FDC-9A4D-A8FB-2B661A8762E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8274" y="209794"/>
            <a:ext cx="6048375" cy="7207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良药苦口</a:t>
            </a:r>
            <a:endParaRPr lang="en-US" altLang="en-US" dirty="0"/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F9906A0F-0AF9-3240-BF52-9C6B2CDE0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4" y="765176"/>
            <a:ext cx="82073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1.勤吃药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，不如勤洗脚。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饭前一碗汤，气死好药方。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3.</a:t>
            </a:r>
            <a:r>
              <a:rPr lang="zh-CN" altLang="en-AU" sz="2800" dirty="0">
                <a:latin typeface="STKaiti" panose="02010600040101010101" pitchFamily="2" charset="-122"/>
                <a:ea typeface="STKaiti" panose="02010600040101010101" pitchFamily="2" charset="-122"/>
              </a:rPr>
              <a:t>补肾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祛风除湿，强身健体最佳。</a:t>
            </a:r>
            <a:endParaRPr lang="en-AU" altLang="zh-CN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4.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甘草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(licorice)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甜，黄连</a:t>
            </a: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(bitter gourd)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苦，肉桂是个大热补。</a:t>
            </a:r>
            <a:endParaRPr lang="en-US" alt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4098" name="Picture 2" descr="中医告诉你：脚底穴位，经常这样按一按，通经活络能治病！">
            <a:extLst>
              <a:ext uri="{FF2B5EF4-FFF2-40B4-BE49-F238E27FC236}">
                <a16:creationId xmlns:a16="http://schemas.microsoft.com/office/drawing/2014/main" id="{F201036E-14FF-0D47-BA96-BA1BA058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61" y="209794"/>
            <a:ext cx="8718587" cy="64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生甘草的功效与作用及禁忌什么是生甘草- 致富热">
            <a:extLst>
              <a:ext uri="{FF2B5EF4-FFF2-40B4-BE49-F238E27FC236}">
                <a16:creationId xmlns:a16="http://schemas.microsoft.com/office/drawing/2014/main" id="{56D42810-754A-8748-96F0-B64591255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30" y="209794"/>
            <a:ext cx="5722410" cy="38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黄连图片大全黄连是什么黄连治什么病- 致富热">
            <a:extLst>
              <a:ext uri="{FF2B5EF4-FFF2-40B4-BE49-F238E27FC236}">
                <a16:creationId xmlns:a16="http://schemas.microsoft.com/office/drawing/2014/main" id="{078F0C6E-7E3D-794B-BD98-5AB896EF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4" y="485702"/>
            <a:ext cx="4084320" cy="27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黄连和胡黄连_中药鉴别_手机中医中药网">
            <a:extLst>
              <a:ext uri="{FF2B5EF4-FFF2-40B4-BE49-F238E27FC236}">
                <a16:creationId xmlns:a16="http://schemas.microsoft.com/office/drawing/2014/main" id="{7A1C025A-C1D6-D643-AD9F-D9813C782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81" y="462315"/>
            <a:ext cx="3661689" cy="27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双黄连抗疫就是个段子！你还真信？">
            <a:extLst>
              <a:ext uri="{FF2B5EF4-FFF2-40B4-BE49-F238E27FC236}">
                <a16:creationId xmlns:a16="http://schemas.microsoft.com/office/drawing/2014/main" id="{F3DA0ADF-8FB4-C34B-A1CF-59C70F33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19" y="3328546"/>
            <a:ext cx="4491884" cy="33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甘草的功效与作用">
            <a:extLst>
              <a:ext uri="{FF2B5EF4-FFF2-40B4-BE49-F238E27FC236}">
                <a16:creationId xmlns:a16="http://schemas.microsoft.com/office/drawing/2014/main" id="{B8913ADE-3164-5E43-A0F8-DFDC388E8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3"/>
          <a:stretch/>
        </p:blipFill>
        <p:spPr bwMode="auto">
          <a:xfrm>
            <a:off x="1385767" y="177800"/>
            <a:ext cx="4267200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8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1DC47-4DFA-CE4B-91D7-D2007771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743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地</a:t>
            </a:r>
            <a:r>
              <a:rPr lang="en-US" altLang="zh-CN" dirty="0"/>
              <a:t>-</a:t>
            </a:r>
            <a:r>
              <a:rPr lang="zh-CN" altLang="en-US" dirty="0"/>
              <a:t>开心地吃（个人情绪很好，菜不一定好吃）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得</a:t>
            </a:r>
            <a:r>
              <a:rPr lang="en-US" altLang="zh-CN" dirty="0"/>
              <a:t>-</a:t>
            </a:r>
            <a:r>
              <a:rPr lang="zh-CN" altLang="en-US" dirty="0"/>
              <a:t>吃得开心（菜好吃、大家聊的开心）</a:t>
            </a:r>
            <a:endParaRPr lang="en-AU" altLang="zh-CN" dirty="0"/>
          </a:p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r>
              <a:rPr lang="zh-CN" altLang="en-AU" sz="3200" dirty="0"/>
              <a:t>开心</a:t>
            </a:r>
            <a:r>
              <a:rPr lang="zh-CN" altLang="en-US" sz="3200" dirty="0"/>
              <a:t>地吃</a:t>
            </a:r>
            <a:r>
              <a:rPr lang="en-US" altLang="zh-CN" sz="3200" dirty="0"/>
              <a:t>-</a:t>
            </a:r>
            <a:r>
              <a:rPr lang="zh-CN" altLang="en-US" sz="3200" dirty="0"/>
              <a:t>吃得开心 </a:t>
            </a:r>
            <a:endParaRPr lang="en-AU" altLang="zh-CN" sz="1400" dirty="0"/>
          </a:p>
          <a:p>
            <a:pPr marL="0" indent="0">
              <a:buNone/>
            </a:pPr>
            <a:endParaRPr lang="en-AU" altLang="zh-CN" sz="1400" dirty="0"/>
          </a:p>
          <a:p>
            <a:pPr marL="0" indent="0">
              <a:buNone/>
            </a:pPr>
            <a:r>
              <a:rPr lang="zh-CN" altLang="en-US" sz="3200" dirty="0"/>
              <a:t>喝得很醉</a:t>
            </a:r>
            <a:r>
              <a:rPr lang="en-US" altLang="zh-CN" sz="3200" dirty="0"/>
              <a:t>-</a:t>
            </a:r>
            <a:r>
              <a:rPr lang="zh-CN" altLang="en-US" sz="3200"/>
              <a:t>醉地喝</a:t>
            </a:r>
            <a:endParaRPr lang="en-AU" altLang="zh-CN" sz="3200" dirty="0"/>
          </a:p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endParaRPr lang="en-AU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3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158</Words>
  <Application>Microsoft Macintosh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STKaiti</vt:lpstr>
      <vt:lpstr>Arial</vt:lpstr>
      <vt:lpstr>Calibri</vt:lpstr>
      <vt:lpstr>Calibri Light</vt:lpstr>
      <vt:lpstr>Office Theme</vt:lpstr>
      <vt:lpstr>夏季 is often used under meteorological context.  夏季多雨。It rains more during summer.    夏季季风    Summer monsoon.  夏天 is used under general context, the same as "summer".</vt:lpstr>
      <vt:lpstr>        </vt:lpstr>
      <vt:lpstr>PowerPoint Presentation</vt:lpstr>
      <vt:lpstr>会意字 examples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xu.jade</dc:creator>
  <cp:lastModifiedBy>xu.jade</cp:lastModifiedBy>
  <cp:revision>78</cp:revision>
  <dcterms:created xsi:type="dcterms:W3CDTF">2021-02-12T02:46:37Z</dcterms:created>
  <dcterms:modified xsi:type="dcterms:W3CDTF">2021-02-28T23:04:06Z</dcterms:modified>
</cp:coreProperties>
</file>