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305" r:id="rId4"/>
    <p:sldId id="260" r:id="rId5"/>
    <p:sldId id="261" r:id="rId6"/>
    <p:sldId id="306" r:id="rId7"/>
    <p:sldId id="308" r:id="rId8"/>
    <p:sldId id="307" r:id="rId9"/>
    <p:sldId id="310" r:id="rId10"/>
    <p:sldId id="311" r:id="rId11"/>
    <p:sldId id="309" r:id="rId12"/>
    <p:sldId id="312" r:id="rId13"/>
    <p:sldId id="263" r:id="rId14"/>
    <p:sldId id="256" r:id="rId15"/>
    <p:sldId id="316" r:id="rId16"/>
    <p:sldId id="317" r:id="rId17"/>
    <p:sldId id="3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44"/>
    <p:restoredTop sz="94545"/>
  </p:normalViewPr>
  <p:slideViewPr>
    <p:cSldViewPr snapToGrid="0" snapToObjects="1">
      <p:cViewPr varScale="1">
        <p:scale>
          <a:sx n="51" d="100"/>
          <a:sy n="51" d="100"/>
        </p:scale>
        <p:origin x="23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7C18-6631-B94C-AA73-0C482AF8F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A5C049-CAE1-CB4C-88FA-8A9D3D2E3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8EF58-FE22-E245-8A55-B652B0BF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58C8C-6849-2846-8F5E-A6DCA2C2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DF54B-426A-D045-9F92-D7071F25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3806-DD77-B64E-B288-EEEEE7DF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4A7D8-2DBF-044C-9F83-AD5B1535B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B0AAA-C8B4-3944-BF9E-1C4F32D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00C65-8B43-0548-BC74-08D53CD6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2A01C-43CF-1942-AFDD-AF7A5602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6B4937-C8F6-364E-AFCC-F7FEBB2BF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751AB-EA0E-CF4F-B19C-5D3EA7B53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F4F5E-70FF-CC44-A61C-98F49A0C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53BE3-FB0C-B74E-96C4-8FDA1A48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4348B-D713-6648-A834-87B0463D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0D36-987D-F64E-A4EB-02B49901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1C0C-0A80-1F48-9662-AC27DD84B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C9649-BC44-CA4B-8C5B-E965AF9A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8167E-3762-6A40-8C5B-AFAF2109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F3575-5F53-AA4D-86A7-062AFCD6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CFC66-64F8-3242-B798-127EE42A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07118-5793-B74B-89E5-A37AF009E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DCEDD-C484-2D4D-B7F0-DF760EF97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EE5BB-76D4-CB49-8E9A-9AEC3FEB4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C1844-6432-6F41-B8C2-01E67F37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36A77-44BC-AF4C-9ECA-2D1A9D16D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02F78-8AD4-A848-9140-864C3FA49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5D10A-559A-724A-8778-E8975076A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6CA31-688F-FE49-A32D-E05570FF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A3D-4316-694A-B7D5-8C9AE0F4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E5699-83A5-964C-A61A-9736C6D0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8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C7CA-047A-7444-BDED-CA8436C7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BE29-293D-0E4A-AB41-0EBD83184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CA08F-DB2B-A447-A9DD-CF0D8C06C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09D7F-59F7-7E48-ADBB-3FE8512B0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50638-FECB-3A43-9EA9-7FB3D989EB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B2C437-B9D9-2747-BA74-707693A9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E4EF18-839D-3A45-9ADD-DD8AF749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9C98FC-E2B7-7C42-AE70-9E7B64ED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A9FC-5A7F-974B-9F1C-3EBA5D64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A0FE-E8AB-2D4B-8C72-6EF3ADC1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C66BC-22DE-7146-9262-79CD3A24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416FB-6112-3B42-AE72-9B5E01C8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6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CE5D8F-EAF4-8E45-B5D5-243255F2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3E5F7-7C9A-AE46-8B43-293080B5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7F9D0-F896-DE4D-83E9-60D268D5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7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B3FF-AB91-2044-8F68-D6E2B40E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5D480-70A4-084E-8F20-DD498D550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74B82-F22A-914F-A0D4-F6AF32F23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B9E0B-0F1D-8845-AA4D-8E9DCAA1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6B2E3-7241-0645-A8E8-94C8A050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A6EA6-568F-7045-89CF-3C8C02D3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2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F2F4F-0F1F-FE40-9700-0CFC21E4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CEE412-5ECE-4641-BF5C-2C8B77415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8D2FA-1A0D-8D45-A2A9-97406ECEF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1F7C0-1386-034D-9648-822569A0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AC39C-926A-4F4B-B1CD-276CC6A0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5892A-6DC3-2E42-8F1C-91B4DDE3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65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B63E9-48F9-DE4A-9EE1-D9429731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916E5-F0A7-D848-BECB-AF4E2BC8E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0A86-57F3-E14A-A5EF-869D9A481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81DF5-670A-3A47-8447-080DA58FDDE5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896D3-01F4-4549-AFD7-E8BD118FD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83B3C-B708-4C45-AC09-BB51697C8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3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F288035-8382-BD48-8D7C-C9CAB996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63800"/>
            <a:ext cx="1051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0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62726-DBE7-3344-B640-ED64F1AB0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64" y="599499"/>
            <a:ext cx="10515600" cy="1083830"/>
          </a:xfrm>
        </p:spPr>
        <p:txBody>
          <a:bodyPr/>
          <a:lstStyle/>
          <a:p>
            <a:r>
              <a:rPr lang="zh-CN" altLang="en-US" sz="4800" dirty="0"/>
              <a:t>你坐</a:t>
            </a:r>
            <a:r>
              <a:rPr lang="zh-CN" altLang="en-US" sz="4800" dirty="0">
                <a:highlight>
                  <a:srgbClr val="00FF00"/>
                </a:highlight>
              </a:rPr>
              <a:t>哪儿</a:t>
            </a:r>
            <a:r>
              <a:rPr lang="zh-CN" altLang="en-US" sz="4800" dirty="0"/>
              <a:t>我</a:t>
            </a:r>
            <a:r>
              <a:rPr lang="zh-CN" altLang="en-US" sz="4800" dirty="0">
                <a:solidFill>
                  <a:srgbClr val="FF0000"/>
                </a:solidFill>
              </a:rPr>
              <a:t>就</a:t>
            </a:r>
            <a:r>
              <a:rPr lang="zh-CN" altLang="en-US" sz="4800" dirty="0"/>
              <a:t>坐</a:t>
            </a:r>
            <a:r>
              <a:rPr lang="zh-CN" altLang="en-US" sz="4800" dirty="0">
                <a:highlight>
                  <a:srgbClr val="00FF00"/>
                </a:highlight>
              </a:rPr>
              <a:t>哪儿</a:t>
            </a:r>
            <a:r>
              <a:rPr lang="zh-CN" altLang="en-US" sz="4800" dirty="0"/>
              <a:t>。</a:t>
            </a:r>
            <a:endParaRPr lang="en-AU" altLang="zh-CN" sz="4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B3386-BEE7-DB45-A4A3-B3B29F1D802E}"/>
              </a:ext>
            </a:extLst>
          </p:cNvPr>
          <p:cNvSpPr txBox="1"/>
          <p:nvPr/>
        </p:nvSpPr>
        <p:spPr>
          <a:xfrm>
            <a:off x="651164" y="2306782"/>
            <a:ext cx="421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Interrogative pronoun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9F77F-9E84-6A4F-92DF-AB056484B661}"/>
              </a:ext>
            </a:extLst>
          </p:cNvPr>
          <p:cNvSpPr txBox="1"/>
          <p:nvPr/>
        </p:nvSpPr>
        <p:spPr>
          <a:xfrm>
            <a:off x="5576454" y="2313547"/>
            <a:ext cx="421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Interrogative pronoun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EF3863-F5C9-AD41-A474-F55A3A60E395}"/>
              </a:ext>
            </a:extLst>
          </p:cNvPr>
          <p:cNvCxnSpPr/>
          <p:nvPr/>
        </p:nvCxnSpPr>
        <p:spPr>
          <a:xfrm flipH="1">
            <a:off x="1828800" y="1683329"/>
            <a:ext cx="457200" cy="62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5D9DAE-EA4B-B147-A098-DE892E074C3D}"/>
              </a:ext>
            </a:extLst>
          </p:cNvPr>
          <p:cNvCxnSpPr/>
          <p:nvPr/>
        </p:nvCxnSpPr>
        <p:spPr>
          <a:xfrm>
            <a:off x="6040582" y="1478242"/>
            <a:ext cx="457200" cy="64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B7E24A-F493-BE46-85F8-6431B22362BD}"/>
              </a:ext>
            </a:extLst>
          </p:cNvPr>
          <p:cNvSpPr txBox="1"/>
          <p:nvPr/>
        </p:nvSpPr>
        <p:spPr>
          <a:xfrm>
            <a:off x="245918" y="3014306"/>
            <a:ext cx="1132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interrogative pronoun appears twice in the  sentence, referring to the same thing.</a:t>
            </a:r>
          </a:p>
        </p:txBody>
      </p:sp>
    </p:spTree>
    <p:extLst>
      <p:ext uri="{BB962C8B-B14F-4D97-AF65-F5344CB8AC3E}">
        <p14:creationId xmlns:p14="http://schemas.microsoft.com/office/powerpoint/2010/main" val="231974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DC755-D3DC-E443-9C46-E68BB6B7F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347642"/>
            <a:ext cx="11360727" cy="4471267"/>
          </a:xfrm>
        </p:spPr>
        <p:txBody>
          <a:bodyPr/>
          <a:lstStyle/>
          <a:p>
            <a:r>
              <a:rPr lang="en-US" sz="6000" dirty="0" err="1"/>
              <a:t>你想吃</a:t>
            </a:r>
            <a:r>
              <a:rPr lang="en-US" sz="6000" dirty="0" err="1">
                <a:solidFill>
                  <a:srgbClr val="92D050"/>
                </a:solidFill>
              </a:rPr>
              <a:t>什么</a:t>
            </a:r>
            <a:r>
              <a:rPr lang="en-US" sz="6000" dirty="0" err="1">
                <a:solidFill>
                  <a:srgbClr val="FF0000"/>
                </a:solidFill>
              </a:rPr>
              <a:t>就</a:t>
            </a:r>
            <a:r>
              <a:rPr lang="en-US" sz="6000" dirty="0" err="1"/>
              <a:t>吃</a:t>
            </a:r>
            <a:r>
              <a:rPr lang="en-US" sz="6000" dirty="0" err="1">
                <a:solidFill>
                  <a:srgbClr val="92D050"/>
                </a:solidFill>
              </a:rPr>
              <a:t>什么</a:t>
            </a:r>
            <a:r>
              <a:rPr lang="zh-CN" altLang="en-US" sz="6000" dirty="0"/>
              <a:t>。</a:t>
            </a:r>
            <a:endParaRPr lang="en-AU" altLang="zh-CN" sz="6000" dirty="0"/>
          </a:p>
          <a:p>
            <a:r>
              <a:rPr lang="zh-CN" altLang="en-AU" sz="6000" dirty="0"/>
              <a:t>她</a:t>
            </a:r>
            <a:r>
              <a:rPr lang="zh-CN" altLang="en-US" sz="6000" dirty="0"/>
              <a:t>想去</a:t>
            </a:r>
            <a:r>
              <a:rPr lang="zh-CN" altLang="en-US" sz="6000" dirty="0">
                <a:solidFill>
                  <a:srgbClr val="92D050"/>
                </a:solidFill>
              </a:rPr>
              <a:t>哪儿</a:t>
            </a:r>
            <a:r>
              <a:rPr lang="zh-CN" altLang="en-US" sz="6000" dirty="0">
                <a:solidFill>
                  <a:srgbClr val="FF0000"/>
                </a:solidFill>
              </a:rPr>
              <a:t>就</a:t>
            </a:r>
            <a:r>
              <a:rPr lang="zh-CN" altLang="en-US" sz="6000" dirty="0"/>
              <a:t>去</a:t>
            </a:r>
            <a:r>
              <a:rPr lang="zh-CN" altLang="en-US" sz="6000" dirty="0">
                <a:solidFill>
                  <a:srgbClr val="92D050"/>
                </a:solidFill>
              </a:rPr>
              <a:t>哪儿</a:t>
            </a:r>
            <a:r>
              <a:rPr lang="zh-CN" altLang="en-US" sz="6000" dirty="0"/>
              <a:t>。</a:t>
            </a:r>
            <a:endParaRPr lang="en-AU" altLang="zh-CN" sz="6000" dirty="0"/>
          </a:p>
          <a:p>
            <a:r>
              <a:rPr lang="zh-CN" altLang="en-US" sz="6000" dirty="0">
                <a:solidFill>
                  <a:srgbClr val="92D050"/>
                </a:solidFill>
              </a:rPr>
              <a:t>哪个</a:t>
            </a:r>
            <a:r>
              <a:rPr lang="zh-CN" altLang="en-US" sz="6000" dirty="0"/>
              <a:t>水果甜我</a:t>
            </a:r>
            <a:r>
              <a:rPr lang="zh-CN" altLang="en-US" sz="6000" dirty="0">
                <a:solidFill>
                  <a:srgbClr val="FF0000"/>
                </a:solidFill>
              </a:rPr>
              <a:t>就</a:t>
            </a:r>
            <a:r>
              <a:rPr lang="zh-CN" altLang="en-US" sz="6000" dirty="0"/>
              <a:t>吃</a:t>
            </a:r>
            <a:r>
              <a:rPr lang="zh-CN" altLang="en-US" sz="6000" dirty="0">
                <a:solidFill>
                  <a:srgbClr val="92D050"/>
                </a:solidFill>
              </a:rPr>
              <a:t>哪个</a:t>
            </a:r>
            <a:r>
              <a:rPr lang="zh-CN" altLang="en-US" sz="6000" dirty="0"/>
              <a:t>。</a:t>
            </a:r>
            <a:endParaRPr lang="en-AU" altLang="zh-CN" sz="6000" dirty="0"/>
          </a:p>
          <a:p>
            <a:r>
              <a:rPr lang="zh-CN" altLang="en-US" sz="6000" dirty="0">
                <a:solidFill>
                  <a:srgbClr val="92D050"/>
                </a:solidFill>
              </a:rPr>
              <a:t>什么地方</a:t>
            </a:r>
            <a:r>
              <a:rPr lang="zh-CN" altLang="en-US" sz="6000" dirty="0"/>
              <a:t>安静我</a:t>
            </a:r>
            <a:r>
              <a:rPr lang="zh-CN" altLang="en-US" sz="6000" dirty="0">
                <a:solidFill>
                  <a:srgbClr val="FF0000"/>
                </a:solidFill>
              </a:rPr>
              <a:t>就</a:t>
            </a:r>
            <a:r>
              <a:rPr lang="zh-CN" altLang="en-US" sz="6000" dirty="0"/>
              <a:t>去</a:t>
            </a:r>
            <a:r>
              <a:rPr lang="zh-CN" altLang="en-US" sz="6000" dirty="0">
                <a:solidFill>
                  <a:srgbClr val="92D050"/>
                </a:solidFill>
              </a:rPr>
              <a:t>什么地方</a:t>
            </a:r>
            <a:r>
              <a:rPr lang="zh-CN" altLang="en-US" sz="6000" dirty="0"/>
              <a:t>。</a:t>
            </a:r>
            <a:endParaRPr lang="en-AU" altLang="zh-CN" sz="6000" dirty="0"/>
          </a:p>
          <a:p>
            <a:endParaRPr lang="en-AU" altLang="zh-CN" sz="5400" dirty="0"/>
          </a:p>
          <a:p>
            <a:endParaRPr lang="en-AU" altLang="zh-CN" sz="5400" dirty="0"/>
          </a:p>
          <a:p>
            <a:endParaRPr lang="en-AU" altLang="zh-CN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97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8F455-68C0-5540-BDF0-644015BDF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454025"/>
            <a:ext cx="10515600" cy="6210246"/>
          </a:xfrm>
        </p:spPr>
        <p:txBody>
          <a:bodyPr/>
          <a:lstStyle/>
          <a:p>
            <a:r>
              <a:rPr lang="en-US" dirty="0"/>
              <a:t>Use the given phrases to make sentences.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For example: </a:t>
            </a:r>
            <a:r>
              <a:rPr lang="en-US" dirty="0" err="1"/>
              <a:t>什么东西</a:t>
            </a:r>
            <a:r>
              <a:rPr lang="zh-CN" altLang="en-US" dirty="0"/>
              <a:t>       便宜       买</a:t>
            </a:r>
            <a:endParaRPr lang="en-AU" altLang="zh-CN" dirty="0"/>
          </a:p>
          <a:p>
            <a:pPr marL="0" indent="0">
              <a:buNone/>
            </a:pPr>
            <a:r>
              <a:rPr lang="en-US" altLang="zh-CN" dirty="0"/>
              <a:t>                        </a:t>
            </a:r>
            <a:r>
              <a:rPr lang="zh-CN" altLang="en-US" dirty="0"/>
              <a:t>什么东西便宜我就买什么东西。</a:t>
            </a:r>
            <a:endParaRPr lang="en-AU" altLang="zh-CN" dirty="0"/>
          </a:p>
          <a:p>
            <a:endParaRPr lang="en-AU" altLang="zh-CN" dirty="0"/>
          </a:p>
          <a:p>
            <a:pPr marL="0" indent="0">
              <a:buNone/>
            </a:pPr>
            <a:r>
              <a:rPr lang="en-US" altLang="zh-CN" dirty="0"/>
              <a:t>2.</a:t>
            </a:r>
            <a:r>
              <a:rPr lang="zh-CN" altLang="en-US" dirty="0"/>
              <a:t>哪个西瓜          大         吃</a:t>
            </a:r>
            <a:endParaRPr lang="en-AU" altLang="zh-CN" dirty="0"/>
          </a:p>
          <a:p>
            <a:endParaRPr lang="en-AU" dirty="0"/>
          </a:p>
          <a:p>
            <a:pPr marL="0" indent="0">
              <a:buNone/>
            </a:pPr>
            <a:r>
              <a:rPr lang="en-US" altLang="zh-CN" dirty="0"/>
              <a:t>3.</a:t>
            </a:r>
            <a:r>
              <a:rPr lang="zh-CN" altLang="en-US" dirty="0"/>
              <a:t>那件衣服    好看         穿</a:t>
            </a:r>
            <a:endParaRPr lang="en-AU" altLang="zh-CN" dirty="0"/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4.哪个地方</a:t>
            </a:r>
            <a:r>
              <a:rPr lang="zh-CN" altLang="en-US" dirty="0"/>
              <a:t>    好玩儿     去</a:t>
            </a:r>
            <a:endParaRPr lang="en-AU" altLang="zh-CN" dirty="0"/>
          </a:p>
        </p:txBody>
      </p:sp>
    </p:spTree>
    <p:extLst>
      <p:ext uri="{BB962C8B-B14F-4D97-AF65-F5344CB8AC3E}">
        <p14:creationId xmlns:p14="http://schemas.microsoft.com/office/powerpoint/2010/main" val="2031590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AB04D-2EE5-6A46-A03B-21B8DFB7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0"/>
            <a:ext cx="2062163" cy="1325563"/>
          </a:xfrm>
        </p:spPr>
        <p:txBody>
          <a:bodyPr/>
          <a:lstStyle/>
          <a:p>
            <a:r>
              <a:rPr lang="en-US" dirty="0" err="1"/>
              <a:t>问题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3FEBF-875B-974A-9545-260041731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23" y="1329222"/>
            <a:ext cx="10515600" cy="48944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4800" dirty="0"/>
              <a:t>1.</a:t>
            </a:r>
            <a:r>
              <a:rPr lang="zh-CN" altLang="en-US" sz="4800" dirty="0"/>
              <a:t>男的（小刚）想坐哪儿？</a:t>
            </a:r>
            <a:endParaRPr lang="en-US" altLang="zh-CN" sz="4800" dirty="0"/>
          </a:p>
          <a:p>
            <a:pPr marL="0" indent="0">
              <a:buNone/>
            </a:pPr>
            <a:endParaRPr lang="en-US" altLang="zh-CN" sz="4800" dirty="0"/>
          </a:p>
          <a:p>
            <a:pPr marL="0" indent="0">
              <a:buNone/>
            </a:pPr>
            <a:r>
              <a:rPr lang="en-US" altLang="zh-CN" sz="4800" dirty="0"/>
              <a:t>2.</a:t>
            </a:r>
            <a:r>
              <a:rPr lang="zh-CN" altLang="en-US" sz="4800" dirty="0"/>
              <a:t>小刚想喝什么？</a:t>
            </a:r>
            <a:endParaRPr lang="en-US" altLang="zh-CN" sz="4800" dirty="0"/>
          </a:p>
          <a:p>
            <a:pPr marL="0" indent="0">
              <a:buNone/>
            </a:pPr>
            <a:endParaRPr lang="en-AU" altLang="zh-CN" sz="4800" dirty="0"/>
          </a:p>
          <a:p>
            <a:pPr marL="0" indent="0">
              <a:buNone/>
            </a:pPr>
            <a:r>
              <a:rPr lang="en-US" altLang="zh-CN" sz="4800" dirty="0"/>
              <a:t>3.</a:t>
            </a:r>
            <a:r>
              <a:rPr lang="zh-CN" altLang="en-US" sz="4800" dirty="0"/>
              <a:t>现在小丽要去哪儿？</a:t>
            </a:r>
            <a:endParaRPr lang="en-US" altLang="zh-CN" sz="4800" dirty="0"/>
          </a:p>
          <a:p>
            <a:pPr marL="0" indent="0">
              <a:buNone/>
            </a:pPr>
            <a:endParaRPr lang="en-AU" altLang="zh-CN" sz="4800" dirty="0"/>
          </a:p>
          <a:p>
            <a:pPr marL="0" indent="0">
              <a:buNone/>
            </a:pPr>
            <a:r>
              <a:rPr lang="en-US" altLang="zh-CN" sz="4800" dirty="0"/>
              <a:t>4.</a:t>
            </a:r>
            <a:r>
              <a:rPr lang="zh-CN" altLang="en-US" sz="4800" dirty="0"/>
              <a:t>小刚能去吗？</a:t>
            </a:r>
            <a:endParaRPr lang="en-AU" altLang="zh-CN" sz="4800" dirty="0"/>
          </a:p>
          <a:p>
            <a:pPr marL="0" indent="0">
              <a:buNone/>
            </a:pPr>
            <a:endParaRPr lang="en-AU" altLang="zh-CN" sz="4800" dirty="0"/>
          </a:p>
        </p:txBody>
      </p:sp>
      <p:pic>
        <p:nvPicPr>
          <p:cNvPr id="1026" name="Picture 2" descr="问题图片卡通第1页_ 驾考预约大全">
            <a:extLst>
              <a:ext uri="{FF2B5EF4-FFF2-40B4-BE49-F238E27FC236}">
                <a16:creationId xmlns:a16="http://schemas.microsoft.com/office/drawing/2014/main" id="{B0305188-AC13-1E40-B226-FFD64F765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723" y="2654300"/>
            <a:ext cx="365167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sk 3 Lesson 8 audio with pinyin and English translation _ 你去哪儿我就去哪儿" descr="hsk 3 Lesson 8 audio with pinyin and English translation _ 你去哪儿我就去哪儿">
            <a:hlinkClick r:id="" action="ppaction://media"/>
            <a:extLst>
              <a:ext uri="{FF2B5EF4-FFF2-40B4-BE49-F238E27FC236}">
                <a16:creationId xmlns:a16="http://schemas.microsoft.com/office/drawing/2014/main" id="{1885C199-CAA4-0548-A25F-198696CE3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399" y="453633"/>
            <a:ext cx="2331969" cy="1311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0234A9-A6F2-AF47-A4DA-A51438796722}"/>
              </a:ext>
            </a:extLst>
          </p:cNvPr>
          <p:cNvSpPr txBox="1"/>
          <p:nvPr/>
        </p:nvSpPr>
        <p:spPr>
          <a:xfrm>
            <a:off x="6527800" y="2006407"/>
            <a:ext cx="566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 audio of this text starts at 1’29</a:t>
            </a:r>
          </a:p>
        </p:txBody>
      </p:sp>
    </p:spTree>
    <p:extLst>
      <p:ext uri="{BB962C8B-B14F-4D97-AF65-F5344CB8AC3E}">
        <p14:creationId xmlns:p14="http://schemas.microsoft.com/office/powerpoint/2010/main" val="39331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CE0207B-D22E-204B-AF98-C07531ABE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546" y="0"/>
            <a:ext cx="8207472" cy="67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97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ble&#10;&#10;Description automatically generated with low confidence">
            <a:extLst>
              <a:ext uri="{FF2B5EF4-FFF2-40B4-BE49-F238E27FC236}">
                <a16:creationId xmlns:a16="http://schemas.microsoft.com/office/drawing/2014/main" id="{85032985-3ACA-0B4F-9854-665FE1A5A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177" r="6955"/>
          <a:stretch/>
        </p:blipFill>
        <p:spPr>
          <a:xfrm rot="16200000">
            <a:off x="2730588" y="-1841416"/>
            <a:ext cx="6736856" cy="10661975"/>
          </a:xfrm>
          <a:prstGeom prst="rect">
            <a:avLst/>
          </a:prstGeom>
        </p:spPr>
      </p:pic>
      <p:pic>
        <p:nvPicPr>
          <p:cNvPr id="2" name="HSK 3 Workbook - Lesson 8" descr="HSK 3 Workbook - Lesson 8">
            <a:hlinkClick r:id="" action="ppaction://media"/>
            <a:extLst>
              <a:ext uri="{FF2B5EF4-FFF2-40B4-BE49-F238E27FC236}">
                <a16:creationId xmlns:a16="http://schemas.microsoft.com/office/drawing/2014/main" id="{A0D50DFF-C6BB-5147-A11F-1A5534A4BE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821090"/>
            <a:ext cx="2279972" cy="1282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318AB7-F52D-EB4F-AC0A-1C32936FCADB}"/>
              </a:ext>
            </a:extLst>
          </p:cNvPr>
          <p:cNvSpPr txBox="1"/>
          <p:nvPr/>
        </p:nvSpPr>
        <p:spPr>
          <a:xfrm>
            <a:off x="6120534" y="2803520"/>
            <a:ext cx="553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Question 11-15, the audio starts at 7’29’’</a:t>
            </a:r>
          </a:p>
        </p:txBody>
      </p:sp>
    </p:spTree>
    <p:extLst>
      <p:ext uri="{BB962C8B-B14F-4D97-AF65-F5344CB8AC3E}">
        <p14:creationId xmlns:p14="http://schemas.microsoft.com/office/powerpoint/2010/main" val="275393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24F93B-CF99-664C-8E91-0604CBE5668C}"/>
              </a:ext>
            </a:extLst>
          </p:cNvPr>
          <p:cNvSpPr txBox="1"/>
          <p:nvPr/>
        </p:nvSpPr>
        <p:spPr>
          <a:xfrm>
            <a:off x="0" y="178673"/>
            <a:ext cx="12191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11.女:</a:t>
            </a:r>
            <a:r>
              <a:rPr lang="zh-CN" altLang="en-US" sz="3600" dirty="0"/>
              <a:t>   </a:t>
            </a:r>
            <a:r>
              <a:rPr lang="en-US" sz="3600" dirty="0" err="1"/>
              <a:t>我想再喝一杯可乐</a:t>
            </a:r>
            <a:r>
              <a:rPr lang="zh-CN" altLang="en-US" sz="3600" dirty="0"/>
              <a:t>。</a:t>
            </a:r>
            <a:endParaRPr lang="en-US" sz="3600" dirty="0"/>
          </a:p>
          <a:p>
            <a:r>
              <a:rPr lang="zh-CN" altLang="en-US" sz="3600" dirty="0"/>
              <a:t>     男：再喝一杯，你晚上就别想睡觉了</a:t>
            </a:r>
            <a:r>
              <a:rPr lang="en-US" altLang="zh-CN" sz="3600" dirty="0"/>
              <a:t>.</a:t>
            </a:r>
          </a:p>
          <a:p>
            <a:r>
              <a:rPr lang="zh-CN" altLang="en-US" sz="3600" dirty="0"/>
              <a:t>     </a:t>
            </a:r>
            <a:r>
              <a:rPr lang="zh-CN" altLang="en-US" sz="3600" dirty="0">
                <a:solidFill>
                  <a:srgbClr val="FF0000"/>
                </a:solidFill>
              </a:rPr>
              <a:t>问：男的想让小王做什么？</a:t>
            </a:r>
            <a:endParaRPr lang="en-AU" altLang="zh-CN" sz="3600" dirty="0">
              <a:solidFill>
                <a:srgbClr val="FF0000"/>
              </a:solidFill>
            </a:endParaRPr>
          </a:p>
          <a:p>
            <a:r>
              <a:rPr lang="zh-CN" altLang="en-US" sz="3600" dirty="0">
                <a:solidFill>
                  <a:srgbClr val="FF0000"/>
                </a:solidFill>
              </a:rPr>
              <a:t>     </a:t>
            </a:r>
            <a:r>
              <a:rPr lang="en-US" altLang="zh-CN" sz="3600" dirty="0">
                <a:solidFill>
                  <a:srgbClr val="FF0000"/>
                </a:solidFill>
              </a:rPr>
              <a:t>A.</a:t>
            </a:r>
            <a:endParaRPr lang="en-AU" altLang="zh-CN" sz="3600" dirty="0">
              <a:solidFill>
                <a:srgbClr val="FF0000"/>
              </a:solidFill>
            </a:endParaRPr>
          </a:p>
          <a:p>
            <a:endParaRPr lang="en-AU" altLang="zh-CN" sz="3600" dirty="0"/>
          </a:p>
          <a:p>
            <a:r>
              <a:rPr lang="en-US" altLang="zh-CN" sz="3600" dirty="0"/>
              <a:t>12.</a:t>
            </a:r>
            <a:r>
              <a:rPr lang="zh-CN" altLang="en-US" sz="3600" dirty="0"/>
              <a:t>男：别害怕，只是感冒，休息两天就好了</a:t>
            </a:r>
            <a:endParaRPr lang="en-AU" altLang="zh-CN" sz="3600" dirty="0"/>
          </a:p>
          <a:p>
            <a:r>
              <a:rPr lang="zh-CN" altLang="en-US" sz="3600" dirty="0"/>
              <a:t>     女：那我让妈妈来照顾我几天。</a:t>
            </a:r>
            <a:endParaRPr lang="en-AU" altLang="zh-CN" sz="3600" dirty="0"/>
          </a:p>
          <a:p>
            <a:endParaRPr lang="en-AU" altLang="zh-CN" sz="3600" dirty="0"/>
          </a:p>
          <a:p>
            <a:r>
              <a:rPr lang="zh-CN" altLang="en-AU" sz="3600" dirty="0">
                <a:solidFill>
                  <a:srgbClr val="FF0000"/>
                </a:solidFill>
              </a:rPr>
              <a:t>问</a:t>
            </a:r>
            <a:r>
              <a:rPr lang="zh-CN" altLang="en-US" sz="3600" dirty="0">
                <a:solidFill>
                  <a:srgbClr val="FF0000"/>
                </a:solidFill>
              </a:rPr>
              <a:t>：关于女的，可以知道什么？</a:t>
            </a:r>
            <a:r>
              <a:rPr lang="en-US" altLang="zh-CN" sz="3600" dirty="0">
                <a:solidFill>
                  <a:srgbClr val="FF0000"/>
                </a:solidFill>
              </a:rPr>
              <a:t>B</a:t>
            </a:r>
            <a:endParaRPr lang="en-AU" altLang="zh-CN" sz="3600" dirty="0">
              <a:solidFill>
                <a:srgbClr val="FF0000"/>
              </a:solidFill>
            </a:endParaRPr>
          </a:p>
          <a:p>
            <a:endParaRPr lang="en-AU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144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24F93B-CF99-664C-8E91-0604CBE5668C}"/>
              </a:ext>
            </a:extLst>
          </p:cNvPr>
          <p:cNvSpPr txBox="1"/>
          <p:nvPr/>
        </p:nvSpPr>
        <p:spPr>
          <a:xfrm>
            <a:off x="0" y="178673"/>
            <a:ext cx="121919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13.</a:t>
            </a:r>
            <a:r>
              <a:rPr lang="zh-CN" altLang="en-US" sz="3600" dirty="0"/>
              <a:t>男：小姐，请问这有人吗？我可以坐这儿吗？</a:t>
            </a:r>
            <a:endParaRPr lang="en-AU" altLang="zh-CN" sz="3600" dirty="0"/>
          </a:p>
          <a:p>
            <a:r>
              <a:rPr lang="zh-CN" altLang="en-US" sz="3600" dirty="0"/>
              <a:t>     女：不好意思，我朋友去洗手间了，一会儿就回来。</a:t>
            </a:r>
            <a:endParaRPr lang="en-AU" altLang="zh-CN" sz="3600" dirty="0"/>
          </a:p>
          <a:p>
            <a:r>
              <a:rPr lang="zh-CN" altLang="en-US" sz="3600" dirty="0"/>
              <a:t>   </a:t>
            </a:r>
            <a:r>
              <a:rPr lang="zh-CN" altLang="en-US" sz="3600" dirty="0">
                <a:solidFill>
                  <a:srgbClr val="FF0000"/>
                </a:solidFill>
              </a:rPr>
              <a:t>  问：女的是什么意思？</a:t>
            </a:r>
            <a:r>
              <a:rPr lang="en-US" altLang="zh-CN" sz="3600" dirty="0">
                <a:solidFill>
                  <a:srgbClr val="FF0000"/>
                </a:solidFill>
              </a:rPr>
              <a:t> B</a:t>
            </a:r>
            <a:endParaRPr lang="en-AU" altLang="zh-CN" sz="3600" dirty="0">
              <a:solidFill>
                <a:srgbClr val="FF0000"/>
              </a:solidFill>
            </a:endParaRPr>
          </a:p>
          <a:p>
            <a:endParaRPr lang="en-AU" altLang="zh-CN" sz="3600" dirty="0"/>
          </a:p>
          <a:p>
            <a:r>
              <a:rPr lang="en-US" altLang="zh-CN" sz="3600" dirty="0"/>
              <a:t>14.</a:t>
            </a:r>
            <a:r>
              <a:rPr lang="zh-CN" altLang="en-US" sz="3600" dirty="0"/>
              <a:t>女：我儿子又没考好，真着急。</a:t>
            </a:r>
            <a:endParaRPr lang="en-AU" altLang="zh-CN" sz="3600" dirty="0"/>
          </a:p>
          <a:p>
            <a:r>
              <a:rPr lang="zh-CN" altLang="en-US" sz="3600" dirty="0"/>
              <a:t>      男：别着急，孩子身体健康是最重要的。</a:t>
            </a:r>
            <a:endParaRPr lang="en-AU" altLang="zh-CN" sz="3600" dirty="0"/>
          </a:p>
          <a:p>
            <a:r>
              <a:rPr lang="zh-CN" altLang="en-US" sz="3600" dirty="0"/>
              <a:t>      </a:t>
            </a:r>
            <a:r>
              <a:rPr lang="zh-CN" altLang="en-US" sz="3600" dirty="0">
                <a:solidFill>
                  <a:srgbClr val="FF0000"/>
                </a:solidFill>
              </a:rPr>
              <a:t>问：女的为什么着急？</a:t>
            </a:r>
            <a:r>
              <a:rPr lang="en-US" altLang="zh-CN" sz="3600" dirty="0">
                <a:solidFill>
                  <a:srgbClr val="FF0000"/>
                </a:solidFill>
              </a:rPr>
              <a:t>B</a:t>
            </a:r>
            <a:endParaRPr lang="en-AU" altLang="zh-CN" sz="3600" dirty="0">
              <a:solidFill>
                <a:srgbClr val="FF0000"/>
              </a:solidFill>
            </a:endParaRPr>
          </a:p>
          <a:p>
            <a:endParaRPr lang="en-AU" altLang="zh-CN" sz="3600" dirty="0"/>
          </a:p>
          <a:p>
            <a:r>
              <a:rPr lang="en-US" altLang="zh-CN" sz="3600" dirty="0"/>
              <a:t>15.</a:t>
            </a:r>
            <a:r>
              <a:rPr lang="zh-CN" altLang="en-US" sz="3600" dirty="0"/>
              <a:t>女：明天要去面试，这两条裙子你穿哪条？</a:t>
            </a:r>
            <a:endParaRPr lang="en-AU" altLang="zh-CN" sz="3600" dirty="0"/>
          </a:p>
          <a:p>
            <a:r>
              <a:rPr lang="zh-CN" altLang="en-US" sz="3600" dirty="0"/>
              <a:t>     男：哪条好看我就穿哪条，你再帮我拿一下那件白衬衫。</a:t>
            </a:r>
            <a:endParaRPr lang="en-AU" altLang="zh-CN" sz="3600" dirty="0"/>
          </a:p>
          <a:p>
            <a:r>
              <a:rPr lang="zh-CN" altLang="en-US" sz="3600" dirty="0">
                <a:solidFill>
                  <a:srgbClr val="FF0000"/>
                </a:solidFill>
              </a:rPr>
              <a:t>     问：女的明天做什么？</a:t>
            </a:r>
            <a:r>
              <a:rPr lang="en-US" altLang="zh-CN" sz="3600" dirty="0">
                <a:solidFill>
                  <a:srgbClr val="FF0000"/>
                </a:solidFill>
              </a:rPr>
              <a:t>B</a:t>
            </a:r>
            <a:endParaRPr lang="en-AU" altLang="zh-CN" sz="3600" dirty="0">
              <a:solidFill>
                <a:srgbClr val="FF0000"/>
              </a:solidFill>
            </a:endParaRPr>
          </a:p>
          <a:p>
            <a:endParaRPr lang="en-AU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37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356D-0C2A-184E-B84D-5592E2EF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21" y="365125"/>
            <a:ext cx="6226424" cy="1325563"/>
          </a:xfrm>
        </p:spPr>
        <p:txBody>
          <a:bodyPr/>
          <a:lstStyle/>
          <a:p>
            <a:r>
              <a:rPr lang="zh-CN" altLang="en-US" dirty="0"/>
              <a:t>可乐 </a:t>
            </a:r>
            <a:r>
              <a:rPr lang="en-AU" altLang="zh-CN" dirty="0"/>
              <a:t>n. </a:t>
            </a:r>
            <a:r>
              <a:rPr lang="en-AU" altLang="zh-CN" dirty="0" err="1"/>
              <a:t>cola,Coke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E0F5CB-9CF3-0C47-93DB-14099AE763EB}"/>
              </a:ext>
            </a:extLst>
          </p:cNvPr>
          <p:cNvSpPr txBox="1">
            <a:spLocks/>
          </p:cNvSpPr>
          <p:nvPr/>
        </p:nvSpPr>
        <p:spPr>
          <a:xfrm>
            <a:off x="287309" y="1027906"/>
            <a:ext cx="3952484" cy="5464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我喜欢喝</a:t>
            </a:r>
            <a:r>
              <a:rPr lang="en-US" dirty="0" err="1">
                <a:solidFill>
                  <a:srgbClr val="FF0000"/>
                </a:solidFill>
              </a:rPr>
              <a:t>可乐</a:t>
            </a:r>
            <a:r>
              <a:rPr lang="zh-CN" altLang="en-US" dirty="0">
                <a:solidFill>
                  <a:srgbClr val="FF0000"/>
                </a:solidFill>
              </a:rPr>
              <a:t>。</a:t>
            </a:r>
            <a:endParaRPr lang="en-AU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可口</a:t>
            </a:r>
            <a:r>
              <a:rPr lang="zh-CN" altLang="en-US" dirty="0">
                <a:solidFill>
                  <a:srgbClr val="FF0000"/>
                </a:solidFill>
              </a:rPr>
              <a:t>可乐</a:t>
            </a:r>
            <a:endParaRPr lang="en-AU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百事</a:t>
            </a:r>
            <a:r>
              <a:rPr lang="zh-CN" altLang="en-US" dirty="0">
                <a:solidFill>
                  <a:srgbClr val="FF0000"/>
                </a:solidFill>
              </a:rPr>
              <a:t>可乐</a:t>
            </a:r>
            <a:endParaRPr lang="en-AU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雪碧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</p:txBody>
      </p:sp>
      <p:pic>
        <p:nvPicPr>
          <p:cNvPr id="3074" name="Picture 2" descr="可乐- 维基百科，自由的百科全书">
            <a:extLst>
              <a:ext uri="{FF2B5EF4-FFF2-40B4-BE49-F238E27FC236}">
                <a16:creationId xmlns:a16="http://schemas.microsoft.com/office/drawing/2014/main" id="{62AC1E1A-4CD7-C24B-8419-50E3035AD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38" y="86298"/>
            <a:ext cx="1814734" cy="32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可乐一瓶_万图壁纸网">
            <a:extLst>
              <a:ext uri="{FF2B5EF4-FFF2-40B4-BE49-F238E27FC236}">
                <a16:creationId xmlns:a16="http://schemas.microsoft.com/office/drawing/2014/main" id="{95AA8112-CAAF-E644-85CE-19C87ECE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17" y="39389"/>
            <a:ext cx="3557351" cy="35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me » Pepsi Max Australia">
            <a:extLst>
              <a:ext uri="{FF2B5EF4-FFF2-40B4-BE49-F238E27FC236}">
                <a16:creationId xmlns:a16="http://schemas.microsoft.com/office/drawing/2014/main" id="{FC6021B0-EECC-2545-B3D7-9CDFEBA3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14" y="3728034"/>
            <a:ext cx="1992745" cy="312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百事可乐碳酸饮料百事可乐330ml听装【价格图片品牌报价】-苏宁易购百事可乐苏宁自营店">
            <a:extLst>
              <a:ext uri="{FF2B5EF4-FFF2-40B4-BE49-F238E27FC236}">
                <a16:creationId xmlns:a16="http://schemas.microsoft.com/office/drawing/2014/main" id="{1A56C755-4E01-A546-AEF1-C2E8DDA43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159" y="3805471"/>
            <a:ext cx="2975091" cy="29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prite Lemonade Cans 375ml | liquoremporium">
            <a:extLst>
              <a:ext uri="{FF2B5EF4-FFF2-40B4-BE49-F238E27FC236}">
                <a16:creationId xmlns:a16="http://schemas.microsoft.com/office/drawing/2014/main" id="{61007AD4-6C1D-6D4F-9E91-BC54C5FB2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85" y="2739042"/>
            <a:ext cx="2811030" cy="375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25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356D-0C2A-184E-B84D-5592E2EF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20" y="365125"/>
            <a:ext cx="7286297" cy="1325563"/>
          </a:xfrm>
        </p:spPr>
        <p:txBody>
          <a:bodyPr/>
          <a:lstStyle/>
          <a:p>
            <a:r>
              <a:rPr lang="zh-CN" altLang="en-US" dirty="0"/>
              <a:t>洗手间 </a:t>
            </a:r>
            <a:r>
              <a:rPr lang="en-AU" altLang="zh-CN" dirty="0"/>
              <a:t>n. bathroom,</a:t>
            </a:r>
            <a:r>
              <a:rPr lang="zh-CN" altLang="en-US" dirty="0"/>
              <a:t> </a:t>
            </a:r>
            <a:r>
              <a:rPr lang="en-AU" altLang="zh-CN" dirty="0"/>
              <a:t>restroom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E0F5CB-9CF3-0C47-93DB-14099AE763EB}"/>
              </a:ext>
            </a:extLst>
          </p:cNvPr>
          <p:cNvSpPr txBox="1">
            <a:spLocks/>
          </p:cNvSpPr>
          <p:nvPr/>
        </p:nvSpPr>
        <p:spPr>
          <a:xfrm>
            <a:off x="287309" y="748145"/>
            <a:ext cx="3952484" cy="26808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卫生间</a:t>
            </a:r>
            <a:endParaRPr lang="en-AU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厕所</a:t>
            </a:r>
            <a:endParaRPr lang="en-AU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/>
              <a:t>请问洗手间在哪</a:t>
            </a:r>
            <a:r>
              <a:rPr lang="zh-CN" altLang="en-US" dirty="0"/>
              <a:t>？</a:t>
            </a:r>
            <a:endParaRPr lang="en-AU" altLang="zh-CN" dirty="0"/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</p:txBody>
      </p:sp>
      <p:pic>
        <p:nvPicPr>
          <p:cNvPr id="5122" name="Picture 2" descr="洗手间有何风水讲究？10大洗手间风水禁忌">
            <a:extLst>
              <a:ext uri="{FF2B5EF4-FFF2-40B4-BE49-F238E27FC236}">
                <a16:creationId xmlns:a16="http://schemas.microsoft.com/office/drawing/2014/main" id="{3387F4D0-4619-F343-9A65-78B54424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177" y="365125"/>
            <a:ext cx="4274514" cy="28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如厕传| ​蹲厕与坐厕的宫斗大戏~_厕所">
            <a:extLst>
              <a:ext uri="{FF2B5EF4-FFF2-40B4-BE49-F238E27FC236}">
                <a16:creationId xmlns:a16="http://schemas.microsoft.com/office/drawing/2014/main" id="{A65105F9-5373-FF4D-8943-E3F37403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9" y="3530045"/>
            <a:ext cx="5694218" cy="30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亚洲蹲”是什么鬼？为什么大部分老外做不到？_网易订阅">
            <a:extLst>
              <a:ext uri="{FF2B5EF4-FFF2-40B4-BE49-F238E27FC236}">
                <a16:creationId xmlns:a16="http://schemas.microsoft.com/office/drawing/2014/main" id="{31B4F357-F41D-CF4C-8CA9-B27966ABA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934" y="3530045"/>
            <a:ext cx="3175000" cy="319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57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DCD5-9CF3-C841-AEB9-395F1CB5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307975"/>
            <a:ext cx="10515600" cy="1325563"/>
          </a:xfrm>
        </p:spPr>
        <p:txBody>
          <a:bodyPr/>
          <a:lstStyle/>
          <a:p>
            <a:r>
              <a:rPr lang="zh-CN" altLang="en-US" dirty="0"/>
              <a:t>变化 </a:t>
            </a:r>
            <a:r>
              <a:rPr lang="en-US" altLang="zh-CN" dirty="0"/>
              <a:t>v. to change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DBE6A-6115-F04E-A8BA-F156D4DD7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" y="1811338"/>
            <a:ext cx="5033962" cy="4351338"/>
          </a:xfrm>
        </p:spPr>
        <p:txBody>
          <a:bodyPr/>
          <a:lstStyle/>
          <a:p>
            <a:r>
              <a:rPr lang="en-US" dirty="0" err="1"/>
              <a:t>有</a:t>
            </a:r>
            <a:r>
              <a:rPr lang="en-US" dirty="0" err="1">
                <a:solidFill>
                  <a:srgbClr val="FF0000"/>
                </a:solidFill>
              </a:rPr>
              <a:t>变化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没有</a:t>
            </a:r>
            <a:r>
              <a:rPr lang="en-US" dirty="0" err="1">
                <a:solidFill>
                  <a:srgbClr val="FF0000"/>
                </a:solidFill>
              </a:rPr>
              <a:t>变化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变化</a:t>
            </a:r>
            <a:r>
              <a:rPr lang="en-US" dirty="0" err="1"/>
              <a:t>很大</a:t>
            </a:r>
            <a:endParaRPr lang="en-US" dirty="0"/>
          </a:p>
          <a:p>
            <a:r>
              <a:rPr lang="zh-CN" altLang="en-US" dirty="0">
                <a:solidFill>
                  <a:srgbClr val="FF0000"/>
                </a:solidFill>
              </a:rPr>
              <a:t>变化</a:t>
            </a:r>
            <a:r>
              <a:rPr lang="zh-CN" altLang="en-US" dirty="0"/>
              <a:t>太快</a:t>
            </a:r>
            <a:endParaRPr lang="en-AU" altLang="zh-CN" dirty="0"/>
          </a:p>
          <a:p>
            <a:r>
              <a:rPr lang="zh-CN" altLang="en-US" dirty="0"/>
              <a:t>你几乎没</a:t>
            </a:r>
            <a:r>
              <a:rPr lang="zh-CN" altLang="en-US" dirty="0">
                <a:solidFill>
                  <a:srgbClr val="FF0000"/>
                </a:solidFill>
              </a:rPr>
              <a:t>变化</a:t>
            </a:r>
            <a:r>
              <a:rPr lang="zh-CN" altLang="en-US" dirty="0"/>
              <a:t>。</a:t>
            </a:r>
            <a:endParaRPr lang="en-AU" altLang="zh-CN" dirty="0"/>
          </a:p>
          <a:p>
            <a:r>
              <a:rPr lang="zh-CN" altLang="en-US" dirty="0"/>
              <a:t>墨尔本的天气</a:t>
            </a:r>
            <a:r>
              <a:rPr lang="zh-CN" altLang="en-US" dirty="0">
                <a:solidFill>
                  <a:srgbClr val="FF0000"/>
                </a:solidFill>
              </a:rPr>
              <a:t>变化</a:t>
            </a:r>
            <a:r>
              <a:rPr lang="zh-CN" altLang="en-US" dirty="0"/>
              <a:t>很快。</a:t>
            </a:r>
            <a:endParaRPr lang="en-AU" altLang="zh-CN" dirty="0"/>
          </a:p>
          <a:p>
            <a:r>
              <a:rPr lang="zh-CN" altLang="en-US" dirty="0"/>
              <a:t>我的家乡</a:t>
            </a:r>
            <a:r>
              <a:rPr lang="zh-CN" altLang="en-US" dirty="0">
                <a:solidFill>
                  <a:srgbClr val="FF0000"/>
                </a:solidFill>
              </a:rPr>
              <a:t>变化</a:t>
            </a:r>
            <a:r>
              <a:rPr lang="zh-CN" altLang="en-US" dirty="0"/>
              <a:t>很大。</a:t>
            </a:r>
            <a:endParaRPr lang="en-AU" altLang="zh-CN" dirty="0"/>
          </a:p>
          <a:p>
            <a:endParaRPr lang="en-AU" altLang="zh-CN" dirty="0"/>
          </a:p>
          <a:p>
            <a:endParaRPr lang="en-AU" altLang="zh-CN" dirty="0"/>
          </a:p>
        </p:txBody>
      </p:sp>
      <p:pic>
        <p:nvPicPr>
          <p:cNvPr id="1028" name="Picture 4" descr="世界各大城市的今昔对比照，中国变化最大！">
            <a:extLst>
              <a:ext uri="{FF2B5EF4-FFF2-40B4-BE49-F238E27FC236}">
                <a16:creationId xmlns:a16="http://schemas.microsoft.com/office/drawing/2014/main" id="{F6E5FD3D-4932-CD46-9A27-AB1BD9826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170" y="458594"/>
            <a:ext cx="4694092" cy="465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天气简笔画手帐素材_简笔画_笨笨画屋">
            <a:extLst>
              <a:ext uri="{FF2B5EF4-FFF2-40B4-BE49-F238E27FC236}">
                <a16:creationId xmlns:a16="http://schemas.microsoft.com/office/drawing/2014/main" id="{9B8186B9-C007-134A-80CD-D58BFB1DF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77"/>
          <a:stretch/>
        </p:blipFill>
        <p:spPr bwMode="auto">
          <a:xfrm>
            <a:off x="3901353" y="1771887"/>
            <a:ext cx="2532786" cy="20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8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4792-5927-7244-A6D9-E3648BFD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5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健康 </a:t>
            </a:r>
            <a:r>
              <a:rPr lang="en-US" altLang="zh-CN" dirty="0"/>
              <a:t>adj.</a:t>
            </a:r>
            <a:r>
              <a:rPr lang="zh-CN" altLang="en-US" dirty="0"/>
              <a:t> </a:t>
            </a:r>
            <a:r>
              <a:rPr lang="en-US" altLang="zh-CN" dirty="0"/>
              <a:t>healthy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647AE-2FFB-B244-BFBE-CF8AB0C03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5" y="1454727"/>
            <a:ext cx="4214284" cy="39485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我父母的身体很</a:t>
            </a:r>
            <a:r>
              <a:rPr lang="en-US" dirty="0" err="1">
                <a:solidFill>
                  <a:srgbClr val="FF0000"/>
                </a:solidFill>
              </a:rPr>
              <a:t>健康</a:t>
            </a:r>
            <a:r>
              <a:rPr lang="zh-CN" altLang="en-US" dirty="0"/>
              <a:t>。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这是一只</a:t>
            </a:r>
            <a:r>
              <a:rPr lang="zh-CN" altLang="en-US" dirty="0">
                <a:solidFill>
                  <a:srgbClr val="FF0000"/>
                </a:solidFill>
              </a:rPr>
              <a:t>健康</a:t>
            </a:r>
            <a:r>
              <a:rPr lang="zh-CN" altLang="en-US" dirty="0"/>
              <a:t>的小狗。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健康</a:t>
            </a:r>
            <a:r>
              <a:rPr lang="zh-CN" altLang="en-US" dirty="0"/>
              <a:t>最重要。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亚</a:t>
            </a:r>
            <a:r>
              <a:rPr lang="zh-CN" altLang="en-US" dirty="0">
                <a:solidFill>
                  <a:srgbClr val="FF0000"/>
                </a:solidFill>
              </a:rPr>
              <a:t>健康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逆转亚健康，“ENERGY BOMB”硬核出击_安徽频道_凤凰网">
            <a:extLst>
              <a:ext uri="{FF2B5EF4-FFF2-40B4-BE49-F238E27FC236}">
                <a16:creationId xmlns:a16="http://schemas.microsoft.com/office/drawing/2014/main" id="{BA28D79C-E473-394E-9A33-ABFA7E855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82" y="143262"/>
            <a:ext cx="508000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不知道贵宾犬健不健康？有这6个表现，祝贺你，狗狗非常健康_毛发">
            <a:extLst>
              <a:ext uri="{FF2B5EF4-FFF2-40B4-BE49-F238E27FC236}">
                <a16:creationId xmlns:a16="http://schemas.microsoft.com/office/drawing/2014/main" id="{F0D832E0-8FD1-1847-8B7B-F2DCF87F9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8"/>
          <a:stretch/>
        </p:blipFill>
        <p:spPr bwMode="auto">
          <a:xfrm>
            <a:off x="7976657" y="4204431"/>
            <a:ext cx="3590928" cy="21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亚健康- Home | Facebook">
            <a:extLst>
              <a:ext uri="{FF2B5EF4-FFF2-40B4-BE49-F238E27FC236}">
                <a16:creationId xmlns:a16="http://schemas.microsoft.com/office/drawing/2014/main" id="{7E031571-8FBC-0E42-B59A-90B34985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44" y="3247254"/>
            <a:ext cx="3590928" cy="35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90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253CCD8-1810-C04D-8350-D93355BD5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48" y="793407"/>
            <a:ext cx="11673503" cy="4782111"/>
          </a:xfrm>
        </p:spPr>
      </p:pic>
    </p:spTree>
    <p:extLst>
      <p:ext uri="{BB962C8B-B14F-4D97-AF65-F5344CB8AC3E}">
        <p14:creationId xmlns:p14="http://schemas.microsoft.com/office/powerpoint/2010/main" val="1736275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6B9F6-B89C-C245-96FF-16D8586F1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469557"/>
            <a:ext cx="8742217" cy="985171"/>
          </a:xfrm>
        </p:spPr>
        <p:txBody>
          <a:bodyPr>
            <a:normAutofit/>
          </a:bodyPr>
          <a:lstStyle/>
          <a:p>
            <a:r>
              <a:rPr lang="en-US" sz="4400" dirty="0" err="1"/>
              <a:t>你</a:t>
            </a:r>
            <a:r>
              <a:rPr lang="en-US" sz="4400" dirty="0" err="1">
                <a:highlight>
                  <a:srgbClr val="00FF00"/>
                </a:highlight>
              </a:rPr>
              <a:t>哪天</a:t>
            </a:r>
            <a:r>
              <a:rPr lang="en-US" sz="4400" dirty="0" err="1"/>
              <a:t>有时间</a:t>
            </a:r>
            <a:r>
              <a:rPr lang="en-US" sz="4400" dirty="0" err="1">
                <a:solidFill>
                  <a:srgbClr val="FF0000"/>
                </a:solidFill>
              </a:rPr>
              <a:t>就</a:t>
            </a:r>
            <a:r>
              <a:rPr lang="en-US" sz="4400" dirty="0" err="1">
                <a:highlight>
                  <a:srgbClr val="00FF00"/>
                </a:highlight>
              </a:rPr>
              <a:t>哪天</a:t>
            </a:r>
            <a:r>
              <a:rPr lang="en-US" sz="4400" dirty="0" err="1"/>
              <a:t>来我家吧</a:t>
            </a:r>
            <a:r>
              <a:rPr lang="zh-CN" altLang="en-US" sz="4400" dirty="0"/>
              <a:t>。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712BE-E84A-6841-BA63-333C041C5DAA}"/>
              </a:ext>
            </a:extLst>
          </p:cNvPr>
          <p:cNvSpPr txBox="1"/>
          <p:nvPr/>
        </p:nvSpPr>
        <p:spPr>
          <a:xfrm>
            <a:off x="1336964" y="2389909"/>
            <a:ext cx="421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Interrogative pronoun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79B63D-D718-CD40-8B8B-16A3362A8B25}"/>
              </a:ext>
            </a:extLst>
          </p:cNvPr>
          <p:cNvCxnSpPr/>
          <p:nvPr/>
        </p:nvCxnSpPr>
        <p:spPr>
          <a:xfrm flipH="1">
            <a:off x="2071256" y="1404141"/>
            <a:ext cx="457200" cy="62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D15C67-43E9-DC45-B701-8814CF6EB1FF}"/>
              </a:ext>
            </a:extLst>
          </p:cNvPr>
          <p:cNvSpPr txBox="1"/>
          <p:nvPr/>
        </p:nvSpPr>
        <p:spPr>
          <a:xfrm>
            <a:off x="6096000" y="2389909"/>
            <a:ext cx="421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Interrogative pronoun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34FCB9-349D-0641-B704-48265DC1FC83}"/>
              </a:ext>
            </a:extLst>
          </p:cNvPr>
          <p:cNvCxnSpPr/>
          <p:nvPr/>
        </p:nvCxnSpPr>
        <p:spPr>
          <a:xfrm>
            <a:off x="6332838" y="1288002"/>
            <a:ext cx="457200" cy="64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8AA3F3-4A70-624E-AE7C-A5DA47016064}"/>
              </a:ext>
            </a:extLst>
          </p:cNvPr>
          <p:cNvSpPr txBox="1"/>
          <p:nvPr/>
        </p:nvSpPr>
        <p:spPr>
          <a:xfrm>
            <a:off x="245918" y="3014306"/>
            <a:ext cx="1132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interrogative pronoun appears twice in the  sentence, referring to the same thing.</a:t>
            </a:r>
          </a:p>
        </p:txBody>
      </p:sp>
    </p:spTree>
    <p:extLst>
      <p:ext uri="{BB962C8B-B14F-4D97-AF65-F5344CB8AC3E}">
        <p14:creationId xmlns:p14="http://schemas.microsoft.com/office/powerpoint/2010/main" val="64407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62726-DBE7-3344-B640-ED64F1AB0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64" y="599499"/>
            <a:ext cx="10515600" cy="1083830"/>
          </a:xfrm>
        </p:spPr>
        <p:txBody>
          <a:bodyPr/>
          <a:lstStyle/>
          <a:p>
            <a:r>
              <a:rPr lang="zh-CN" altLang="en-US" sz="4800" dirty="0">
                <a:highlight>
                  <a:srgbClr val="00FF00"/>
                </a:highlight>
              </a:rPr>
              <a:t>什么</a:t>
            </a:r>
            <a:r>
              <a:rPr lang="zh-CN" altLang="en-US" sz="4800" dirty="0"/>
              <a:t>东西便宜</a:t>
            </a:r>
            <a:r>
              <a:rPr lang="zh-CN" altLang="en-US" sz="4800" dirty="0">
                <a:solidFill>
                  <a:srgbClr val="0070C0"/>
                </a:solidFill>
              </a:rPr>
              <a:t>我</a:t>
            </a:r>
            <a:r>
              <a:rPr lang="zh-CN" altLang="en-US" sz="4800" dirty="0">
                <a:solidFill>
                  <a:srgbClr val="FF0000"/>
                </a:solidFill>
              </a:rPr>
              <a:t>就</a:t>
            </a:r>
            <a:r>
              <a:rPr lang="zh-CN" altLang="en-US" sz="4800" dirty="0"/>
              <a:t>买</a:t>
            </a:r>
            <a:r>
              <a:rPr lang="zh-CN" altLang="en-US" sz="4800" dirty="0">
                <a:highlight>
                  <a:srgbClr val="00FF00"/>
                </a:highlight>
              </a:rPr>
              <a:t>什么</a:t>
            </a:r>
            <a:r>
              <a:rPr lang="zh-CN" altLang="en-US" sz="4800" dirty="0"/>
              <a:t>。</a:t>
            </a:r>
            <a:endParaRPr lang="en-AU" altLang="zh-CN" sz="4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B3386-BEE7-DB45-A4A3-B3B29F1D802E}"/>
              </a:ext>
            </a:extLst>
          </p:cNvPr>
          <p:cNvSpPr txBox="1"/>
          <p:nvPr/>
        </p:nvSpPr>
        <p:spPr>
          <a:xfrm>
            <a:off x="651164" y="2306782"/>
            <a:ext cx="421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Interrogative pronoun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9F77F-9E84-6A4F-92DF-AB056484B661}"/>
              </a:ext>
            </a:extLst>
          </p:cNvPr>
          <p:cNvSpPr txBox="1"/>
          <p:nvPr/>
        </p:nvSpPr>
        <p:spPr>
          <a:xfrm>
            <a:off x="6096000" y="2306782"/>
            <a:ext cx="421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Interrogative pronoun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EF3863-F5C9-AD41-A474-F55A3A60E395}"/>
              </a:ext>
            </a:extLst>
          </p:cNvPr>
          <p:cNvCxnSpPr/>
          <p:nvPr/>
        </p:nvCxnSpPr>
        <p:spPr>
          <a:xfrm flipH="1">
            <a:off x="1828800" y="1683329"/>
            <a:ext cx="457200" cy="62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5D9DAE-EA4B-B147-A098-DE892E074C3D}"/>
              </a:ext>
            </a:extLst>
          </p:cNvPr>
          <p:cNvCxnSpPr/>
          <p:nvPr/>
        </p:nvCxnSpPr>
        <p:spPr>
          <a:xfrm>
            <a:off x="7543800" y="1517073"/>
            <a:ext cx="457200" cy="64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B7E24A-F493-BE46-85F8-6431B22362BD}"/>
              </a:ext>
            </a:extLst>
          </p:cNvPr>
          <p:cNvSpPr txBox="1"/>
          <p:nvPr/>
        </p:nvSpPr>
        <p:spPr>
          <a:xfrm>
            <a:off x="245918" y="3014306"/>
            <a:ext cx="1132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interrogative pronoun appears twice in the  sentence, referring to the same thing.</a:t>
            </a:r>
          </a:p>
        </p:txBody>
      </p:sp>
    </p:spTree>
    <p:extLst>
      <p:ext uri="{BB962C8B-B14F-4D97-AF65-F5344CB8AC3E}">
        <p14:creationId xmlns:p14="http://schemas.microsoft.com/office/powerpoint/2010/main" val="64658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62726-DBE7-3344-B640-ED64F1AB0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64" y="599499"/>
            <a:ext cx="10515600" cy="1083830"/>
          </a:xfrm>
        </p:spPr>
        <p:txBody>
          <a:bodyPr/>
          <a:lstStyle/>
          <a:p>
            <a:r>
              <a:rPr lang="zh-CN" altLang="en-US" sz="4800" dirty="0">
                <a:highlight>
                  <a:srgbClr val="00FF00"/>
                </a:highlight>
              </a:rPr>
              <a:t>谁</a:t>
            </a:r>
            <a:r>
              <a:rPr lang="zh-CN" altLang="en-US" sz="4800" dirty="0"/>
              <a:t>喜欢他</a:t>
            </a:r>
            <a:r>
              <a:rPr lang="zh-CN" altLang="en-US" sz="4800" dirty="0">
                <a:solidFill>
                  <a:srgbClr val="0070C0"/>
                </a:solidFill>
              </a:rPr>
              <a:t>他</a:t>
            </a:r>
            <a:r>
              <a:rPr lang="zh-CN" altLang="en-US" sz="4800" dirty="0">
                <a:solidFill>
                  <a:srgbClr val="FF0000"/>
                </a:solidFill>
              </a:rPr>
              <a:t>就</a:t>
            </a:r>
            <a:r>
              <a:rPr lang="zh-CN" altLang="en-US" sz="4800" dirty="0"/>
              <a:t>喜欢</a:t>
            </a:r>
            <a:r>
              <a:rPr lang="zh-CN" altLang="en-US" sz="4800" dirty="0">
                <a:highlight>
                  <a:srgbClr val="00FF00"/>
                </a:highlight>
              </a:rPr>
              <a:t>谁</a:t>
            </a:r>
            <a:r>
              <a:rPr lang="zh-CN" altLang="en-US" sz="4800" dirty="0"/>
              <a:t>。</a:t>
            </a:r>
            <a:endParaRPr lang="en-AU" altLang="zh-CN" sz="4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B3386-BEE7-DB45-A4A3-B3B29F1D802E}"/>
              </a:ext>
            </a:extLst>
          </p:cNvPr>
          <p:cNvSpPr txBox="1"/>
          <p:nvPr/>
        </p:nvSpPr>
        <p:spPr>
          <a:xfrm>
            <a:off x="651164" y="2306782"/>
            <a:ext cx="421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Interrogative pronoun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9F77F-9E84-6A4F-92DF-AB056484B661}"/>
              </a:ext>
            </a:extLst>
          </p:cNvPr>
          <p:cNvSpPr txBox="1"/>
          <p:nvPr/>
        </p:nvSpPr>
        <p:spPr>
          <a:xfrm>
            <a:off x="6096000" y="2306782"/>
            <a:ext cx="421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Interrogative pronoun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EF3863-F5C9-AD41-A474-F55A3A60E395}"/>
              </a:ext>
            </a:extLst>
          </p:cNvPr>
          <p:cNvCxnSpPr/>
          <p:nvPr/>
        </p:nvCxnSpPr>
        <p:spPr>
          <a:xfrm flipH="1">
            <a:off x="1828800" y="1683329"/>
            <a:ext cx="457200" cy="62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5D9DAE-EA4B-B147-A098-DE892E074C3D}"/>
              </a:ext>
            </a:extLst>
          </p:cNvPr>
          <p:cNvCxnSpPr/>
          <p:nvPr/>
        </p:nvCxnSpPr>
        <p:spPr>
          <a:xfrm>
            <a:off x="7543800" y="1517073"/>
            <a:ext cx="457200" cy="64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B7E24A-F493-BE46-85F8-6431B22362BD}"/>
              </a:ext>
            </a:extLst>
          </p:cNvPr>
          <p:cNvSpPr txBox="1"/>
          <p:nvPr/>
        </p:nvSpPr>
        <p:spPr>
          <a:xfrm>
            <a:off x="245918" y="3014306"/>
            <a:ext cx="1132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interrogative pronoun appears twice in the  sentence, referring to the same thing.</a:t>
            </a:r>
          </a:p>
        </p:txBody>
      </p:sp>
    </p:spTree>
    <p:extLst>
      <p:ext uri="{BB962C8B-B14F-4D97-AF65-F5344CB8AC3E}">
        <p14:creationId xmlns:p14="http://schemas.microsoft.com/office/powerpoint/2010/main" val="1644346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7403</TotalTime>
  <Words>503</Words>
  <Application>Microsoft Macintosh PowerPoint</Application>
  <PresentationFormat>Widescreen</PresentationFormat>
  <Paragraphs>87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可乐 n. cola,Coke</vt:lpstr>
      <vt:lpstr>洗手间 n. bathroom, restroom</vt:lpstr>
      <vt:lpstr>变化 v. to change </vt:lpstr>
      <vt:lpstr>健康 adj. healthy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问题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xu.jade</dc:creator>
  <cp:lastModifiedBy>xu.jade</cp:lastModifiedBy>
  <cp:revision>71</cp:revision>
  <dcterms:created xsi:type="dcterms:W3CDTF">2021-08-02T03:22:09Z</dcterms:created>
  <dcterms:modified xsi:type="dcterms:W3CDTF">2021-11-04T02:40:07Z</dcterms:modified>
</cp:coreProperties>
</file>