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5" r:id="rId4"/>
    <p:sldId id="268" r:id="rId5"/>
    <p:sldId id="269" r:id="rId6"/>
    <p:sldId id="270" r:id="rId7"/>
    <p:sldId id="271" r:id="rId8"/>
    <p:sldId id="258" r:id="rId9"/>
    <p:sldId id="259" r:id="rId10"/>
    <p:sldId id="277" r:id="rId11"/>
    <p:sldId id="278" r:id="rId12"/>
    <p:sldId id="279" r:id="rId13"/>
    <p:sldId id="281" r:id="rId14"/>
    <p:sldId id="282" r:id="rId15"/>
    <p:sldId id="291" r:id="rId16"/>
    <p:sldId id="280" r:id="rId17"/>
    <p:sldId id="284" r:id="rId18"/>
    <p:sldId id="285" r:id="rId19"/>
    <p:sldId id="286" r:id="rId20"/>
    <p:sldId id="287" r:id="rId21"/>
    <p:sldId id="288" r:id="rId22"/>
    <p:sldId id="292" r:id="rId23"/>
    <p:sldId id="289" r:id="rId24"/>
    <p:sldId id="283" r:id="rId25"/>
    <p:sldId id="264" r:id="rId26"/>
    <p:sldId id="266" r:id="rId27"/>
    <p:sldId id="267" r:id="rId28"/>
    <p:sldId id="290" r:id="rId29"/>
    <p:sldId id="29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39"/>
    <p:restoredTop sz="94803"/>
  </p:normalViewPr>
  <p:slideViewPr>
    <p:cSldViewPr snapToGrid="0" snapToObjects="1">
      <p:cViewPr varScale="1">
        <p:scale>
          <a:sx n="90" d="100"/>
          <a:sy n="90" d="100"/>
        </p:scale>
        <p:origin x="3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77C18-6631-B94C-AA73-0C482AF8F1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A5C049-CAE1-CB4C-88FA-8A9D3D2E3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8EF58-FE22-E245-8A55-B652B0BFF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81DF5-670A-3A47-8447-080DA58FDDE5}" type="datetimeFigureOut">
              <a:rPr lang="en-US" smtClean="0"/>
              <a:t>8/19/21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58C8C-6849-2846-8F5E-A6DCA2C22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DF54B-426A-D045-9F92-D7071F254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D03CD-456E-EC44-A0C6-64AFC88D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57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13806-DD77-B64E-B288-EEEEE7DF0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A4A7D8-2DBF-044C-9F83-AD5B1535B9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B0AAA-C8B4-3944-BF9E-1C4F32D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81DF5-670A-3A47-8447-080DA58FDDE5}" type="datetimeFigureOut">
              <a:rPr lang="en-US" smtClean="0"/>
              <a:t>8/19/21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000C65-8B43-0548-BC74-08D53CD6E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2A01C-43CF-1942-AFDD-AF7A5602E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D03CD-456E-EC44-A0C6-64AFC88D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61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6B4937-C8F6-364E-AFCC-F7FEBB2BF7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5751AB-EA0E-CF4F-B19C-5D3EA7B531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F4F5E-70FF-CC44-A61C-98F49A0C3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81DF5-670A-3A47-8447-080DA58FDDE5}" type="datetimeFigureOut">
              <a:rPr lang="en-US" smtClean="0"/>
              <a:t>8/19/21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53BE3-FB0C-B74E-96C4-8FDA1A489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4348B-D713-6648-A834-87B0463D0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D03CD-456E-EC44-A0C6-64AFC88D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8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D0D36-987D-F64E-A4EB-02B499011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F1C0C-0A80-1F48-9662-AC27DD84B8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C9649-BC44-CA4B-8C5B-E965AF9AA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81DF5-670A-3A47-8447-080DA58FDDE5}" type="datetimeFigureOut">
              <a:rPr lang="en-US" smtClean="0"/>
              <a:t>8/19/21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8167E-3762-6A40-8C5B-AFAF21098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F3575-5F53-AA4D-86A7-062AFCD69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D03CD-456E-EC44-A0C6-64AFC88D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65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CFC66-64F8-3242-B798-127EE42A5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07118-5793-B74B-89E5-A37AF009E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DCEDD-C484-2D4D-B7F0-DF760EF97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81DF5-670A-3A47-8447-080DA58FDDE5}" type="datetimeFigureOut">
              <a:rPr lang="en-US" smtClean="0"/>
              <a:t>8/19/21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EE5BB-76D4-CB49-8E9A-9AEC3FEB4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C1844-6432-6F41-B8C2-01E67F37D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D03CD-456E-EC44-A0C6-64AFC88D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81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36A77-44BC-AF4C-9ECA-2D1A9D16D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02F78-8AD4-A848-9140-864C3FA491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55D10A-559A-724A-8778-E8975076AD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C6CA31-688F-FE49-A32D-E05570FF5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81DF5-670A-3A47-8447-080DA58FDDE5}" type="datetimeFigureOut">
              <a:rPr lang="en-US" smtClean="0"/>
              <a:t>8/19/21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A3D-4316-694A-B7D5-8C9AE0F44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0E5699-83A5-964C-A61A-9736C6D0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D03CD-456E-EC44-A0C6-64AFC88D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81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1C7CA-047A-7444-BDED-CA8436C7D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3BE29-293D-0E4A-AB41-0EBD83184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CA08F-DB2B-A447-A9DD-CF0D8C06C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609D7F-59F7-7E48-ADBB-3FE8512B0F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450638-FECB-3A43-9EA9-7FB3D989EB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B2C437-B9D9-2747-BA74-707693A91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81DF5-670A-3A47-8447-080DA58FDDE5}" type="datetimeFigureOut">
              <a:rPr lang="en-US" smtClean="0"/>
              <a:t>8/19/21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E4EF18-839D-3A45-9ADD-DD8AF749B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9C98FC-E2B7-7C42-AE70-9E7B64ED4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D03CD-456E-EC44-A0C6-64AFC88D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45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DA9FC-5A7F-974B-9F1C-3EBA5D646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FAA0FE-E8AB-2D4B-8C72-6EF3ADC17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81DF5-670A-3A47-8447-080DA58FDDE5}" type="datetimeFigureOut">
              <a:rPr lang="en-US" smtClean="0"/>
              <a:t>8/19/21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BC66BC-22DE-7146-9262-79CD3A248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4416FB-6112-3B42-AE72-9B5E01C83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D03CD-456E-EC44-A0C6-64AFC88D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60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CE5D8F-EAF4-8E45-B5D5-243255F2E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81DF5-670A-3A47-8447-080DA58FDDE5}" type="datetimeFigureOut">
              <a:rPr lang="en-US" smtClean="0"/>
              <a:t>8/19/21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53E5F7-7C9A-AE46-8B43-293080B5F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67F9D0-F896-DE4D-83E9-60D268D54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D03CD-456E-EC44-A0C6-64AFC88D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570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AB3FF-AB91-2044-8F68-D6E2B40E6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5D480-70A4-084E-8F20-DD498D550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374B82-F22A-914F-A0D4-F6AF32F23D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8B9E0B-0F1D-8845-AA4D-8E9DCAA13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81DF5-670A-3A47-8447-080DA58FDDE5}" type="datetimeFigureOut">
              <a:rPr lang="en-US" smtClean="0"/>
              <a:t>8/19/21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6B2E3-7241-0645-A8E8-94C8A050D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A6EA6-568F-7045-89CF-3C8C02D30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D03CD-456E-EC44-A0C6-64AFC88D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28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F2F4F-0F1F-FE40-9700-0CFC21E4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CEE412-5ECE-4641-BF5C-2C8B77415C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28D2FA-1A0D-8D45-A2A9-97406ECEF5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C1F7C0-1386-034D-9648-822569A09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81DF5-670A-3A47-8447-080DA58FDDE5}" type="datetimeFigureOut">
              <a:rPr lang="en-US" smtClean="0"/>
              <a:t>8/19/21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AC39C-926A-4F4B-B1CD-276CC6A07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05892A-6DC3-2E42-8F1C-91B4DDE31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D03CD-456E-EC44-A0C6-64AFC88D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65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9B63E9-48F9-DE4A-9EE1-D94297310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F916E5-F0A7-D848-BECB-AF4E2BC8E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E0A86-57F3-E14A-A5EF-869D9A4816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81DF5-670A-3A47-8447-080DA58FDDE5}" type="datetimeFigureOut">
              <a:rPr lang="en-US" smtClean="0"/>
              <a:t>8/19/21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4896D3-01F4-4549-AFD7-E8BD118FDB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83B3C-B708-4C45-AC09-BB51697C8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D03CD-456E-EC44-A0C6-64AFC88D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035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AF28C-E305-014F-9E23-F386875D97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B5FCBB-3295-9748-81F8-7A0780A991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person, newspaper, screenshot&#10;&#10;Description automatically generated">
            <a:extLst>
              <a:ext uri="{FF2B5EF4-FFF2-40B4-BE49-F238E27FC236}">
                <a16:creationId xmlns:a16="http://schemas.microsoft.com/office/drawing/2014/main" id="{4ED580C1-0BA0-5243-821A-E07B0F3C9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774700"/>
            <a:ext cx="10706100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89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E474A-021C-3C4D-BC6E-69B8BA3B9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7660" y="1953215"/>
            <a:ext cx="7710377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8700" dirty="0" err="1">
                <a:latin typeface="Kaiti TC" panose="02010600040101010101" pitchFamily="2" charset="-120"/>
                <a:ea typeface="Kaiti TC" panose="02010600040101010101" pitchFamily="2" charset="-120"/>
              </a:rPr>
              <a:t>熊猫</a:t>
            </a: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CBAE58-997E-4046-A68A-18489C3E31CE}"/>
              </a:ext>
            </a:extLst>
          </p:cNvPr>
          <p:cNvSpPr txBox="1"/>
          <p:nvPr/>
        </p:nvSpPr>
        <p:spPr>
          <a:xfrm>
            <a:off x="2743200" y="553447"/>
            <a:ext cx="63582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/>
              <a:t>Xióng</a:t>
            </a:r>
            <a:r>
              <a:rPr lang="en-US" sz="7200" dirty="0"/>
              <a:t>         </a:t>
            </a:r>
            <a:r>
              <a:rPr lang="en-US" sz="7200" dirty="0" err="1"/>
              <a:t>māo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032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E474A-021C-3C4D-BC6E-69B8BA3B9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7660" y="1953215"/>
            <a:ext cx="771037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700" dirty="0" err="1">
                <a:latin typeface="Kaiti TC" panose="02010600040101010101" pitchFamily="2" charset="-120"/>
                <a:ea typeface="Kaiti TC" panose="02010600040101010101" pitchFamily="2" charset="-120"/>
              </a:rPr>
              <a:t>满意</a:t>
            </a: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CBAE58-997E-4046-A68A-18489C3E31CE}"/>
              </a:ext>
            </a:extLst>
          </p:cNvPr>
          <p:cNvSpPr txBox="1"/>
          <p:nvPr/>
        </p:nvSpPr>
        <p:spPr>
          <a:xfrm>
            <a:off x="2743200" y="553447"/>
            <a:ext cx="63582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man             </a:t>
            </a:r>
            <a:r>
              <a:rPr lang="en-US" sz="7200" dirty="0" err="1"/>
              <a:t>yì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4514C6-DD49-E749-BEA2-9D779E972F36}"/>
              </a:ext>
            </a:extLst>
          </p:cNvPr>
          <p:cNvSpPr txBox="1"/>
          <p:nvPr/>
        </p:nvSpPr>
        <p:spPr>
          <a:xfrm>
            <a:off x="3602182" y="553447"/>
            <a:ext cx="374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186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E474A-021C-3C4D-BC6E-69B8BA3B9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7660" y="1953215"/>
            <a:ext cx="771037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700" dirty="0" err="1">
                <a:latin typeface="Kaiti TC" panose="02010600040101010101" pitchFamily="2" charset="-120"/>
                <a:ea typeface="Kaiti TC" panose="02010600040101010101" pitchFamily="2" charset="-120"/>
              </a:rPr>
              <a:t>电梯</a:t>
            </a: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CBAE58-997E-4046-A68A-18489C3E31CE}"/>
              </a:ext>
            </a:extLst>
          </p:cNvPr>
          <p:cNvSpPr txBox="1"/>
          <p:nvPr/>
        </p:nvSpPr>
        <p:spPr>
          <a:xfrm>
            <a:off x="2743200" y="553447"/>
            <a:ext cx="63582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/>
              <a:t>diàn</a:t>
            </a:r>
            <a:r>
              <a:rPr lang="en-US" sz="7200" dirty="0"/>
              <a:t>             </a:t>
            </a:r>
            <a:r>
              <a:rPr lang="en-US" sz="7200" dirty="0" err="1"/>
              <a:t>tī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808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E474A-021C-3C4D-BC6E-69B8BA3B9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7660" y="1953215"/>
            <a:ext cx="771037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700" dirty="0" err="1">
                <a:latin typeface="Kaiti TC" panose="02010600040101010101" pitchFamily="2" charset="-120"/>
                <a:ea typeface="Kaiti TC" panose="02010600040101010101" pitchFamily="2" charset="-120"/>
              </a:rPr>
              <a:t>害怕</a:t>
            </a: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CBAE58-997E-4046-A68A-18489C3E31CE}"/>
              </a:ext>
            </a:extLst>
          </p:cNvPr>
          <p:cNvSpPr txBox="1"/>
          <p:nvPr/>
        </p:nvSpPr>
        <p:spPr>
          <a:xfrm>
            <a:off x="2743200" y="553447"/>
            <a:ext cx="63582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/>
              <a:t>hài</a:t>
            </a:r>
            <a:r>
              <a:rPr lang="en-US" sz="7200" dirty="0"/>
              <a:t>               </a:t>
            </a:r>
            <a:r>
              <a:rPr lang="en-US" sz="7200" dirty="0" err="1"/>
              <a:t>pà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382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E474A-021C-3C4D-BC6E-69B8BA3B9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7660" y="1953215"/>
            <a:ext cx="771037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700" dirty="0" err="1">
                <a:latin typeface="Kaiti TC" panose="02010600040101010101" pitchFamily="2" charset="-120"/>
                <a:ea typeface="Kaiti TC" panose="02010600040101010101" pitchFamily="2" charset="-120"/>
              </a:rPr>
              <a:t>见面</a:t>
            </a: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CBAE58-997E-4046-A68A-18489C3E31CE}"/>
              </a:ext>
            </a:extLst>
          </p:cNvPr>
          <p:cNvSpPr txBox="1"/>
          <p:nvPr/>
        </p:nvSpPr>
        <p:spPr>
          <a:xfrm>
            <a:off x="2743200" y="553447"/>
            <a:ext cx="59329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/>
              <a:t>jiàn</a:t>
            </a:r>
            <a:r>
              <a:rPr lang="en-US" sz="7200" dirty="0"/>
              <a:t>            </a:t>
            </a:r>
            <a:r>
              <a:rPr lang="en-US" sz="7200" dirty="0" err="1"/>
              <a:t>miàn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730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E474A-021C-3C4D-BC6E-69B8BA3B9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7660" y="1953215"/>
            <a:ext cx="771037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700" dirty="0" err="1">
                <a:latin typeface="Kaiti TC" panose="02010600040101010101" pitchFamily="2" charset="-120"/>
                <a:ea typeface="Kaiti TC" panose="02010600040101010101" pitchFamily="2" charset="-120"/>
              </a:rPr>
              <a:t>安静</a:t>
            </a: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CBAE58-997E-4046-A68A-18489C3E31CE}"/>
              </a:ext>
            </a:extLst>
          </p:cNvPr>
          <p:cNvSpPr txBox="1"/>
          <p:nvPr/>
        </p:nvSpPr>
        <p:spPr>
          <a:xfrm>
            <a:off x="3129516" y="584380"/>
            <a:ext cx="59329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/>
              <a:t>ān</a:t>
            </a:r>
            <a:r>
              <a:rPr lang="en-US" sz="7200" dirty="0"/>
              <a:t>            </a:t>
            </a:r>
            <a:r>
              <a:rPr lang="en-US" sz="7200" dirty="0" err="1"/>
              <a:t>jìng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020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E474A-021C-3C4D-BC6E-69B8BA3B9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3165" y="1953215"/>
            <a:ext cx="425834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700" dirty="0" err="1">
                <a:latin typeface="Kaiti TC" panose="02010600040101010101" pitchFamily="2" charset="-120"/>
                <a:ea typeface="Kaiti TC" panose="02010600040101010101" pitchFamily="2" charset="-120"/>
              </a:rPr>
              <a:t>层</a:t>
            </a: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CBAE58-997E-4046-A68A-18489C3E31CE}"/>
              </a:ext>
            </a:extLst>
          </p:cNvPr>
          <p:cNvSpPr txBox="1"/>
          <p:nvPr/>
        </p:nvSpPr>
        <p:spPr>
          <a:xfrm>
            <a:off x="2743200" y="553447"/>
            <a:ext cx="63582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          </a:t>
            </a:r>
            <a:r>
              <a:rPr lang="en-US" sz="7200" dirty="0" err="1"/>
              <a:t>céng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861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E474A-021C-3C4D-BC6E-69B8BA3B9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3150" y="1477330"/>
            <a:ext cx="715837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8700" dirty="0" err="1">
                <a:latin typeface="Kaiti TC" panose="02010600040101010101" pitchFamily="2" charset="-120"/>
                <a:ea typeface="Kaiti TC" panose="02010600040101010101" pitchFamily="2" charset="-120"/>
              </a:rPr>
              <a:t>熊猫</a:t>
            </a: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67969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E474A-021C-3C4D-BC6E-69B8BA3B9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3150" y="1477330"/>
            <a:ext cx="715837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8700" dirty="0" err="1">
                <a:latin typeface="Kaiti TC" panose="02010600040101010101" pitchFamily="2" charset="-120"/>
                <a:ea typeface="Kaiti TC" panose="02010600040101010101" pitchFamily="2" charset="-120"/>
              </a:rPr>
              <a:t>害怕</a:t>
            </a: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18127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E474A-021C-3C4D-BC6E-69B8BA3B9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3150" y="1477330"/>
            <a:ext cx="715837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8700" dirty="0" err="1">
                <a:latin typeface="Kaiti TC" panose="02010600040101010101" pitchFamily="2" charset="-120"/>
                <a:ea typeface="Kaiti TC" panose="02010600040101010101" pitchFamily="2" charset="-120"/>
              </a:rPr>
              <a:t>满意</a:t>
            </a: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82094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CF288035-8382-BD48-8D7C-C9CAB996B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63800"/>
            <a:ext cx="105156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078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E474A-021C-3C4D-BC6E-69B8BA3B9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3150" y="1477330"/>
            <a:ext cx="715837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8700" dirty="0" err="1">
                <a:latin typeface="Kaiti TC" panose="02010600040101010101" pitchFamily="2" charset="-120"/>
                <a:ea typeface="Kaiti TC" panose="02010600040101010101" pitchFamily="2" charset="-120"/>
              </a:rPr>
              <a:t>见面</a:t>
            </a: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17096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E474A-021C-3C4D-BC6E-69B8BA3B9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3150" y="1477330"/>
            <a:ext cx="715837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8700" dirty="0" err="1">
                <a:latin typeface="Kaiti TC" panose="02010600040101010101" pitchFamily="2" charset="-120"/>
                <a:ea typeface="Kaiti TC" panose="02010600040101010101" pitchFamily="2" charset="-120"/>
              </a:rPr>
              <a:t>电梯</a:t>
            </a: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15915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E474A-021C-3C4D-BC6E-69B8BA3B9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3149" y="1477330"/>
            <a:ext cx="750997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700" dirty="0" err="1">
                <a:latin typeface="Kaiti TC" panose="02010600040101010101" pitchFamily="2" charset="-120"/>
                <a:ea typeface="Kaiti TC" panose="02010600040101010101" pitchFamily="2" charset="-120"/>
              </a:rPr>
              <a:t>安静</a:t>
            </a: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15672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E474A-021C-3C4D-BC6E-69B8BA3B9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1950" y="1253331"/>
            <a:ext cx="424903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700" dirty="0" err="1">
                <a:latin typeface="Kaiti TC" panose="02010600040101010101" pitchFamily="2" charset="-120"/>
                <a:ea typeface="Kaiti TC" panose="02010600040101010101" pitchFamily="2" charset="-120"/>
              </a:rPr>
              <a:t>层</a:t>
            </a: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79053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2E94C-8890-AA45-8414-58F57C4F4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DECE1-B494-F14E-9523-9CC70B8395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3413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D8BC0242-676C-8F49-853A-44553FD53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712" y="942109"/>
            <a:ext cx="11552576" cy="3460966"/>
          </a:xfrm>
        </p:spPr>
      </p:pic>
    </p:spTree>
    <p:extLst>
      <p:ext uri="{BB962C8B-B14F-4D97-AF65-F5344CB8AC3E}">
        <p14:creationId xmlns:p14="http://schemas.microsoft.com/office/powerpoint/2010/main" val="3540344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A9B2C-59B0-5243-8E58-60AC1E9D9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562389"/>
            <a:ext cx="11887200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atin typeface="Kaiti TC" panose="02010600040101010101" pitchFamily="2" charset="-120"/>
                <a:ea typeface="Kaiti TC" panose="02010600040101010101" pitchFamily="2" charset="-120"/>
              </a:rPr>
              <a:t>上个星期我买了一条裤子</a:t>
            </a:r>
            <a:r>
              <a:rPr lang="zh-CN" altLang="en-US" sz="4000" dirty="0">
                <a:latin typeface="Kaiti TC" panose="02010600040101010101" pitchFamily="2" charset="-120"/>
                <a:ea typeface="Kaiti TC" panose="02010600040101010101" pitchFamily="2" charset="-120"/>
              </a:rPr>
              <a:t>，昨天</a:t>
            </a:r>
            <a:r>
              <a:rPr lang="zh-CN" altLang="en-US" sz="4000" dirty="0">
                <a:solidFill>
                  <a:srgbClr val="FF0000"/>
                </a:solidFill>
                <a:latin typeface="Kaiti TC" panose="02010600040101010101" pitchFamily="2" charset="-120"/>
                <a:ea typeface="Kaiti TC" panose="02010600040101010101" pitchFamily="2" charset="-120"/>
              </a:rPr>
              <a:t>又</a:t>
            </a:r>
            <a:r>
              <a:rPr lang="zh-CN" altLang="en-US" sz="4000" dirty="0">
                <a:latin typeface="Kaiti TC" panose="02010600040101010101" pitchFamily="2" charset="-120"/>
                <a:ea typeface="Kaiti TC" panose="02010600040101010101" pitchFamily="2" charset="-120"/>
              </a:rPr>
              <a:t>买了一条。</a:t>
            </a:r>
            <a:endParaRPr lang="en-AU" altLang="zh-CN" sz="40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>
                <a:latin typeface="Kaiti TC" panose="02010600040101010101" pitchFamily="2" charset="-120"/>
                <a:ea typeface="Kaiti TC" panose="02010600040101010101" pitchFamily="2" charset="-120"/>
              </a:rPr>
              <a:t>你上午已经喝了一杯咖啡，下午怎么</a:t>
            </a:r>
            <a:r>
              <a:rPr lang="zh-CN" altLang="en-US" sz="4000" dirty="0">
                <a:solidFill>
                  <a:srgbClr val="FF0000"/>
                </a:solidFill>
                <a:latin typeface="Kaiti TC" panose="02010600040101010101" pitchFamily="2" charset="-120"/>
                <a:ea typeface="Kaiti TC" panose="02010600040101010101" pitchFamily="2" charset="-120"/>
              </a:rPr>
              <a:t>又</a:t>
            </a:r>
            <a:r>
              <a:rPr lang="zh-CN" altLang="en-US" sz="4000" dirty="0">
                <a:latin typeface="Kaiti TC" panose="02010600040101010101" pitchFamily="2" charset="-120"/>
                <a:ea typeface="Kaiti TC" panose="02010600040101010101" pitchFamily="2" charset="-120"/>
              </a:rPr>
              <a:t>喝了一杯？</a:t>
            </a:r>
            <a:endParaRPr lang="en-AU" altLang="zh-CN" sz="40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>
                <a:latin typeface="Kaiti TC" panose="02010600040101010101" pitchFamily="2" charset="-120"/>
                <a:ea typeface="Kaiti TC" panose="02010600040101010101" pitchFamily="2" charset="-120"/>
              </a:rPr>
              <a:t>小刚，你前天迟到，昨天迟到，今天怎么</a:t>
            </a:r>
            <a:r>
              <a:rPr lang="zh-CN" altLang="en-US" sz="4000" dirty="0">
                <a:solidFill>
                  <a:srgbClr val="FF0000"/>
                </a:solidFill>
                <a:latin typeface="Kaiti TC" panose="02010600040101010101" pitchFamily="2" charset="-120"/>
                <a:ea typeface="Kaiti TC" panose="02010600040101010101" pitchFamily="2" charset="-120"/>
              </a:rPr>
              <a:t>又</a:t>
            </a:r>
            <a:r>
              <a:rPr lang="zh-CN" altLang="en-US" sz="4000" dirty="0">
                <a:latin typeface="Kaiti TC" panose="02010600040101010101" pitchFamily="2" charset="-120"/>
                <a:ea typeface="Kaiti TC" panose="02010600040101010101" pitchFamily="2" charset="-120"/>
              </a:rPr>
              <a:t>迟到了？</a:t>
            </a:r>
            <a:endParaRPr lang="en-AU" altLang="zh-CN" sz="40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>
                <a:latin typeface="Kaiti TC" panose="02010600040101010101" pitchFamily="2" charset="-120"/>
                <a:ea typeface="Kaiti TC" panose="02010600040101010101" pitchFamily="2" charset="-120"/>
              </a:rPr>
              <a:t>我昨天看了一个电影，今天</a:t>
            </a:r>
            <a:r>
              <a:rPr lang="zh-CN" altLang="en-US" sz="4000" dirty="0">
                <a:solidFill>
                  <a:srgbClr val="FF0000"/>
                </a:solidFill>
                <a:latin typeface="Kaiti TC" panose="02010600040101010101" pitchFamily="2" charset="-120"/>
                <a:ea typeface="Kaiti TC" panose="02010600040101010101" pitchFamily="2" charset="-120"/>
              </a:rPr>
              <a:t>又</a:t>
            </a:r>
            <a:r>
              <a:rPr lang="zh-CN" altLang="en-US" sz="4000" dirty="0">
                <a:latin typeface="Kaiti TC" panose="02010600040101010101" pitchFamily="2" charset="-120"/>
                <a:ea typeface="Kaiti TC" panose="02010600040101010101" pitchFamily="2" charset="-120"/>
              </a:rPr>
              <a:t>看了一个</a:t>
            </a:r>
            <a:endParaRPr lang="en-US" sz="40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A37E6B-5EAF-5D48-9505-FA24FF8A15F3}"/>
              </a:ext>
            </a:extLst>
          </p:cNvPr>
          <p:cNvSpPr txBox="1"/>
          <p:nvPr/>
        </p:nvSpPr>
        <p:spPr>
          <a:xfrm>
            <a:off x="1274616" y="401782"/>
            <a:ext cx="8242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</a:rPr>
              <a:t>又</a:t>
            </a:r>
            <a:r>
              <a:rPr lang="en-US" altLang="zh-CN" sz="4800" dirty="0" err="1"/>
              <a:t>+V</a:t>
            </a:r>
            <a:r>
              <a:rPr lang="zh-CN" altLang="en-US" sz="4800" dirty="0"/>
              <a:t>（</a:t>
            </a:r>
            <a:r>
              <a:rPr lang="en-US" altLang="zh-CN" sz="4800" dirty="0"/>
              <a:t>has already  happened</a:t>
            </a:r>
            <a:r>
              <a:rPr lang="zh-CN" altLang="en-US" sz="4800" dirty="0"/>
              <a:t>）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70963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41429-E5DF-5947-8266-C10FEFEF8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627" y="1232779"/>
            <a:ext cx="11644746" cy="506859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4400" dirty="0" err="1">
                <a:latin typeface="Kaiti TC" panose="02010600040101010101" pitchFamily="2" charset="-120"/>
                <a:ea typeface="Kaiti TC" panose="02010600040101010101" pitchFamily="2" charset="-120"/>
              </a:rPr>
              <a:t>你只吃了一点儿饭</a:t>
            </a:r>
            <a:r>
              <a:rPr lang="zh-CN" altLang="en-US" sz="4400" dirty="0">
                <a:latin typeface="Kaiti TC" panose="02010600040101010101" pitchFamily="2" charset="-120"/>
                <a:ea typeface="Kaiti TC" panose="02010600040101010101" pitchFamily="2" charset="-120"/>
              </a:rPr>
              <a:t>，</a:t>
            </a:r>
            <a:r>
              <a:rPr lang="zh-CN" altLang="en-US" sz="4400" dirty="0">
                <a:solidFill>
                  <a:srgbClr val="00B050"/>
                </a:solidFill>
                <a:latin typeface="Kaiti TC" panose="02010600040101010101" pitchFamily="2" charset="-120"/>
                <a:ea typeface="Kaiti TC" panose="02010600040101010101" pitchFamily="2" charset="-120"/>
              </a:rPr>
              <a:t>再</a:t>
            </a:r>
            <a:r>
              <a:rPr lang="zh-CN" altLang="en-US" sz="4400" dirty="0">
                <a:latin typeface="Kaiti TC" panose="02010600040101010101" pitchFamily="2" charset="-120"/>
                <a:ea typeface="Kaiti TC" panose="02010600040101010101" pitchFamily="2" charset="-120"/>
              </a:rPr>
              <a:t>吃一点儿吧。</a:t>
            </a:r>
            <a:endParaRPr lang="en-AU" altLang="zh-CN" sz="44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CN" altLang="en-US" sz="4400" dirty="0">
                <a:latin typeface="Kaiti TC" panose="02010600040101010101" pitchFamily="2" charset="-120"/>
                <a:ea typeface="Kaiti TC" panose="02010600040101010101" pitchFamily="2" charset="-120"/>
              </a:rPr>
              <a:t>家里只有一个面包了，我们</a:t>
            </a:r>
            <a:r>
              <a:rPr lang="zh-CN" altLang="en-US" sz="4400" dirty="0">
                <a:solidFill>
                  <a:srgbClr val="00B050"/>
                </a:solidFill>
                <a:latin typeface="Kaiti TC" panose="02010600040101010101" pitchFamily="2" charset="-120"/>
                <a:ea typeface="Kaiti TC" panose="02010600040101010101" pitchFamily="2" charset="-120"/>
              </a:rPr>
              <a:t>再</a:t>
            </a:r>
            <a:r>
              <a:rPr lang="zh-CN" altLang="en-US" sz="4400" dirty="0">
                <a:latin typeface="Kaiti TC" panose="02010600040101010101" pitchFamily="2" charset="-120"/>
                <a:ea typeface="Kaiti TC" panose="02010600040101010101" pitchFamily="2" charset="-120"/>
              </a:rPr>
              <a:t>买一些吧。</a:t>
            </a:r>
            <a:endParaRPr lang="en-AU" altLang="zh-CN" sz="44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CN" altLang="en-US" sz="4400" dirty="0">
                <a:latin typeface="Kaiti TC" panose="02010600040101010101" pitchFamily="2" charset="-120"/>
                <a:ea typeface="Kaiti TC" panose="02010600040101010101" pitchFamily="2" charset="-120"/>
              </a:rPr>
              <a:t>那个饭馆我昨天去了一次，明天还想</a:t>
            </a:r>
            <a:r>
              <a:rPr lang="zh-CN" altLang="en-US" sz="4400" dirty="0">
                <a:solidFill>
                  <a:srgbClr val="00B050"/>
                </a:solidFill>
                <a:latin typeface="Kaiti TC" panose="02010600040101010101" pitchFamily="2" charset="-120"/>
                <a:ea typeface="Kaiti TC" panose="02010600040101010101" pitchFamily="2" charset="-120"/>
              </a:rPr>
              <a:t>再</a:t>
            </a:r>
            <a:r>
              <a:rPr lang="zh-CN" altLang="en-US" sz="4400" dirty="0">
                <a:latin typeface="Kaiti TC" panose="02010600040101010101" pitchFamily="2" charset="-120"/>
                <a:ea typeface="Kaiti TC" panose="02010600040101010101" pitchFamily="2" charset="-120"/>
              </a:rPr>
              <a:t>去一次。</a:t>
            </a:r>
            <a:endParaRPr lang="en-AU" altLang="zh-CN" sz="44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en-US" sz="4400" dirty="0" err="1">
                <a:latin typeface="Kaiti TC" panose="02010600040101010101" pitchFamily="2" charset="-120"/>
                <a:ea typeface="Kaiti TC" panose="02010600040101010101" pitchFamily="2" charset="-120"/>
              </a:rPr>
              <a:t>昨天去看了看</a:t>
            </a:r>
            <a:r>
              <a:rPr lang="zh-CN" altLang="en-US" sz="4400" dirty="0">
                <a:latin typeface="Kaiti TC" panose="02010600040101010101" pitchFamily="2" charset="-120"/>
                <a:ea typeface="Kaiti TC" panose="02010600040101010101" pitchFamily="2" charset="-120"/>
              </a:rPr>
              <a:t>，今天又去看了看，明天还想</a:t>
            </a:r>
            <a:r>
              <a:rPr lang="zh-CN" altLang="en-US" sz="4400" dirty="0">
                <a:solidFill>
                  <a:srgbClr val="00B050"/>
                </a:solidFill>
                <a:latin typeface="Kaiti TC" panose="02010600040101010101" pitchFamily="2" charset="-120"/>
                <a:ea typeface="Kaiti TC" panose="02010600040101010101" pitchFamily="2" charset="-120"/>
              </a:rPr>
              <a:t>再</a:t>
            </a:r>
            <a:r>
              <a:rPr lang="zh-CN" altLang="en-US" sz="4400" dirty="0">
                <a:latin typeface="Kaiti TC" panose="02010600040101010101" pitchFamily="2" charset="-120"/>
                <a:ea typeface="Kaiti TC" panose="02010600040101010101" pitchFamily="2" charset="-120"/>
              </a:rPr>
              <a:t>去看一次。</a:t>
            </a:r>
            <a:endParaRPr lang="en-US" sz="44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B6CD4D-E014-EC45-8B8D-3B4871CCE544}"/>
              </a:ext>
            </a:extLst>
          </p:cNvPr>
          <p:cNvSpPr txBox="1"/>
          <p:nvPr/>
        </p:nvSpPr>
        <p:spPr>
          <a:xfrm>
            <a:off x="1274616" y="401782"/>
            <a:ext cx="8205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00B050"/>
                </a:solidFill>
              </a:rPr>
              <a:t>再</a:t>
            </a:r>
            <a:r>
              <a:rPr lang="en-US" altLang="zh-CN" sz="4800" dirty="0"/>
              <a:t>+V(has not happened yet)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0161339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9FF0EA-A6E8-394C-847E-BB62740C3FD0}"/>
              </a:ext>
            </a:extLst>
          </p:cNvPr>
          <p:cNvSpPr txBox="1"/>
          <p:nvPr/>
        </p:nvSpPr>
        <p:spPr>
          <a:xfrm>
            <a:off x="339012" y="391884"/>
            <a:ext cx="11513975" cy="5534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latin typeface="Kaiti TC" panose="02010600040101010101" pitchFamily="2" charset="-120"/>
                <a:ea typeface="Kaiti TC" panose="02010600040101010101" pitchFamily="2" charset="-120"/>
              </a:rPr>
              <a:t>1.我想明天</a:t>
            </a:r>
            <a:r>
              <a:rPr lang="zh-CN" altLang="en-US" sz="4800" dirty="0">
                <a:latin typeface="Kaiti TC" panose="02010600040101010101" pitchFamily="2" charset="-120"/>
                <a:ea typeface="Kaiti TC" panose="02010600040101010101" pitchFamily="2" charset="-120"/>
              </a:rPr>
              <a:t>（          ）买一个本子。</a:t>
            </a:r>
            <a:endParaRPr lang="en-AU" altLang="zh-CN" sz="48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en-US" altLang="zh-CN" sz="4800" dirty="0">
                <a:latin typeface="Kaiti TC" panose="02010600040101010101" pitchFamily="2" charset="-120"/>
                <a:ea typeface="Kaiti TC" panose="02010600040101010101" pitchFamily="2" charset="-120"/>
              </a:rPr>
              <a:t>2.</a:t>
            </a:r>
            <a:r>
              <a:rPr lang="zh-CN" altLang="en-US" sz="4800" dirty="0">
                <a:latin typeface="Kaiti TC" panose="02010600040101010101" pitchFamily="2" charset="-120"/>
                <a:ea typeface="Kaiti TC" panose="02010600040101010101" pitchFamily="2" charset="-120"/>
              </a:rPr>
              <a:t>你怎么（        ）迟到了？</a:t>
            </a:r>
            <a:endParaRPr lang="en-AU" altLang="zh-CN" sz="48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en-US" altLang="zh-CN" sz="4800" dirty="0">
                <a:latin typeface="Kaiti TC" panose="02010600040101010101" pitchFamily="2" charset="-120"/>
                <a:ea typeface="Kaiti TC" panose="02010600040101010101" pitchFamily="2" charset="-120"/>
              </a:rPr>
              <a:t>3.</a:t>
            </a:r>
            <a:r>
              <a:rPr lang="zh-CN" altLang="en-US" sz="4800" dirty="0">
                <a:latin typeface="Kaiti TC" panose="02010600040101010101" pitchFamily="2" charset="-120"/>
                <a:ea typeface="Kaiti TC" panose="02010600040101010101" pitchFamily="2" charset="-120"/>
              </a:rPr>
              <a:t>请等一下，我（      ）去一下卫生间。</a:t>
            </a:r>
            <a:endParaRPr lang="en-AU" altLang="zh-CN" sz="48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en-US" altLang="zh-CN" sz="4800" dirty="0">
                <a:latin typeface="Kaiti TC" panose="02010600040101010101" pitchFamily="2" charset="-120"/>
                <a:ea typeface="Kaiti TC" panose="02010600040101010101" pitchFamily="2" charset="-120"/>
              </a:rPr>
              <a:t>4.</a:t>
            </a:r>
            <a:r>
              <a:rPr lang="zh-CN" altLang="en-US" sz="4800" dirty="0">
                <a:latin typeface="Kaiti TC" panose="02010600040101010101" pitchFamily="2" charset="-120"/>
                <a:ea typeface="Kaiti TC" panose="02010600040101010101" pitchFamily="2" charset="-120"/>
              </a:rPr>
              <a:t>我在中国见过熊猫，昨天（     ）去公园看熊猫了。 </a:t>
            </a:r>
            <a:endParaRPr lang="en-US" sz="48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250430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FB65E-CC28-A14B-9885-C3BFBFE33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265" y="159851"/>
            <a:ext cx="5002764" cy="1325563"/>
          </a:xfrm>
        </p:spPr>
        <p:txBody>
          <a:bodyPr>
            <a:noAutofit/>
          </a:bodyPr>
          <a:lstStyle/>
          <a:p>
            <a:r>
              <a:rPr lang="en-US" sz="4000" dirty="0" err="1">
                <a:latin typeface="Kaiti TC" panose="02010600040101010101" pitchFamily="2" charset="-120"/>
                <a:ea typeface="Kaiti TC" panose="02010600040101010101" pitchFamily="2" charset="-120"/>
              </a:rPr>
              <a:t>huí</a:t>
            </a:r>
            <a:r>
              <a:rPr lang="en-US" sz="4000" dirty="0">
                <a:latin typeface="Kaiti TC" panose="02010600040101010101" pitchFamily="2" charset="-120"/>
                <a:ea typeface="Kaiti TC" panose="02010600040101010101" pitchFamily="2" charset="-120"/>
              </a:rPr>
              <a:t>   </a:t>
            </a:r>
            <a:r>
              <a:rPr lang="en-US" sz="4000" dirty="0" err="1">
                <a:latin typeface="Kaiti TC" panose="02010600040101010101" pitchFamily="2" charset="-120"/>
                <a:ea typeface="Kaiti TC" panose="02010600040101010101" pitchFamily="2" charset="-120"/>
              </a:rPr>
              <a:t>yì</a:t>
            </a:r>
            <a:br>
              <a:rPr lang="en-US" sz="6000" dirty="0">
                <a:latin typeface="Kaiti TC" panose="02010600040101010101" pitchFamily="2" charset="-120"/>
                <a:ea typeface="Kaiti TC" panose="02010600040101010101" pitchFamily="2" charset="-120"/>
              </a:rPr>
            </a:br>
            <a:r>
              <a:rPr lang="en-US" sz="6000" dirty="0" err="1">
                <a:latin typeface="Kaiti TC" panose="02010600040101010101" pitchFamily="2" charset="-120"/>
                <a:ea typeface="Kaiti TC" panose="02010600040101010101" pitchFamily="2" charset="-120"/>
              </a:rPr>
              <a:t>回忆一下</a:t>
            </a:r>
            <a:endParaRPr lang="en-US" sz="60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67B3C-9787-8944-B9B5-4ED222A26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265" y="2099695"/>
            <a:ext cx="10515600" cy="4598454"/>
          </a:xfrm>
        </p:spPr>
        <p:txBody>
          <a:bodyPr>
            <a:noAutofit/>
          </a:bodyPr>
          <a:lstStyle/>
          <a:p>
            <a:r>
              <a:rPr lang="en-US" sz="4800" dirty="0" err="1">
                <a:latin typeface="Kaiti TC" panose="02010600040101010101" pitchFamily="2" charset="-120"/>
                <a:ea typeface="Kaiti TC" panose="02010600040101010101" pitchFamily="2" charset="-120"/>
              </a:rPr>
              <a:t>我去饺子馆吃了两次饺子</a:t>
            </a:r>
            <a:r>
              <a:rPr lang="zh-CN" altLang="en-US" sz="4800" dirty="0">
                <a:latin typeface="Kaiti TC" panose="02010600040101010101" pitchFamily="2" charset="-120"/>
                <a:ea typeface="Kaiti TC" panose="02010600040101010101" pitchFamily="2" charset="-120"/>
              </a:rPr>
              <a:t>，上个星期去了一次，昨天</a:t>
            </a:r>
            <a:r>
              <a:rPr lang="zh-CN" altLang="en-US" sz="4800" dirty="0">
                <a:solidFill>
                  <a:srgbClr val="FF0000"/>
                </a:solidFill>
                <a:latin typeface="Kaiti TC" panose="02010600040101010101" pitchFamily="2" charset="-120"/>
                <a:ea typeface="Kaiti TC" panose="02010600040101010101" pitchFamily="2" charset="-120"/>
              </a:rPr>
              <a:t>又</a:t>
            </a:r>
            <a:r>
              <a:rPr lang="zh-CN" altLang="en-US" sz="4800" dirty="0">
                <a:latin typeface="Kaiti TC" panose="02010600040101010101" pitchFamily="2" charset="-120"/>
                <a:ea typeface="Kaiti TC" panose="02010600040101010101" pitchFamily="2" charset="-120"/>
              </a:rPr>
              <a:t>去了一次，我想明天</a:t>
            </a:r>
            <a:r>
              <a:rPr lang="zh-CN" altLang="en-US" sz="4800" dirty="0">
                <a:solidFill>
                  <a:srgbClr val="FF0000"/>
                </a:solidFill>
                <a:latin typeface="Kaiti TC" panose="02010600040101010101" pitchFamily="2" charset="-120"/>
                <a:ea typeface="Kaiti TC" panose="02010600040101010101" pitchFamily="2" charset="-120"/>
              </a:rPr>
              <a:t>再</a:t>
            </a:r>
            <a:r>
              <a:rPr lang="zh-CN" altLang="en-US" sz="4800" dirty="0">
                <a:latin typeface="Kaiti TC" panose="02010600040101010101" pitchFamily="2" charset="-120"/>
                <a:ea typeface="Kaiti TC" panose="02010600040101010101" pitchFamily="2" charset="-120"/>
              </a:rPr>
              <a:t>去一次。</a:t>
            </a:r>
            <a:endParaRPr lang="en-AU" altLang="zh-CN" sz="48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pPr marL="0" indent="0">
              <a:buNone/>
            </a:pPr>
            <a:endParaRPr lang="en-AU" sz="48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r>
              <a:rPr lang="zh-CN" altLang="en-US" sz="4800" dirty="0">
                <a:latin typeface="Kaiti TC" panose="02010600040101010101" pitchFamily="2" charset="-120"/>
                <a:ea typeface="Kaiti TC" panose="02010600040101010101" pitchFamily="2" charset="-120"/>
              </a:rPr>
              <a:t>我昨天去了饺子馆，明天想</a:t>
            </a:r>
            <a:r>
              <a:rPr lang="zh-CN" altLang="en-US" sz="4800" dirty="0">
                <a:solidFill>
                  <a:srgbClr val="FF0000"/>
                </a:solidFill>
                <a:latin typeface="Kaiti TC" panose="02010600040101010101" pitchFamily="2" charset="-120"/>
                <a:ea typeface="Kaiti TC" panose="02010600040101010101" pitchFamily="2" charset="-120"/>
              </a:rPr>
              <a:t>再</a:t>
            </a:r>
            <a:r>
              <a:rPr lang="zh-CN" altLang="en-US" sz="4800" dirty="0">
                <a:latin typeface="Kaiti TC" panose="02010600040101010101" pitchFamily="2" charset="-120"/>
                <a:ea typeface="Kaiti TC" panose="02010600040101010101" pitchFamily="2" charset="-120"/>
              </a:rPr>
              <a:t>去一次。</a:t>
            </a:r>
            <a:endParaRPr lang="en-AU" altLang="zh-CN" sz="48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r>
              <a:rPr lang="en-US" altLang="zh-CN" sz="1400" dirty="0">
                <a:latin typeface="Kaiti TC" panose="02010600040101010101" pitchFamily="2" charset="-120"/>
                <a:ea typeface="Kaiti TC" panose="02010600040101010101" pitchFamily="2" charset="-120"/>
              </a:rPr>
              <a:t>worksheet</a:t>
            </a:r>
            <a:endParaRPr lang="en-US" sz="48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2503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3E8BA-8C56-C146-94D1-9B0765861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8111"/>
            <a:ext cx="1479698" cy="1325563"/>
          </a:xfrm>
        </p:spPr>
        <p:txBody>
          <a:bodyPr/>
          <a:lstStyle/>
          <a:p>
            <a:r>
              <a:rPr lang="en-US" dirty="0" err="1"/>
              <a:t>熊猫</a:t>
            </a:r>
            <a:endParaRPr lang="en-US" dirty="0"/>
          </a:p>
        </p:txBody>
      </p:sp>
      <p:pic>
        <p:nvPicPr>
          <p:cNvPr id="4" name="10 Fun Facts About Pandas" descr="10 Fun Facts About Pandas">
            <a:hlinkClick r:id="" action="ppaction://media"/>
            <a:extLst>
              <a:ext uri="{FF2B5EF4-FFF2-40B4-BE49-F238E27FC236}">
                <a16:creationId xmlns:a16="http://schemas.microsoft.com/office/drawing/2014/main" id="{7BBD28DB-D2BB-C94E-89AB-C24C04BBAD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7413" y="793662"/>
            <a:ext cx="9370090" cy="52706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D73243-1473-7944-831F-6223DDE490DB}"/>
              </a:ext>
            </a:extLst>
          </p:cNvPr>
          <p:cNvSpPr txBox="1"/>
          <p:nvPr/>
        </p:nvSpPr>
        <p:spPr>
          <a:xfrm>
            <a:off x="0" y="268111"/>
            <a:ext cx="1224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Xióng</a:t>
            </a:r>
            <a:r>
              <a:rPr lang="en-US" dirty="0"/>
              <a:t> </a:t>
            </a:r>
            <a:r>
              <a:rPr lang="en-US" dirty="0" err="1"/>
              <a:t>māo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13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CB393-3D28-F54F-B1FA-E0052B5A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333" y="404650"/>
            <a:ext cx="10515600" cy="1325563"/>
          </a:xfrm>
        </p:spPr>
        <p:txBody>
          <a:bodyPr/>
          <a:lstStyle/>
          <a:p>
            <a:r>
              <a:rPr lang="en-US" dirty="0" err="1"/>
              <a:t>满意</a:t>
            </a:r>
            <a:r>
              <a:rPr lang="zh-CN" altLang="en-US" dirty="0"/>
              <a:t> </a:t>
            </a:r>
            <a:r>
              <a:rPr lang="en-US" altLang="zh-CN" dirty="0"/>
              <a:t>v. to be satisfied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6242F-3E87-AA46-8B29-6F0843447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333" y="1730213"/>
            <a:ext cx="10515600" cy="50323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</a:t>
            </a:r>
            <a:r>
              <a:rPr lang="zh-CN" altLang="en-US" dirty="0"/>
              <a:t>：</a:t>
            </a:r>
            <a:r>
              <a:rPr lang="en-US" dirty="0" err="1"/>
              <a:t>这件衣服你</a:t>
            </a:r>
            <a:r>
              <a:rPr lang="en-US" dirty="0" err="1">
                <a:solidFill>
                  <a:srgbClr val="FF0000"/>
                </a:solidFill>
              </a:rPr>
              <a:t>满意</a:t>
            </a:r>
            <a:r>
              <a:rPr lang="en-US" dirty="0" err="1"/>
              <a:t>吗</a:t>
            </a:r>
            <a:r>
              <a:rPr lang="zh-CN" altLang="en-US" dirty="0"/>
              <a:t>？</a:t>
            </a:r>
            <a:endParaRPr lang="en-AU" altLang="zh-CN" dirty="0"/>
          </a:p>
          <a:p>
            <a:pPr marL="0" indent="0">
              <a:buNone/>
            </a:pPr>
            <a:r>
              <a:rPr lang="en-AU" altLang="zh-CN" dirty="0"/>
              <a:t>B</a:t>
            </a:r>
            <a:r>
              <a:rPr lang="zh-CN" altLang="en-US" dirty="0"/>
              <a:t>：</a:t>
            </a:r>
            <a:r>
              <a:rPr lang="zh-CN" altLang="en-AU" dirty="0"/>
              <a:t>我</a:t>
            </a:r>
            <a:r>
              <a:rPr lang="zh-CN" altLang="en-US" dirty="0"/>
              <a:t>很满意。</a:t>
            </a:r>
            <a:endParaRPr lang="en-AU" altLang="zh-CN" dirty="0"/>
          </a:p>
          <a:p>
            <a:pPr marL="0" indent="0">
              <a:buNone/>
            </a:pPr>
            <a:endParaRPr lang="en-AU" altLang="zh-CN" dirty="0"/>
          </a:p>
          <a:p>
            <a:pPr marL="0" indent="0">
              <a:buNone/>
            </a:pPr>
            <a:r>
              <a:rPr lang="en-US" altLang="zh-CN" dirty="0"/>
              <a:t>A</a:t>
            </a:r>
            <a:r>
              <a:rPr lang="zh-CN" altLang="en-US" dirty="0"/>
              <a:t>：小丽对你好像有点不</a:t>
            </a:r>
            <a:r>
              <a:rPr lang="zh-CN" altLang="en-US" dirty="0">
                <a:solidFill>
                  <a:srgbClr val="FF0000"/>
                </a:solidFill>
              </a:rPr>
              <a:t>满意</a:t>
            </a:r>
            <a:r>
              <a:rPr lang="zh-CN" altLang="en-US" dirty="0"/>
              <a:t>。</a:t>
            </a:r>
            <a:endParaRPr lang="en-AU" altLang="zh-CN" dirty="0"/>
          </a:p>
          <a:p>
            <a:pPr marL="0" indent="0">
              <a:buNone/>
            </a:pPr>
            <a:r>
              <a:rPr lang="en-US" altLang="zh-CN" dirty="0"/>
              <a:t>B</a:t>
            </a:r>
            <a:r>
              <a:rPr lang="zh-CN" altLang="en-US" dirty="0"/>
              <a:t>：真的吗？</a:t>
            </a:r>
            <a:endParaRPr lang="en-AU" altLang="zh-CN" dirty="0"/>
          </a:p>
          <a:p>
            <a:pPr marL="0" indent="0">
              <a:buNone/>
            </a:pPr>
            <a:endParaRPr lang="en-AU" altLang="zh-CN" dirty="0"/>
          </a:p>
          <a:p>
            <a:pPr marL="0" indent="0">
              <a:buNone/>
            </a:pPr>
            <a:r>
              <a:rPr lang="zh-CN" altLang="en-US" dirty="0"/>
              <a:t>我对这件礼物很</a:t>
            </a:r>
            <a:r>
              <a:rPr lang="zh-CN" altLang="en-US" dirty="0">
                <a:solidFill>
                  <a:srgbClr val="FF0000"/>
                </a:solidFill>
              </a:rPr>
              <a:t>满意</a:t>
            </a:r>
            <a:r>
              <a:rPr lang="zh-CN" altLang="en-US" dirty="0"/>
              <a:t>。</a:t>
            </a:r>
            <a:endParaRPr lang="en-AU" altLang="zh-CN" dirty="0"/>
          </a:p>
          <a:p>
            <a:pPr marL="0" indent="0">
              <a:buNone/>
            </a:pPr>
            <a:r>
              <a:rPr lang="zh-CN" altLang="en-US" dirty="0"/>
              <a:t>我妈妈对我女朋友很</a:t>
            </a:r>
            <a:r>
              <a:rPr lang="zh-CN" altLang="en-US" dirty="0">
                <a:solidFill>
                  <a:srgbClr val="FF0000"/>
                </a:solidFill>
              </a:rPr>
              <a:t>满意</a:t>
            </a:r>
            <a:r>
              <a:rPr lang="zh-CN" altLang="en-US" dirty="0"/>
              <a:t>。</a:t>
            </a:r>
            <a:endParaRPr lang="en-AU" altLang="zh-CN" dirty="0"/>
          </a:p>
          <a:p>
            <a:pPr marL="0" indent="0">
              <a:buNone/>
            </a:pPr>
            <a:r>
              <a:rPr lang="zh-CN" altLang="en-US" dirty="0"/>
              <a:t>老板对我的工作很</a:t>
            </a:r>
            <a:r>
              <a:rPr lang="zh-CN" altLang="en-US" dirty="0">
                <a:solidFill>
                  <a:srgbClr val="FF0000"/>
                </a:solidFill>
              </a:rPr>
              <a:t>满意</a:t>
            </a:r>
            <a:r>
              <a:rPr lang="zh-CN" altLang="en-US" dirty="0"/>
              <a:t>。</a:t>
            </a:r>
            <a:endParaRPr lang="en-AU" altLang="zh-CN" dirty="0"/>
          </a:p>
          <a:p>
            <a:pPr marL="0" indent="0">
              <a:buNone/>
            </a:pPr>
            <a:endParaRPr lang="en-AU" altLang="zh-CN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146" name="Picture 2" descr="满意图片_设计案例_广告设计-图行天下素材网">
            <a:extLst>
              <a:ext uri="{FF2B5EF4-FFF2-40B4-BE49-F238E27FC236}">
                <a16:creationId xmlns:a16="http://schemas.microsoft.com/office/drawing/2014/main" id="{8B806004-8188-0745-93EA-BC1C479078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4"/>
          <a:stretch/>
        </p:blipFill>
        <p:spPr bwMode="auto">
          <a:xfrm>
            <a:off x="8977625" y="964200"/>
            <a:ext cx="3200185" cy="328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顾客服务满意调查形式向量例证. 插画包括有选择, 背包, 满意度, 哀伤, 微笑, 正常, 表面- 111084055">
            <a:extLst>
              <a:ext uri="{FF2B5EF4-FFF2-40B4-BE49-F238E27FC236}">
                <a16:creationId xmlns:a16="http://schemas.microsoft.com/office/drawing/2014/main" id="{C218AC3D-9C83-914E-9960-F097F369C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709" y="3346345"/>
            <a:ext cx="2631653" cy="263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84339B-D5C8-C14F-BA2E-3DB983F87E31}"/>
              </a:ext>
            </a:extLst>
          </p:cNvPr>
          <p:cNvSpPr txBox="1"/>
          <p:nvPr/>
        </p:nvSpPr>
        <p:spPr>
          <a:xfrm>
            <a:off x="593196" y="143040"/>
            <a:ext cx="1319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mǎn</a:t>
            </a:r>
            <a:r>
              <a:rPr lang="en-US" sz="2800" dirty="0"/>
              <a:t> </a:t>
            </a:r>
            <a:r>
              <a:rPr lang="en-US" sz="2800" dirty="0" err="1"/>
              <a:t>yì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56513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11C5-72DE-0948-9130-3D3506AED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电梯</a:t>
            </a:r>
            <a:r>
              <a:rPr lang="zh-CN" altLang="en-US" dirty="0"/>
              <a:t> </a:t>
            </a:r>
            <a:r>
              <a:rPr lang="en-US" altLang="zh-CN" dirty="0" err="1"/>
              <a:t>n.elevator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7FD48-BE88-6E4A-A8F8-DBC6C3EDC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267" y="1690688"/>
            <a:ext cx="2006600" cy="4351338"/>
          </a:xfrm>
        </p:spPr>
        <p:txBody>
          <a:bodyPr/>
          <a:lstStyle/>
          <a:p>
            <a:r>
              <a:rPr lang="en-US" dirty="0" err="1"/>
              <a:t>坐电</a:t>
            </a:r>
            <a:r>
              <a:rPr lang="en-US" dirty="0" err="1">
                <a:solidFill>
                  <a:srgbClr val="FF0000"/>
                </a:solidFill>
              </a:rPr>
              <a:t>梯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/>
              <a:t>扶</a:t>
            </a:r>
            <a:r>
              <a:rPr lang="en-US" dirty="0" err="1">
                <a:solidFill>
                  <a:srgbClr val="FF0000"/>
                </a:solidFill>
              </a:rPr>
              <a:t>梯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>
                <a:solidFill>
                  <a:srgbClr val="FF0000"/>
                </a:solidFill>
              </a:rPr>
              <a:t>梯</a:t>
            </a:r>
            <a:r>
              <a:rPr lang="en-US" dirty="0" err="1"/>
              <a:t>子</a:t>
            </a:r>
            <a:endParaRPr lang="en-US" dirty="0"/>
          </a:p>
        </p:txBody>
      </p:sp>
      <p:pic>
        <p:nvPicPr>
          <p:cNvPr id="7170" name="Picture 2" descr="坐电梯卡通图片_万图壁纸网">
            <a:extLst>
              <a:ext uri="{FF2B5EF4-FFF2-40B4-BE49-F238E27FC236}">
                <a16:creationId xmlns:a16="http://schemas.microsoft.com/office/drawing/2014/main" id="{6EE1E0D2-8ABA-AB4D-8587-F8AC284F7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8"/>
              </a:clrFrom>
              <a:clrTo>
                <a:srgbClr val="F6F6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124" y="875639"/>
            <a:ext cx="3979435" cy="369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扶梯卡通_万图壁纸网">
            <a:extLst>
              <a:ext uri="{FF2B5EF4-FFF2-40B4-BE49-F238E27FC236}">
                <a16:creationId xmlns:a16="http://schemas.microsoft.com/office/drawing/2014/main" id="{24AF1CDC-C509-094C-A33B-1AAAB279C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026" y="545439"/>
            <a:ext cx="3850347" cy="320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大卡通梯Big Cartoon Ladder素材- Canva可画">
            <a:extLst>
              <a:ext uri="{FF2B5EF4-FFF2-40B4-BE49-F238E27FC236}">
                <a16:creationId xmlns:a16="http://schemas.microsoft.com/office/drawing/2014/main" id="{A8F3DC71-36E1-A941-9B7D-C2703D0A1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043" y="3965577"/>
            <a:ext cx="2350312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D252CB-F60B-274D-887D-4CAAA277E8DE}"/>
              </a:ext>
            </a:extLst>
          </p:cNvPr>
          <p:cNvSpPr txBox="1"/>
          <p:nvPr/>
        </p:nvSpPr>
        <p:spPr>
          <a:xfrm>
            <a:off x="919627" y="103515"/>
            <a:ext cx="1319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diǎn</a:t>
            </a:r>
            <a:r>
              <a:rPr lang="en-US" sz="2800" dirty="0"/>
              <a:t> </a:t>
            </a:r>
            <a:r>
              <a:rPr lang="en-US" sz="2800" dirty="0" err="1"/>
              <a:t>ti</a:t>
            </a:r>
            <a:r>
              <a:rPr lang="en-US" sz="2800" dirty="0"/>
              <a:t>̄</a:t>
            </a:r>
          </a:p>
        </p:txBody>
      </p:sp>
      <p:pic>
        <p:nvPicPr>
          <p:cNvPr id="1026" name="Picture 2" descr="日常英语口语对话：在国外搭电梯交流">
            <a:extLst>
              <a:ext uri="{FF2B5EF4-FFF2-40B4-BE49-F238E27FC236}">
                <a16:creationId xmlns:a16="http://schemas.microsoft.com/office/drawing/2014/main" id="{8F2BC936-A58C-6440-9BCD-4E9CAF699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22" y="4011886"/>
            <a:ext cx="2976561" cy="284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455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F6040-101E-9247-8B72-0710B883D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层</a:t>
            </a:r>
            <a:r>
              <a:rPr lang="zh-CN" altLang="en-US" dirty="0"/>
              <a:t> </a:t>
            </a:r>
            <a:r>
              <a:rPr lang="en-US" altLang="zh-CN" dirty="0" err="1"/>
              <a:t>m.used</a:t>
            </a:r>
            <a:r>
              <a:rPr lang="en-US" altLang="zh-CN" dirty="0"/>
              <a:t> for floors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119C0-BD33-BC40-81B1-DC73FD8CA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927225"/>
            <a:ext cx="4411134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err="1"/>
              <a:t>我家在三</a:t>
            </a:r>
            <a:r>
              <a:rPr lang="en-US" dirty="0" err="1">
                <a:solidFill>
                  <a:srgbClr val="FF0000"/>
                </a:solidFill>
              </a:rPr>
              <a:t>层</a:t>
            </a:r>
            <a:r>
              <a:rPr lang="zh-CN" altLang="en-US" dirty="0"/>
              <a:t>。</a:t>
            </a:r>
            <a:endParaRPr lang="en-AU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这栋楼有</a:t>
            </a:r>
            <a:r>
              <a:rPr lang="en-US" altLang="zh-CN" dirty="0"/>
              <a:t>20</a:t>
            </a:r>
            <a:r>
              <a:rPr lang="zh-CN" altLang="en-US" dirty="0">
                <a:solidFill>
                  <a:srgbClr val="FF0000"/>
                </a:solidFill>
              </a:rPr>
              <a:t>层</a:t>
            </a:r>
            <a:r>
              <a:rPr lang="zh-CN" altLang="en-US" dirty="0"/>
              <a:t>。</a:t>
            </a:r>
            <a:endParaRPr lang="en-AU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这个蛋糕有三</a:t>
            </a:r>
            <a:r>
              <a:rPr lang="zh-CN" altLang="en-US" dirty="0">
                <a:solidFill>
                  <a:srgbClr val="FF0000"/>
                </a:solidFill>
              </a:rPr>
              <a:t>层</a:t>
            </a:r>
            <a:r>
              <a:rPr lang="zh-CN" altLang="en-US" dirty="0"/>
              <a:t>。</a:t>
            </a:r>
            <a:endParaRPr lang="en-AU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我今天穿了三</a:t>
            </a:r>
            <a:r>
              <a:rPr lang="zh-CN" altLang="en-US" dirty="0">
                <a:solidFill>
                  <a:srgbClr val="FF0000"/>
                </a:solidFill>
              </a:rPr>
              <a:t>层</a:t>
            </a:r>
            <a:r>
              <a:rPr lang="zh-CN" altLang="en-US" dirty="0"/>
              <a:t>衣服。</a:t>
            </a:r>
            <a:endParaRPr lang="en-US" dirty="0"/>
          </a:p>
        </p:txBody>
      </p:sp>
      <p:pic>
        <p:nvPicPr>
          <p:cNvPr id="8194" name="Picture 2" descr="大厦楼层分层场景免抠素材免费下载_觅元素51yuansu.com">
            <a:extLst>
              <a:ext uri="{FF2B5EF4-FFF2-40B4-BE49-F238E27FC236}">
                <a16:creationId xmlns:a16="http://schemas.microsoft.com/office/drawing/2014/main" id="{B1A17779-EFAA-AA4B-8A62-BEFBA1B9A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734" y="2121694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三层蛋糕图片_三层蛋糕素材_三层蛋糕模板免费下载-六图网">
            <a:extLst>
              <a:ext uri="{FF2B5EF4-FFF2-40B4-BE49-F238E27FC236}">
                <a16:creationId xmlns:a16="http://schemas.microsoft.com/office/drawing/2014/main" id="{D43C3F49-9C45-3546-8973-558C6E53C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714" y="357176"/>
            <a:ext cx="2810933" cy="280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冬天裹成熊？小乐教你三层半穿衣法_宝宝">
            <a:extLst>
              <a:ext uri="{FF2B5EF4-FFF2-40B4-BE49-F238E27FC236}">
                <a16:creationId xmlns:a16="http://schemas.microsoft.com/office/drawing/2014/main" id="{5BB88EBE-E5F3-B243-8312-E5775AD67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714" y="3429000"/>
            <a:ext cx="3359214" cy="302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8BEAAA-5928-E642-83C9-2C79221266A4}"/>
              </a:ext>
            </a:extLst>
          </p:cNvPr>
          <p:cNvSpPr txBox="1"/>
          <p:nvPr/>
        </p:nvSpPr>
        <p:spPr>
          <a:xfrm>
            <a:off x="838200" y="232475"/>
            <a:ext cx="1331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263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D2700-3717-D84F-A657-4FC1297AF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害怕</a:t>
            </a:r>
            <a:r>
              <a:rPr lang="zh-CN" altLang="en-US" dirty="0"/>
              <a:t> </a:t>
            </a:r>
            <a:r>
              <a:rPr lang="en-AU" altLang="zh-CN" dirty="0"/>
              <a:t>v.</a:t>
            </a:r>
            <a:r>
              <a:rPr lang="en-US" altLang="zh-CN" dirty="0"/>
              <a:t>to</a:t>
            </a:r>
            <a:r>
              <a:rPr lang="en-AU" altLang="zh-CN" dirty="0"/>
              <a:t> </a:t>
            </a:r>
            <a:r>
              <a:rPr lang="en-US" altLang="zh-CN" dirty="0"/>
              <a:t>be</a:t>
            </a:r>
            <a:r>
              <a:rPr lang="en-AU" altLang="zh-CN" dirty="0"/>
              <a:t> </a:t>
            </a:r>
            <a:r>
              <a:rPr lang="en-US" altLang="zh-CN" dirty="0"/>
              <a:t>afraid</a:t>
            </a:r>
            <a:r>
              <a:rPr lang="en-AU" altLang="zh-CN" dirty="0"/>
              <a:t>,to be scared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36B4B-FCE2-3C4B-AD53-57E192798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744" y="2141537"/>
            <a:ext cx="5800344" cy="4351338"/>
          </a:xfrm>
        </p:spPr>
        <p:txBody>
          <a:bodyPr/>
          <a:lstStyle/>
          <a:p>
            <a:r>
              <a:rPr lang="en-US" altLang="zh-CN" dirty="0"/>
              <a:t>A</a:t>
            </a:r>
            <a:r>
              <a:rPr lang="zh-CN" altLang="en-US" dirty="0"/>
              <a:t>：</a:t>
            </a:r>
            <a:r>
              <a:rPr lang="zh-CN" altLang="en-AU" dirty="0"/>
              <a:t>你</a:t>
            </a:r>
            <a:r>
              <a:rPr lang="zh-CN" altLang="en-US" dirty="0">
                <a:solidFill>
                  <a:srgbClr val="FF0000"/>
                </a:solidFill>
              </a:rPr>
              <a:t>害怕</a:t>
            </a:r>
            <a:r>
              <a:rPr lang="zh-CN" altLang="en-US" dirty="0"/>
              <a:t>什么？</a:t>
            </a:r>
            <a:endParaRPr lang="en-AU" altLang="zh-CN" dirty="0"/>
          </a:p>
          <a:p>
            <a:pPr marL="0" indent="0">
              <a:buNone/>
            </a:pPr>
            <a:r>
              <a:rPr lang="zh-CN" altLang="en-US" dirty="0"/>
              <a:t>   </a:t>
            </a:r>
            <a:r>
              <a:rPr lang="en-US" altLang="zh-CN" dirty="0"/>
              <a:t>B</a:t>
            </a:r>
            <a:r>
              <a:rPr lang="zh-CN" altLang="en-US" dirty="0"/>
              <a:t>：</a:t>
            </a:r>
            <a:r>
              <a:rPr lang="zh-CN" altLang="en-AU" dirty="0"/>
              <a:t>我</a:t>
            </a:r>
            <a:r>
              <a:rPr lang="zh-CN" altLang="en-US" dirty="0"/>
              <a:t>害怕蜘蛛</a:t>
            </a:r>
            <a:r>
              <a:rPr lang="en-US" altLang="zh-CN" dirty="0"/>
              <a:t>/</a:t>
            </a:r>
            <a:r>
              <a:rPr lang="zh-CN" altLang="en-US" dirty="0"/>
              <a:t>蛇。</a:t>
            </a:r>
            <a:endParaRPr lang="en-AU" altLang="zh-CN" dirty="0"/>
          </a:p>
          <a:p>
            <a:pPr marL="0" indent="0">
              <a:buNone/>
            </a:pPr>
            <a:r>
              <a:rPr lang="zh-CN" altLang="en-US" dirty="0"/>
              <a:t>我</a:t>
            </a:r>
            <a:r>
              <a:rPr lang="zh-CN" altLang="en-US" dirty="0">
                <a:solidFill>
                  <a:srgbClr val="FF0000"/>
                </a:solidFill>
              </a:rPr>
              <a:t>害怕</a:t>
            </a:r>
            <a:r>
              <a:rPr lang="zh-CN" altLang="en-US" dirty="0"/>
              <a:t>黑。</a:t>
            </a:r>
            <a:endParaRPr lang="en-AU" altLang="zh-CN" dirty="0"/>
          </a:p>
          <a:p>
            <a:pPr marL="0" indent="0">
              <a:buNone/>
            </a:pPr>
            <a:r>
              <a:rPr lang="zh-CN" altLang="en-US" dirty="0"/>
              <a:t>我</a:t>
            </a:r>
            <a:r>
              <a:rPr lang="zh-CN" altLang="en-US" dirty="0">
                <a:solidFill>
                  <a:srgbClr val="FF0000"/>
                </a:solidFill>
              </a:rPr>
              <a:t>怕</a:t>
            </a:r>
            <a:r>
              <a:rPr lang="zh-CN" altLang="en-US" dirty="0"/>
              <a:t>狗。</a:t>
            </a:r>
            <a:endParaRPr lang="en-AU" altLang="zh-CN" dirty="0"/>
          </a:p>
          <a:p>
            <a:pPr marL="0" indent="0">
              <a:buNone/>
            </a:pPr>
            <a:r>
              <a:rPr lang="zh-CN" altLang="en-US" dirty="0"/>
              <a:t>我</a:t>
            </a:r>
            <a:r>
              <a:rPr lang="zh-CN" altLang="en-US" dirty="0">
                <a:solidFill>
                  <a:srgbClr val="FF0000"/>
                </a:solidFill>
              </a:rPr>
              <a:t>怕</a:t>
            </a:r>
            <a:r>
              <a:rPr lang="zh-CN" altLang="en-US" dirty="0"/>
              <a:t>离开家人。</a:t>
            </a:r>
            <a:endParaRPr lang="en-AU" altLang="zh-CN" dirty="0"/>
          </a:p>
        </p:txBody>
      </p:sp>
      <p:pic>
        <p:nvPicPr>
          <p:cNvPr id="1026" name="Picture 2" descr="谁来理解一下我们这些怕狗的人？_异烟肼">
            <a:extLst>
              <a:ext uri="{FF2B5EF4-FFF2-40B4-BE49-F238E27FC236}">
                <a16:creationId xmlns:a16="http://schemas.microsoft.com/office/drawing/2014/main" id="{ACE36479-08FB-3B4E-A400-E634FF274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864" y="4508627"/>
            <a:ext cx="3307080" cy="198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惊吓-逗人喜爱的女孩卡通人物传染媒介例证库存例证. 插画包括有- 148428905">
            <a:extLst>
              <a:ext uri="{FF2B5EF4-FFF2-40B4-BE49-F238E27FC236}">
                <a16:creationId xmlns:a16="http://schemas.microsoft.com/office/drawing/2014/main" id="{010E0249-AAA7-6342-B3A9-078A7A982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520" y="841248"/>
            <a:ext cx="3822192" cy="382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怕黑不敢睡觉怎么办_如何克服一个人不敢睡_怕黑是什么恐惧症">
            <a:extLst>
              <a:ext uri="{FF2B5EF4-FFF2-40B4-BE49-F238E27FC236}">
                <a16:creationId xmlns:a16="http://schemas.microsoft.com/office/drawing/2014/main" id="{EEB661D5-8099-5245-9C6B-462FC94F3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70" y="4851256"/>
            <a:ext cx="4547869" cy="192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913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18F26-030F-A948-9EEE-126814CF6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/>
              <a:t>Jiàn</a:t>
            </a:r>
            <a:r>
              <a:rPr lang="en-US" sz="2400" dirty="0"/>
              <a:t> </a:t>
            </a:r>
            <a:r>
              <a:rPr lang="en-US" sz="2400" dirty="0" err="1"/>
              <a:t>miàn</a:t>
            </a:r>
            <a:br>
              <a:rPr lang="en-US" dirty="0"/>
            </a:br>
            <a:r>
              <a:rPr lang="en-US" dirty="0" err="1"/>
              <a:t>见面</a:t>
            </a:r>
            <a:r>
              <a:rPr lang="zh-CN" altLang="en-US" dirty="0"/>
              <a:t> </a:t>
            </a:r>
            <a:r>
              <a:rPr lang="en-AU" altLang="zh-CN" dirty="0"/>
              <a:t>v.</a:t>
            </a:r>
            <a:r>
              <a:rPr lang="en-US" altLang="zh-CN" dirty="0"/>
              <a:t>to</a:t>
            </a:r>
            <a:r>
              <a:rPr lang="en-AU" altLang="zh-CN" dirty="0"/>
              <a:t> </a:t>
            </a:r>
            <a:r>
              <a:rPr lang="en-US" altLang="zh-CN" dirty="0"/>
              <a:t>meet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A7002-B0CC-8341-9AC5-D459C5DAC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1165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err="1"/>
              <a:t>跟</a:t>
            </a:r>
            <a:r>
              <a:rPr lang="en-US" altLang="zh-CN" dirty="0"/>
              <a:t>/</a:t>
            </a:r>
            <a:r>
              <a:rPr lang="zh-CN" altLang="en-US" sz="3200" dirty="0"/>
              <a:t>和</a:t>
            </a:r>
            <a:r>
              <a:rPr lang="en-US" dirty="0" err="1"/>
              <a:t>朋友</a:t>
            </a:r>
            <a:r>
              <a:rPr lang="en-US" dirty="0" err="1">
                <a:solidFill>
                  <a:srgbClr val="FF0000"/>
                </a:solidFill>
              </a:rPr>
              <a:t>见面</a:t>
            </a:r>
            <a:endParaRPr lang="en-US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err="1"/>
              <a:t>下周四</a:t>
            </a:r>
            <a:r>
              <a:rPr lang="en-US" dirty="0" err="1">
                <a:solidFill>
                  <a:srgbClr val="FF0000"/>
                </a:solidFill>
              </a:rPr>
              <a:t>见面</a:t>
            </a:r>
            <a:endParaRPr lang="en-US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err="1"/>
              <a:t>两点</a:t>
            </a:r>
            <a:r>
              <a:rPr lang="en-US" dirty="0" err="1">
                <a:solidFill>
                  <a:srgbClr val="FF0000"/>
                </a:solidFill>
              </a:rPr>
              <a:t>见面</a:t>
            </a:r>
            <a:endParaRPr lang="en-US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err="1"/>
              <a:t>明天我们在哪儿</a:t>
            </a:r>
            <a:r>
              <a:rPr lang="en-US" dirty="0" err="1">
                <a:solidFill>
                  <a:srgbClr val="FF0000"/>
                </a:solidFill>
              </a:rPr>
              <a:t>见面</a:t>
            </a:r>
            <a:r>
              <a:rPr lang="zh-CN" altLang="en-US" dirty="0"/>
              <a:t>？</a:t>
            </a:r>
            <a:endParaRPr lang="en-AU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我们好久没</a:t>
            </a:r>
            <a:r>
              <a:rPr lang="zh-CN" altLang="en-US" dirty="0">
                <a:solidFill>
                  <a:srgbClr val="FF0000"/>
                </a:solidFill>
              </a:rPr>
              <a:t>见面</a:t>
            </a:r>
            <a:r>
              <a:rPr lang="zh-CN" altLang="en-US" dirty="0"/>
              <a:t>了</a:t>
            </a:r>
            <a:endParaRPr lang="en-AU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这是我们第一次</a:t>
            </a:r>
            <a:r>
              <a:rPr lang="zh-CN" altLang="en-US" dirty="0">
                <a:solidFill>
                  <a:srgbClr val="FF0000"/>
                </a:solidFill>
              </a:rPr>
              <a:t>见面</a:t>
            </a:r>
            <a:endParaRPr lang="en-AU" altLang="zh-CN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AU" altLang="zh-CN" dirty="0"/>
          </a:p>
          <a:p>
            <a:endParaRPr lang="en-US" dirty="0"/>
          </a:p>
        </p:txBody>
      </p:sp>
      <p:pic>
        <p:nvPicPr>
          <p:cNvPr id="1026" name="Picture 2" descr="人见面1表情两表情看我油包表你情好加卡通-表情包之园">
            <a:extLst>
              <a:ext uri="{FF2B5EF4-FFF2-40B4-BE49-F238E27FC236}">
                <a16:creationId xmlns:a16="http://schemas.microsoft.com/office/drawing/2014/main" id="{B7E7ABB3-4B1F-EC46-A597-700C79802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9"/>
          <a:stretch/>
        </p:blipFill>
        <p:spPr bwMode="auto">
          <a:xfrm>
            <a:off x="5084670" y="0"/>
            <a:ext cx="4216400" cy="39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相亲真的能找到对象吗？ - 知乎">
            <a:extLst>
              <a:ext uri="{FF2B5EF4-FFF2-40B4-BE49-F238E27FC236}">
                <a16:creationId xmlns:a16="http://schemas.microsoft.com/office/drawing/2014/main" id="{4E662541-A901-F54D-80C8-269756953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501" y="4200056"/>
            <a:ext cx="3659500" cy="243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220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BDC65-3217-7E48-BD8B-49825DAC9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365124"/>
            <a:ext cx="10515600" cy="1325563"/>
          </a:xfrm>
        </p:spPr>
        <p:txBody>
          <a:bodyPr/>
          <a:lstStyle/>
          <a:p>
            <a:r>
              <a:rPr lang="en-US" sz="3200" dirty="0" err="1"/>
              <a:t>ānjìng</a:t>
            </a:r>
            <a:br>
              <a:rPr lang="en-US" dirty="0"/>
            </a:br>
            <a:r>
              <a:rPr lang="en-US" dirty="0" err="1"/>
              <a:t>安静</a:t>
            </a:r>
            <a:r>
              <a:rPr lang="zh-CN" altLang="en-US" dirty="0"/>
              <a:t> </a:t>
            </a:r>
            <a:r>
              <a:rPr lang="en-US" altLang="zh-CN" dirty="0" err="1"/>
              <a:t>adj.quiet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808F1-6B13-0F4E-A0E8-B93902DE6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2302140"/>
            <a:ext cx="6714067" cy="369226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 err="1"/>
              <a:t>她是一个</a:t>
            </a:r>
            <a:r>
              <a:rPr lang="en-US" dirty="0" err="1">
                <a:solidFill>
                  <a:srgbClr val="FF0000"/>
                </a:solidFill>
              </a:rPr>
              <a:t>安静</a:t>
            </a:r>
            <a:r>
              <a:rPr lang="en-US" dirty="0" err="1"/>
              <a:t>的人</a:t>
            </a:r>
            <a:r>
              <a:rPr lang="zh-CN" altLang="en-US" dirty="0"/>
              <a:t>。</a:t>
            </a:r>
            <a:endParaRPr lang="en-AU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这个教室很</a:t>
            </a:r>
            <a:r>
              <a:rPr lang="zh-CN" altLang="en-US" dirty="0">
                <a:solidFill>
                  <a:srgbClr val="FF0000"/>
                </a:solidFill>
              </a:rPr>
              <a:t>安静</a:t>
            </a:r>
            <a:r>
              <a:rPr lang="zh-CN" altLang="en-US" dirty="0"/>
              <a:t>。</a:t>
            </a:r>
            <a:endParaRPr lang="en-AU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图书馆很</a:t>
            </a:r>
            <a:r>
              <a:rPr lang="zh-CN" altLang="en-US" dirty="0">
                <a:solidFill>
                  <a:srgbClr val="FF0000"/>
                </a:solidFill>
              </a:rPr>
              <a:t>安静</a:t>
            </a:r>
            <a:r>
              <a:rPr lang="zh-CN" altLang="en-US" dirty="0"/>
              <a:t>。</a:t>
            </a:r>
            <a:endParaRPr lang="en-AU" altLang="zh-CN" dirty="0"/>
          </a:p>
          <a:p>
            <a:pPr>
              <a:lnSpc>
                <a:spcPct val="150000"/>
              </a:lnSpc>
            </a:pPr>
            <a:r>
              <a:rPr lang="zh-CN" altLang="en-AU" dirty="0"/>
              <a:t>请保持</a:t>
            </a:r>
            <a:r>
              <a:rPr lang="zh-CN" altLang="en-US" dirty="0">
                <a:solidFill>
                  <a:srgbClr val="FF0000"/>
                </a:solidFill>
              </a:rPr>
              <a:t>安静</a:t>
            </a:r>
            <a:r>
              <a:rPr lang="zh-CN" altLang="en-US" dirty="0"/>
              <a:t>。</a:t>
            </a:r>
            <a:endParaRPr lang="en-AU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安静！</a:t>
            </a:r>
            <a:endParaRPr lang="en-AU" altLang="zh-CN" dirty="0"/>
          </a:p>
        </p:txBody>
      </p:sp>
      <p:pic>
        <p:nvPicPr>
          <p:cNvPr id="2052" name="Picture 4" descr="安静看书的卡通图片- 搜狗图片搜索">
            <a:extLst>
              <a:ext uri="{FF2B5EF4-FFF2-40B4-BE49-F238E27FC236}">
                <a16:creationId xmlns:a16="http://schemas.microsoft.com/office/drawing/2014/main" id="{40EE3D90-CF7D-064B-8CDF-3BAD90972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484" y="1027906"/>
            <a:ext cx="39243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保持安静的标语简笔画_保持安静的标语简笔画画法">
            <a:extLst>
              <a:ext uri="{FF2B5EF4-FFF2-40B4-BE49-F238E27FC236}">
                <a16:creationId xmlns:a16="http://schemas.microsoft.com/office/drawing/2014/main" id="{FDD71916-2359-8441-A13D-F3BA15616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0F0EE"/>
              </a:clrFrom>
              <a:clrTo>
                <a:srgbClr val="F0F0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184" y="1468570"/>
            <a:ext cx="3035300" cy="267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5234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6753</TotalTime>
  <Words>444</Words>
  <Application>Microsoft Macintosh PowerPoint</Application>
  <PresentationFormat>Widescreen</PresentationFormat>
  <Paragraphs>84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Kaiti TC</vt:lpstr>
      <vt:lpstr>Arial</vt:lpstr>
      <vt:lpstr>Calibri</vt:lpstr>
      <vt:lpstr>Calibri Light</vt:lpstr>
      <vt:lpstr>Office Theme</vt:lpstr>
      <vt:lpstr>PowerPoint Presentation</vt:lpstr>
      <vt:lpstr>PowerPoint Presentation</vt:lpstr>
      <vt:lpstr>熊猫</vt:lpstr>
      <vt:lpstr>满意 v. to be satisfied</vt:lpstr>
      <vt:lpstr>电梯 n.elevator</vt:lpstr>
      <vt:lpstr>层 m.used for floors</vt:lpstr>
      <vt:lpstr>害怕 v.to be afraid,to be scared</vt:lpstr>
      <vt:lpstr>Jiàn miàn 见面 v.to meet </vt:lpstr>
      <vt:lpstr>ānjìng 安静 adj.quiet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huí   yì 回忆一下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xu.jade</dc:creator>
  <cp:lastModifiedBy>xu.jade</cp:lastModifiedBy>
  <cp:revision>45</cp:revision>
  <dcterms:created xsi:type="dcterms:W3CDTF">2021-08-02T03:22:09Z</dcterms:created>
  <dcterms:modified xsi:type="dcterms:W3CDTF">2021-08-18T23:24:22Z</dcterms:modified>
</cp:coreProperties>
</file>