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55" r:id="rId2"/>
    <p:sldId id="276" r:id="rId3"/>
    <p:sldId id="256" r:id="rId4"/>
    <p:sldId id="257" r:id="rId5"/>
    <p:sldId id="258" r:id="rId6"/>
    <p:sldId id="260" r:id="rId7"/>
    <p:sldId id="259" r:id="rId8"/>
    <p:sldId id="262" r:id="rId9"/>
    <p:sldId id="261" r:id="rId10"/>
    <p:sldId id="354" r:id="rId11"/>
    <p:sldId id="356" r:id="rId12"/>
    <p:sldId id="263" r:id="rId13"/>
    <p:sldId id="266" r:id="rId14"/>
    <p:sldId id="264" r:id="rId15"/>
    <p:sldId id="269" r:id="rId16"/>
    <p:sldId id="270" r:id="rId17"/>
    <p:sldId id="265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750-9634-2D42-B621-AF180D88A4E6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C9E9-1C31-B044-80B2-E7612F0C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C9E9-1C31-B044-80B2-E7612F0CE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D927-ED38-0D45-AC72-2B2AA0D2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0332"/>
            <a:ext cx="11743944" cy="66173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明白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了解 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from the shallowest understanding to the deepest</a:t>
            </a:r>
            <a:r>
              <a:rPr 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 also arranged from informal to formal.</a:t>
            </a:r>
            <a:endParaRPr 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朋友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blablablabla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：我懂了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endParaRPr lang="en-AU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老板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blablablabla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：好的，我明白了。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我了解了。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明白了吗？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Was it clear?</a:t>
            </a: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懂了吗？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Was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it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clear?</a:t>
            </a: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了解了吗？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Do you understand?</a:t>
            </a:r>
          </a:p>
          <a:p>
            <a:pPr marL="0" indent="0">
              <a:buNone/>
            </a:pP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了解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知道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认识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我了解他。（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I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know what kind of person he is 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我知道他。（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only head about this person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我认识他。（</a:t>
            </a:r>
            <a:r>
              <a:rPr lang="en-US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have relationship/friendship, neighbor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171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506C-B6C7-A348-A9F4-C354ADA2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744" y="313816"/>
            <a:ext cx="4888992" cy="654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y</a:t>
            </a:r>
            <a:r>
              <a:rPr lang="en-US" sz="3200" dirty="0" err="1">
                <a:latin typeface="+mj-lt"/>
                <a:ea typeface="STKaiti" panose="02010600040101010101" pitchFamily="2" charset="-122"/>
              </a:rPr>
              <a:t>ǎnjìng</a:t>
            </a:r>
            <a:r>
              <a:rPr lang="en-US" sz="3200" dirty="0">
                <a:latin typeface="+mj-lt"/>
                <a:ea typeface="STKaiti" panose="02010600040101010101" pitchFamily="2" charset="-122"/>
              </a:rPr>
              <a:t>            </a:t>
            </a:r>
            <a:r>
              <a:rPr lang="en-US" sz="3200" dirty="0" err="1">
                <a:latin typeface="+mj-lt"/>
                <a:ea typeface="STKaiti" panose="02010600040101010101" pitchFamily="2" charset="-122"/>
              </a:rPr>
              <a:t>tūrán</a:t>
            </a:r>
            <a:endParaRPr lang="en-US" sz="5400" dirty="0">
              <a:latin typeface="+mj-lt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lí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kāi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qīng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ch</a:t>
            </a:r>
            <a:r>
              <a:rPr lang="en-US" altLang="zh-CN" dirty="0">
                <a:latin typeface="+mj-lt"/>
                <a:ea typeface="STKaiti" panose="02010600040101010101" pitchFamily="2" charset="-122"/>
              </a:rPr>
              <a:t>ǔ</a:t>
            </a:r>
            <a:endParaRPr lang="en-AU" altLang="zh-CN" sz="5400" dirty="0">
              <a:latin typeface="+mj-lt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gāngcái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            </a:t>
            </a: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bāngmáng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20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506C-B6C7-A348-A9F4-C354ADA2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744" y="789304"/>
            <a:ext cx="4693920" cy="501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86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D11EF-FEFC-DB4E-800D-11E122CF5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045" y="158804"/>
            <a:ext cx="8514413" cy="6628671"/>
          </a:xfrm>
        </p:spPr>
      </p:pic>
    </p:spTree>
    <p:extLst>
      <p:ext uri="{BB962C8B-B14F-4D97-AF65-F5344CB8AC3E}">
        <p14:creationId xmlns:p14="http://schemas.microsoft.com/office/powerpoint/2010/main" val="2242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8D6B-3120-714B-AC4C-D1DD8F0FA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08" y="432329"/>
            <a:ext cx="6400800" cy="5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问题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没有眼镜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，你能看清楚吗？</a:t>
            </a:r>
            <a:endParaRPr lang="en-AU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5E9FC-1A6C-C841-A008-9DE987578982}"/>
              </a:ext>
            </a:extLst>
          </p:cNvPr>
          <p:cNvSpPr txBox="1"/>
          <p:nvPr/>
        </p:nvSpPr>
        <p:spPr>
          <a:xfrm>
            <a:off x="1677016" y="190410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没有眼镜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sz="32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我能看清楚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200" dirty="0">
              <a:solidFill>
                <a:srgbClr val="00B05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FABE3-87D9-8846-B6E1-C8A8662FC366}"/>
              </a:ext>
            </a:extLst>
          </p:cNvPr>
          <p:cNvSpPr txBox="1"/>
          <p:nvPr/>
        </p:nvSpPr>
        <p:spPr>
          <a:xfrm>
            <a:off x="1677016" y="4014788"/>
            <a:ext cx="627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没有眼镜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sz="32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我不能看清楚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200" dirty="0">
              <a:solidFill>
                <a:srgbClr val="00B05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408C9-8C6D-0847-B86E-E1F8C995E725}"/>
              </a:ext>
            </a:extLst>
          </p:cNvPr>
          <p:cNvSpPr txBox="1"/>
          <p:nvPr/>
        </p:nvSpPr>
        <p:spPr>
          <a:xfrm>
            <a:off x="1226959" y="2729926"/>
            <a:ext cx="717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没有眼镜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sz="3200" dirty="0" err="1">
                <a:solidFill>
                  <a:srgbClr val="0070C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solidFill>
                  <a:srgbClr val="0070C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D77A2-6A9D-C244-BDA1-2A921C891682}"/>
              </a:ext>
            </a:extLst>
          </p:cNvPr>
          <p:cNvSpPr txBox="1"/>
          <p:nvPr/>
        </p:nvSpPr>
        <p:spPr>
          <a:xfrm>
            <a:off x="1226959" y="4883470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没有眼镜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，我</a:t>
            </a:r>
            <a:r>
              <a:rPr lang="zh-CN" altLang="en-US" sz="3200" dirty="0">
                <a:solidFill>
                  <a:srgbClr val="0070C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dirty="0">
                <a:solidFill>
                  <a:srgbClr val="0070C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1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4" grpId="0"/>
      <p:bldP spid="4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865-7C6E-2946-B7C8-08F679DE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B2EC6-E155-2B42-A186-544D1DD1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8" y="554636"/>
            <a:ext cx="10183755" cy="5292543"/>
          </a:xfrm>
        </p:spPr>
      </p:pic>
    </p:spTree>
    <p:extLst>
      <p:ext uri="{BB962C8B-B14F-4D97-AF65-F5344CB8AC3E}">
        <p14:creationId xmlns:p14="http://schemas.microsoft.com/office/powerpoint/2010/main" val="238658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C7A4-508F-3D49-B0BB-1A16799B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93687"/>
            <a:ext cx="10515600" cy="1325563"/>
          </a:xfrm>
        </p:spPr>
        <p:txBody>
          <a:bodyPr/>
          <a:lstStyle/>
          <a:p>
            <a:r>
              <a:rPr lang="en-US" dirty="0"/>
              <a:t>V.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altLang="zh-CN" dirty="0"/>
              <a:t>+</a:t>
            </a:r>
            <a:r>
              <a:rPr lang="en-US" altLang="zh-CN" sz="3200" dirty="0"/>
              <a:t>compliments of Possibility </a:t>
            </a:r>
            <a:br>
              <a:rPr lang="en-US" altLang="zh-CN" dirty="0"/>
            </a:br>
            <a:r>
              <a:rPr lang="en-US" altLang="zh-CN" dirty="0"/>
              <a:t>V.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dirty="0"/>
              <a:t>+</a:t>
            </a:r>
            <a:r>
              <a:rPr lang="en-US" altLang="zh-CN" sz="3200" dirty="0"/>
              <a:t>compliments of Possibility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6FDF-6A91-444A-9AA3-26DEFA98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20" y="1857375"/>
            <a:ext cx="5724526" cy="4706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Compliments of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result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Compliments of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direction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Certain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adjectives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certain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verbs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EAD68-4573-BC42-BB00-FD28F64D0B1E}"/>
              </a:ext>
            </a:extLst>
          </p:cNvPr>
          <p:cNvSpPr txBox="1"/>
          <p:nvPr/>
        </p:nvSpPr>
        <p:spPr>
          <a:xfrm>
            <a:off x="7158038" y="2951946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1C0B7-0AD7-F541-8AA5-B0447DCA86E9}"/>
              </a:ext>
            </a:extLst>
          </p:cNvPr>
          <p:cNvSpPr txBox="1"/>
          <p:nvPr/>
        </p:nvSpPr>
        <p:spPr>
          <a:xfrm>
            <a:off x="7158036" y="1808544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2F986-C691-084F-8029-4D5323F66C22}"/>
              </a:ext>
            </a:extLst>
          </p:cNvPr>
          <p:cNvSpPr txBox="1"/>
          <p:nvPr/>
        </p:nvSpPr>
        <p:spPr>
          <a:xfrm>
            <a:off x="7158037" y="4144178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饱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饱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3D018-546E-094D-A115-C9A7E18E8CBC}"/>
              </a:ext>
            </a:extLst>
          </p:cNvPr>
          <p:cNvSpPr txBox="1"/>
          <p:nvPr/>
        </p:nvSpPr>
        <p:spPr>
          <a:xfrm>
            <a:off x="7158036" y="5354245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7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2060-2D23-2A40-89DA-54B18873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8502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我看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清楚那个汉字。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楼太高了，我上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去。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我找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到好饭馆。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AU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</a:t>
            </a:r>
            <a:r>
              <a:rPr lang="en-AU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yánzhòng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4.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你的病不严重，好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30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ABDBB-8355-9242-A5EC-FB2AE155C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06" y="0"/>
            <a:ext cx="10197788" cy="66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87C-2F57-C14B-9A11-83805F3B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729445"/>
            <a:ext cx="2596895" cy="5638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买到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看见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讲明白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听见   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上去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做完    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F4FC2-9699-E54E-98BE-77A6A151AE5A}"/>
              </a:ext>
            </a:extLst>
          </p:cNvPr>
          <p:cNvSpPr txBox="1"/>
          <p:nvPr/>
        </p:nvSpPr>
        <p:spPr>
          <a:xfrm>
            <a:off x="4279392" y="836860"/>
            <a:ext cx="204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24825-F8BE-AB4E-B867-B147D07575A8}"/>
              </a:ext>
            </a:extLst>
          </p:cNvPr>
          <p:cNvSpPr txBox="1"/>
          <p:nvPr/>
        </p:nvSpPr>
        <p:spPr>
          <a:xfrm>
            <a:off x="7562088" y="872025"/>
            <a:ext cx="204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CB0F7-ACEA-CC45-BC62-119E97AABBC5}"/>
              </a:ext>
            </a:extLst>
          </p:cNvPr>
          <p:cNvSpPr txBox="1"/>
          <p:nvPr/>
        </p:nvSpPr>
        <p:spPr>
          <a:xfrm>
            <a:off x="7610857" y="5173181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做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完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B5C6C-8515-0A48-8CB3-1B5D75DFB242}"/>
              </a:ext>
            </a:extLst>
          </p:cNvPr>
          <p:cNvSpPr txBox="1"/>
          <p:nvPr/>
        </p:nvSpPr>
        <p:spPr>
          <a:xfrm>
            <a:off x="7562088" y="1719595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见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4025F-82C8-074E-B211-6E16457165E8}"/>
              </a:ext>
            </a:extLst>
          </p:cNvPr>
          <p:cNvSpPr txBox="1"/>
          <p:nvPr/>
        </p:nvSpPr>
        <p:spPr>
          <a:xfrm>
            <a:off x="4255008" y="2584010"/>
            <a:ext cx="184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讲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明白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7533F-D536-2A40-8FDD-D578CAB01FF1}"/>
              </a:ext>
            </a:extLst>
          </p:cNvPr>
          <p:cNvSpPr txBox="1"/>
          <p:nvPr/>
        </p:nvSpPr>
        <p:spPr>
          <a:xfrm>
            <a:off x="7623050" y="2621397"/>
            <a:ext cx="217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讲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明白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3C3EA-FBAE-5B44-BAB1-B81BC8D6F741}"/>
              </a:ext>
            </a:extLst>
          </p:cNvPr>
          <p:cNvSpPr txBox="1"/>
          <p:nvPr/>
        </p:nvSpPr>
        <p:spPr>
          <a:xfrm>
            <a:off x="4255008" y="3415204"/>
            <a:ext cx="143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听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见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F80A3-2EFE-F54B-A681-4960C81388E6}"/>
              </a:ext>
            </a:extLst>
          </p:cNvPr>
          <p:cNvSpPr txBox="1"/>
          <p:nvPr/>
        </p:nvSpPr>
        <p:spPr>
          <a:xfrm>
            <a:off x="7623050" y="3429000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听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见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7E87D-150B-0B47-AF23-CEBEF1BDCE1A}"/>
              </a:ext>
            </a:extLst>
          </p:cNvPr>
          <p:cNvSpPr txBox="1"/>
          <p:nvPr/>
        </p:nvSpPr>
        <p:spPr>
          <a:xfrm>
            <a:off x="4255008" y="4293099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AC7ED-CC3D-BF48-A682-169E44F04E51}"/>
              </a:ext>
            </a:extLst>
          </p:cNvPr>
          <p:cNvSpPr txBox="1"/>
          <p:nvPr/>
        </p:nvSpPr>
        <p:spPr>
          <a:xfrm>
            <a:off x="7623050" y="4269247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AB592-6EA9-FD44-A4B4-2B532E09E623}"/>
              </a:ext>
            </a:extLst>
          </p:cNvPr>
          <p:cNvSpPr txBox="1"/>
          <p:nvPr/>
        </p:nvSpPr>
        <p:spPr>
          <a:xfrm>
            <a:off x="4255008" y="5178929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做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完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4A9AA-CAB0-9844-AB14-8AC1DE98629D}"/>
              </a:ext>
            </a:extLst>
          </p:cNvPr>
          <p:cNvSpPr txBox="1"/>
          <p:nvPr/>
        </p:nvSpPr>
        <p:spPr>
          <a:xfrm>
            <a:off x="4288537" y="1679071"/>
            <a:ext cx="143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见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1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F8E-8ED9-9F40-89A4-7B6E82A8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253331"/>
            <a:ext cx="1119530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买电影票的人太多了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，我买（   </a:t>
            </a:r>
            <a:r>
              <a:rPr lang="zh-CN" altLang="en-US" sz="32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买不到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）电影票。（买到）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我今天没戴眼镜，看（  </a:t>
            </a:r>
            <a:r>
              <a:rPr lang="zh-CN" altLang="en-US" sz="32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看不清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 ）黑板。（看清楚）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她说话的声音很大，我听（  </a:t>
            </a:r>
            <a:r>
              <a:rPr lang="zh-CN" altLang="en-US" sz="32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得见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）。（听见）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AU" sz="3200" dirty="0">
                <a:latin typeface="STKaiti" panose="02010600040101010101" pitchFamily="2" charset="-122"/>
                <a:ea typeface="STKaiti" panose="02010600040101010101" pitchFamily="2" charset="-122"/>
              </a:rPr>
              <a:t>这个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西瓜不大，我吃（   </a:t>
            </a:r>
            <a:r>
              <a:rPr lang="zh-CN" altLang="en-US" sz="32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得完 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）。（吃完）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DC47-4DFA-CE4B-91D7-D200777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743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地</a:t>
            </a:r>
            <a:r>
              <a:rPr lang="en-US" altLang="zh-CN" dirty="0"/>
              <a:t>-</a:t>
            </a:r>
            <a:r>
              <a:rPr lang="zh-CN" altLang="en-US" dirty="0"/>
              <a:t>开心地吃（个人情绪很好，菜不一定好吃）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得</a:t>
            </a:r>
            <a:r>
              <a:rPr lang="en-US" altLang="zh-CN" dirty="0"/>
              <a:t>-</a:t>
            </a:r>
            <a:r>
              <a:rPr lang="zh-CN" altLang="en-US" dirty="0"/>
              <a:t>吃得开心（菜好吃、大家聊的开心）</a:t>
            </a: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r>
              <a:rPr lang="zh-CN" altLang="en-AU" sz="3200" dirty="0"/>
              <a:t>开心</a:t>
            </a:r>
            <a:r>
              <a:rPr lang="zh-CN" altLang="en-US" sz="3200" dirty="0"/>
              <a:t>地吃</a:t>
            </a:r>
            <a:r>
              <a:rPr lang="en-US" altLang="zh-CN" sz="3200" dirty="0"/>
              <a:t>-</a:t>
            </a:r>
            <a:r>
              <a:rPr lang="zh-CN" altLang="en-US" sz="3200" dirty="0"/>
              <a:t>吃得开心 </a:t>
            </a:r>
            <a:endParaRPr lang="en-AU" altLang="zh-CN" sz="1400" dirty="0"/>
          </a:p>
          <a:p>
            <a:pPr marL="0" indent="0">
              <a:buNone/>
            </a:pPr>
            <a:endParaRPr lang="en-AU" altLang="zh-CN" sz="1400" dirty="0"/>
          </a:p>
          <a:p>
            <a:pPr marL="0" indent="0">
              <a:buNone/>
            </a:pPr>
            <a:r>
              <a:rPr lang="zh-CN" altLang="en-US" sz="3200" dirty="0"/>
              <a:t>喝得很醉</a:t>
            </a:r>
            <a:r>
              <a:rPr lang="en-US" altLang="zh-CN" sz="3200" dirty="0"/>
              <a:t>-</a:t>
            </a:r>
            <a:r>
              <a:rPr lang="zh-CN" altLang="en-US" sz="3200"/>
              <a:t>醉地喝</a:t>
            </a:r>
            <a:endParaRPr lang="en-AU" altLang="zh-CN" sz="3200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A024-9EC6-8445-9E4F-519FD1DC7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C896-566A-9D47-8712-477890887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D4087A-96F5-6A4C-BA34-DF8BC25A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62200"/>
            <a:ext cx="9728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1" y="357447"/>
            <a:ext cx="5278066" cy="151289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5100" dirty="0" err="1"/>
              <a:t>yǎnjìng</a:t>
            </a:r>
            <a:endParaRPr lang="en-US" sz="2000" dirty="0"/>
          </a:p>
          <a:p>
            <a:pPr marL="0" indent="0">
              <a:buNone/>
            </a:pPr>
            <a:r>
              <a:rPr lang="en-US" sz="70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en-US" sz="7000" dirty="0"/>
              <a:t> </a:t>
            </a:r>
            <a:r>
              <a:rPr lang="en-US" sz="2000" dirty="0" err="1"/>
              <a:t>n.glasses</a:t>
            </a:r>
            <a:r>
              <a:rPr lang="zh-CN" altLang="en-US" sz="2000" dirty="0"/>
              <a:t>，</a:t>
            </a:r>
            <a:r>
              <a:rPr lang="en-US" altLang="zh-CN" sz="2000" dirty="0"/>
              <a:t>spectacles</a:t>
            </a:r>
            <a:endParaRPr lang="en-US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墨镜 图片">
            <a:extLst>
              <a:ext uri="{FF2B5EF4-FFF2-40B4-BE49-F238E27FC236}">
                <a16:creationId xmlns:a16="http://schemas.microsoft.com/office/drawing/2014/main" id="{1C6531F0-DC78-9C48-B0FC-B08015A62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2221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眼镜 图片">
            <a:extLst>
              <a:ext uri="{FF2B5EF4-FFF2-40B4-BE49-F238E27FC236}">
                <a16:creationId xmlns:a16="http://schemas.microsoft.com/office/drawing/2014/main" id="{97F785B4-A71D-9742-85ED-6F618C98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" b="13615"/>
          <a:stretch/>
        </p:blipFill>
        <p:spPr bwMode="auto">
          <a:xfrm>
            <a:off x="7083423" y="3707894"/>
            <a:ext cx="4395569" cy="21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12D68-4430-0C4E-8703-614BF3DFDD05}"/>
              </a:ext>
            </a:extLst>
          </p:cNvPr>
          <p:cNvSpPr txBox="1"/>
          <p:nvPr/>
        </p:nvSpPr>
        <p:spPr>
          <a:xfrm>
            <a:off x="785811" y="2197402"/>
            <a:ext cx="50863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dài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戴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  </a:t>
            </a:r>
            <a:r>
              <a:rPr lang="en-US" altLang="zh-CN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fù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一副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mò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墨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镜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太阳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</a:t>
            </a:r>
            <a:r>
              <a:rPr lang="en-US" altLang="zh-CN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dù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你的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多少度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algn="just">
              <a:spcAft>
                <a:spcPts val="600"/>
              </a:spcAft>
            </a:pPr>
            <a:endParaRPr lang="en-US" sz="2000" dirty="0"/>
          </a:p>
          <a:p>
            <a:pPr algn="just">
              <a:spcAft>
                <a:spcPts val="600"/>
              </a:spcAft>
            </a:pPr>
            <a:endParaRPr lang="en-US" sz="2000" dirty="0"/>
          </a:p>
          <a:p>
            <a:pPr algn="just"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0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36" y="295276"/>
            <a:ext cx="5102351" cy="1390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dirty="0"/>
              <a:t>     </a:t>
            </a:r>
            <a:r>
              <a:rPr lang="en-US" dirty="0" err="1"/>
              <a:t>tū</a:t>
            </a:r>
            <a:r>
              <a:rPr lang="zh-CN" altLang="en-US" dirty="0"/>
              <a:t>  </a:t>
            </a:r>
            <a:r>
              <a:rPr lang="en-US" dirty="0" err="1"/>
              <a:t>rán</a:t>
            </a:r>
            <a:endParaRPr lang="en-US" dirty="0"/>
          </a:p>
          <a:p>
            <a:pPr marL="0" indent="0">
              <a:buNone/>
            </a:pPr>
            <a:r>
              <a:rPr lang="en-US" sz="66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en-US" sz="2000" dirty="0"/>
              <a:t> </a:t>
            </a:r>
            <a:r>
              <a:rPr lang="en-US" dirty="0"/>
              <a:t>adj. sudden/</a:t>
            </a:r>
            <a:r>
              <a:rPr lang="en-US" dirty="0" err="1"/>
              <a:t>adv.suddenly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81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突然  卡通">
            <a:extLst>
              <a:ext uri="{FF2B5EF4-FFF2-40B4-BE49-F238E27FC236}">
                <a16:creationId xmlns:a16="http://schemas.microsoft.com/office/drawing/2014/main" id="{8A436CC2-A87C-D047-AA12-A148C151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694945"/>
            <a:ext cx="232257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突然  卡通">
            <a:extLst>
              <a:ext uri="{FF2B5EF4-FFF2-40B4-BE49-F238E27FC236}">
                <a16:creationId xmlns:a16="http://schemas.microsoft.com/office/drawing/2014/main" id="{B7CEAC3F-83BC-E24D-B262-2343F520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3721608"/>
            <a:ext cx="2322576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12D68-4430-0C4E-8703-614BF3DFDD05}"/>
              </a:ext>
            </a:extLst>
          </p:cNvPr>
          <p:cNvSpPr txBox="1"/>
          <p:nvPr/>
        </p:nvSpPr>
        <p:spPr>
          <a:xfrm>
            <a:off x="267462" y="2043657"/>
            <a:ext cx="44866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很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endParaRPr lang="en-US" sz="28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的事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他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来了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en-AU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下雨了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zh-CN" altLang="en-US" dirty="0"/>
              <a:t>                          </a:t>
            </a:r>
            <a:endParaRPr lang="en-US" altLang="zh-CN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87" y="238125"/>
            <a:ext cx="5102351" cy="976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dirty="0" err="1"/>
              <a:t>líkāi</a:t>
            </a:r>
            <a:endParaRPr lang="en-US" dirty="0"/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en-US" sz="3200" dirty="0"/>
              <a:t> </a:t>
            </a:r>
            <a:r>
              <a:rPr lang="en-US" sz="2000" dirty="0" err="1"/>
              <a:t>v.to</a:t>
            </a:r>
            <a:r>
              <a:rPr lang="en-US" sz="2000" dirty="0"/>
              <a:t> leave, to part with/ n. departure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离开 卡通">
            <a:extLst>
              <a:ext uri="{FF2B5EF4-FFF2-40B4-BE49-F238E27FC236}">
                <a16:creationId xmlns:a16="http://schemas.microsoft.com/office/drawing/2014/main" id="{50943ADC-41AD-8242-BE70-B1361D31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322" y="694945"/>
            <a:ext cx="1741932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离开 卡通">
            <a:extLst>
              <a:ext uri="{FF2B5EF4-FFF2-40B4-BE49-F238E27FC236}">
                <a16:creationId xmlns:a16="http://schemas.microsoft.com/office/drawing/2014/main" id="{7BD997A6-FF05-874B-8208-8AB16DDE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688" y="3721608"/>
            <a:ext cx="3993200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12D68-4430-0C4E-8703-614BF3DFDD05}"/>
              </a:ext>
            </a:extLst>
          </p:cNvPr>
          <p:cNvSpPr txBox="1"/>
          <p:nvPr/>
        </p:nvSpPr>
        <p:spPr>
          <a:xfrm>
            <a:off x="312547" y="1431289"/>
            <a:ext cx="5500149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家</a:t>
            </a:r>
            <a:endParaRPr 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学校</a:t>
            </a:r>
            <a:endParaRPr lang="en-AU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那个地方</a:t>
            </a:r>
            <a:endParaRPr 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我不想</a:t>
            </a:r>
            <a:r>
              <a:rPr lang="en-US" sz="24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AU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en-AU" altLang="zh-CN" sz="2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sùshè</a:t>
            </a:r>
            <a:endParaRPr lang="en-AU" altLang="zh-CN" sz="2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我打算明天下午</a:t>
            </a:r>
            <a:r>
              <a:rPr lang="zh-CN" altLang="en-US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宿舍。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离不开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我离不开你。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我离不开眼镜。</a:t>
            </a:r>
            <a:endParaRPr lang="en-US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</a:t>
            </a:r>
            <a:r>
              <a:rPr lang="en-US" altLang="zh-CN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làjiāo</a:t>
            </a:r>
            <a:endParaRPr lang="en-AU" altLang="zh-CN" sz="24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zh-CN" alt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离不开辣椒。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Aft>
                <a:spcPts val="600"/>
              </a:spcAft>
            </a:pPr>
            <a:endParaRPr lang="en-AU" altLang="zh-CN" dirty="0"/>
          </a:p>
          <a:p>
            <a:pPr>
              <a:spcAft>
                <a:spcPts val="600"/>
              </a:spcAft>
            </a:pPr>
            <a:endParaRPr lang="en-AU" altLang="zh-CN" dirty="0"/>
          </a:p>
          <a:p>
            <a:pPr>
              <a:spcAft>
                <a:spcPts val="600"/>
              </a:spcAft>
            </a:pPr>
            <a:endParaRPr lang="en-AU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zh-CN" altLang="en-US" dirty="0"/>
              <a:t>  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zh-CN" altLang="en-US" dirty="0"/>
              <a:t>                          </a:t>
            </a:r>
            <a:endParaRPr lang="en-US" altLang="zh-CN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7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4FD00-94F7-E444-BF47-BD53918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3400" dirty="0" err="1"/>
              <a:t>qīngchu</a:t>
            </a:r>
            <a:r>
              <a:rPr lang="en-US" sz="3400" dirty="0"/>
              <a:t>̌</a:t>
            </a:r>
            <a:br>
              <a:rPr lang="en-US" sz="3400" dirty="0"/>
            </a:br>
            <a:r>
              <a:rPr lang="en-US" sz="3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en-US" sz="3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400" dirty="0"/>
              <a:t>adj./adv. clear, distinct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5596-92E4-324B-8024-2CFCC95B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很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听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没听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你听</a:t>
            </a:r>
            <a:r>
              <a:rPr lang="en-US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吗？</a:t>
            </a:r>
            <a:endParaRPr lang="en-AU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A: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你知道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blablablabla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吗？</a:t>
            </a:r>
            <a:endParaRPr lang="en-AU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 B: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我不太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这个（这件事）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看清楚卡通">
            <a:extLst>
              <a:ext uri="{FF2B5EF4-FFF2-40B4-BE49-F238E27FC236}">
                <a16:creationId xmlns:a16="http://schemas.microsoft.com/office/drawing/2014/main" id="{88DB9253-D104-BD48-8943-9879EA25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r="8039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听清楚 卡通">
            <a:extLst>
              <a:ext uri="{FF2B5EF4-FFF2-40B4-BE49-F238E27FC236}">
                <a16:creationId xmlns:a16="http://schemas.microsoft.com/office/drawing/2014/main" id="{391F22EB-B688-DE47-BB45-D098D95E6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30713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1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F2A89-A984-5C4A-801E-1F345113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2800" dirty="0" err="1"/>
              <a:t>bāngmáng</a:t>
            </a:r>
            <a:br>
              <a:rPr lang="en-US" sz="5400" dirty="0"/>
            </a:b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dirty="0"/>
              <a:t>v./n.</a:t>
            </a:r>
            <a:r>
              <a:rPr lang="zh-CN" altLang="en-US" dirty="0"/>
              <a:t> </a:t>
            </a:r>
            <a:r>
              <a:rPr lang="en-US" dirty="0"/>
              <a:t>help </a:t>
            </a:r>
            <a:endParaRPr lang="en-US" sz="5400" dirty="0"/>
          </a:p>
        </p:txBody>
      </p:sp>
      <p:pic>
        <p:nvPicPr>
          <p:cNvPr id="4098" name="Picture 2" descr="Image result for 帮忙 卡通">
            <a:extLst>
              <a:ext uri="{FF2B5EF4-FFF2-40B4-BE49-F238E27FC236}">
                <a16:creationId xmlns:a16="http://schemas.microsoft.com/office/drawing/2014/main" id="{961F60CA-F48A-A041-8CBC-D40A98D78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1498C-02AD-2F42-AD6A-CAD08C02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altLang="zh-CN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+pronouns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❌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endParaRPr lang="en-AU" altLang="zh-CN" sz="4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一个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忙</a:t>
            </a:r>
            <a:endParaRPr lang="en-US" sz="4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你过来</a:t>
            </a:r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啊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247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9" name="Group 13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49EDD1-67CF-7343-8C40-DF3D47D9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45" y="1780120"/>
            <a:ext cx="4156920" cy="918214"/>
          </a:xfrm>
        </p:spPr>
        <p:txBody>
          <a:bodyPr anchor="b">
            <a:normAutofit fontScale="90000"/>
          </a:bodyPr>
          <a:lstStyle/>
          <a:p>
            <a:r>
              <a:rPr lang="zh-CN" altLang="en-US" sz="4000" dirty="0"/>
              <a:t> </a:t>
            </a:r>
            <a:r>
              <a:rPr lang="en-US" sz="4000" dirty="0" err="1"/>
              <a:t>gángcái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 err="1"/>
              <a:t>n.just</a:t>
            </a:r>
            <a:r>
              <a:rPr lang="en-US" sz="4000" dirty="0"/>
              <a:t> now</a:t>
            </a:r>
          </a:p>
        </p:txBody>
      </p:sp>
      <p:sp>
        <p:nvSpPr>
          <p:cNvPr id="3081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刚才 卡通">
            <a:extLst>
              <a:ext uri="{FF2B5EF4-FFF2-40B4-BE49-F238E27FC236}">
                <a16:creationId xmlns:a16="http://schemas.microsoft.com/office/drawing/2014/main" id="{AB6023A5-0AD2-5846-A4ED-0F0CC3BD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696" y="1119364"/>
            <a:ext cx="1960608" cy="19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648D-F498-AD43-BEC0-8FA2EF23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57" y="3425407"/>
            <a:ext cx="5690043" cy="2277321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去哪儿了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你做了什么？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吃了一个雪糕。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去散步了。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3074" name="Picture 2" descr="Image result for 刚才 卡通">
            <a:extLst>
              <a:ext uri="{FF2B5EF4-FFF2-40B4-BE49-F238E27FC236}">
                <a16:creationId xmlns:a16="http://schemas.microsoft.com/office/drawing/2014/main" id="{2610F104-620A-CE4E-A5A1-2127A8F85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t="17777" r="11617" b="27073"/>
          <a:stretch/>
        </p:blipFill>
        <p:spPr bwMode="auto">
          <a:xfrm>
            <a:off x="7760672" y="2391397"/>
            <a:ext cx="3333368" cy="27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6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592</Words>
  <Application>Microsoft Macintosh PowerPoint</Application>
  <PresentationFormat>Widescreen</PresentationFormat>
  <Paragraphs>156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STKaiti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qīngchǔ 清楚 adj./adv. clear, distinct</vt:lpstr>
      <vt:lpstr>bāngmáng 帮忙 v./n. help </vt:lpstr>
      <vt:lpstr> gángcái 刚才 n.just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V.得+compliments of Possibility  V.不+compliments of Possibility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112</cp:revision>
  <dcterms:created xsi:type="dcterms:W3CDTF">2021-02-12T02:46:37Z</dcterms:created>
  <dcterms:modified xsi:type="dcterms:W3CDTF">2021-03-14T22:53:26Z</dcterms:modified>
</cp:coreProperties>
</file>