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56" r:id="rId3"/>
    <p:sldId id="260" r:id="rId4"/>
    <p:sldId id="262" r:id="rId5"/>
    <p:sldId id="263" r:id="rId6"/>
    <p:sldId id="265" r:id="rId7"/>
    <p:sldId id="266" r:id="rId8"/>
    <p:sldId id="275" r:id="rId9"/>
    <p:sldId id="264" r:id="rId10"/>
    <p:sldId id="257" r:id="rId11"/>
    <p:sldId id="268" r:id="rId12"/>
    <p:sldId id="272" r:id="rId13"/>
    <p:sldId id="277" r:id="rId14"/>
    <p:sldId id="276" r:id="rId15"/>
    <p:sldId id="267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8"/>
    <p:restoredTop sz="94497"/>
  </p:normalViewPr>
  <p:slideViewPr>
    <p:cSldViewPr snapToGrid="0" snapToObjects="1">
      <p:cViewPr varScale="1">
        <p:scale>
          <a:sx n="103" d="100"/>
          <a:sy n="103" d="100"/>
        </p:scale>
        <p:origin x="1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B220B-5578-934F-9E3E-8C1F65F1E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F403B-0E07-4E41-AF11-E2EE0AD39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9FD03-6DDA-8440-AF8C-D263EF0F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0C468-AC1F-6748-A359-576A5A04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7D72C-6B0C-204A-BB45-E654F4BDD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8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ADB66-73BC-A64E-85E6-76FE621A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A688-F2D3-114B-AC10-55F830B66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EF3E3-881B-F844-8553-EAD728D8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9F138-A26D-974B-896D-0B911DD4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A4AB-5835-F549-AEE3-6B7F8A85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7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E3E136-E612-F840-9E75-FD84C67A4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D90DE-F087-6D4D-BF77-2E3E0CE16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11E1-1B27-5E42-88EB-6734823E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8FF4D-B097-2F48-933E-61801662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5AD78-2F03-9744-8D86-67B4EA80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4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C8031-CAE4-6042-9F73-5CB5066C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57190-DB0E-6E46-A1B5-F9BE3A2AA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48314-3E1B-BD4F-959A-35B11C92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10E4D-1412-2044-8B7C-282E5D1A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06FEE-744E-6D4E-A1EE-B1CDC570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8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9134-7FB9-ED49-AF79-9D62EA4BE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B2DB6-8ACF-B043-BF96-4DAC762DE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F0D2B-B7B3-1A46-AF4C-BA5C4ED39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B3FA9-41F0-5D40-806F-2CC8851C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770AC-8112-4145-9583-9FDCBA26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0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2929-EAAC-9240-B334-5C1A29F8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79731-24AD-9346-AABA-FB49E21F1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B3856-0F93-0940-A69C-A88706073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75556-0294-4447-9CD6-20B0E8F9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B58CD-1A3C-9548-8F55-297D3110E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52A36-E2B1-FE42-B7EE-E7236D03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6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50385-C502-F84D-B39F-10A65438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11E5F-6E94-714E-B352-3AD4B4EBF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A9459-BDCD-BC40-8A27-F2B9CE162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924A8-F4CD-5B41-9866-EB35DFAD3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BCBFA-AE38-BA44-BE55-0D8DC0858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B4714-CA6E-0648-A933-433E78AF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7C3A3B-FB11-434A-A083-0CD75F07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817991-996A-8349-BB66-1460C7DB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9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E14C-5852-0044-AA21-3B7E178F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B8E84-D962-0849-9922-255571C8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E7C01-B7C0-8640-B7CB-BA12C88C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577B9-B054-434E-B6E9-312CD495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5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5D157-93CB-7545-942C-878F20D7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BD2E64-3D8C-024D-B641-8A5752410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A97DB-922C-914E-AB0E-3199F7CD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7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191F-95EA-3944-8055-99ED0AF7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616D6-21A1-C44F-9017-7CEB46B6E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48FCE-BA0B-E94A-810D-D83504744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B6552-F94D-AA41-ACAF-3D208B402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6E69D-16E4-EE44-8E92-FC52E730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2C4CD-CD72-134D-97E1-F7AA0920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3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58CB-7F03-7E46-A1C3-BA515FFC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C05A98-A4C6-3C4C-AA2C-2FEA477FC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F7848-0F8E-694E-BC70-0E0DE7716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BB554-5E32-9C4D-8985-A4C0D498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0B7CE-F114-074D-B815-0EC75C78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88AF0-331F-B24C-8EB0-0C507B15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1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37BFA-3282-E84B-83BD-BFC467E3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D67BD-35D0-E944-B3F4-368BAE9C3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94DCD-D8C6-FE42-9BD2-ED1776C38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DBC56-F5FF-F443-A696-6313FE83D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9E900-37D4-FF4F-848C-6A781E924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AFC77-A4BB-3D4A-8F46-6C7AF648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6B5B5-A9D6-FF43-B329-818B2A341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the words in this PPT and try to make sentences by using these words.</a:t>
            </a:r>
          </a:p>
          <a:p>
            <a:r>
              <a:rPr lang="en-US" dirty="0"/>
              <a:t>Review the first grammar and learn the second grammar.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33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1CA4DE-215A-2B4D-9DB1-1D48E46EA244}"/>
              </a:ext>
            </a:extLst>
          </p:cNvPr>
          <p:cNvSpPr txBox="1"/>
          <p:nvPr/>
        </p:nvSpPr>
        <p:spPr>
          <a:xfrm>
            <a:off x="942974" y="642938"/>
            <a:ext cx="87153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1.</a:t>
            </a:r>
            <a:r>
              <a:rPr lang="zh-CN" altLang="en-US" sz="44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44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S</a:t>
            </a:r>
            <a:r>
              <a:rPr lang="en-US" altLang="zh-CN" sz="4400" dirty="0">
                <a:latin typeface="STKaiti" panose="02010600040101010101" pitchFamily="2" charset="-122"/>
                <a:ea typeface="STKaiti" panose="02010600040101010101" pitchFamily="2" charset="-122"/>
              </a:rPr>
              <a:t>+</a:t>
            </a:r>
            <a:r>
              <a:rPr lang="en-US" altLang="zh-CN" sz="4400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V</a:t>
            </a:r>
            <a:r>
              <a:rPr lang="en-US" altLang="zh-CN" sz="4400" dirty="0">
                <a:latin typeface="STKaiti" panose="02010600040101010101" pitchFamily="2" charset="-122"/>
                <a:ea typeface="STKaiti" panose="02010600040101010101" pitchFamily="2" charset="-122"/>
              </a:rPr>
              <a:t>+</a:t>
            </a:r>
            <a:r>
              <a:rPr lang="zh-CN" altLang="en-US" sz="44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en-US" altLang="zh-CN" sz="4400" dirty="0">
                <a:latin typeface="STKaiti" panose="02010600040101010101" pitchFamily="2" charset="-122"/>
                <a:ea typeface="STKaiti" panose="02010600040101010101" pitchFamily="2" charset="-122"/>
              </a:rPr>
              <a:t>+Duration +O 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    </a:t>
            </a:r>
            <a:r>
              <a:rPr lang="en-US" sz="4000" dirty="0" err="1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她</a:t>
            </a:r>
            <a:r>
              <a:rPr lang="en-US" sz="4000" dirty="0" err="1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工作</a:t>
            </a:r>
            <a:r>
              <a:rPr lang="en-US" sz="40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了</a:t>
            </a:r>
            <a:r>
              <a:rPr lang="en-US" sz="4000" u="sng" dirty="0" err="1">
                <a:solidFill>
                  <a:schemeClr val="accent6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三年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。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   我们</a:t>
            </a:r>
            <a:r>
              <a:rPr lang="zh-CN" altLang="en-US" sz="4000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坐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了</a:t>
            </a:r>
            <a:r>
              <a:rPr lang="zh-CN" altLang="en-US" sz="4000" u="sng" dirty="0">
                <a:solidFill>
                  <a:schemeClr val="accent6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一个小时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公共汽车。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   你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怎么</a:t>
            </a:r>
            <a:r>
              <a:rPr lang="zh-CN" altLang="en-US" sz="4000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晚到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了</a:t>
            </a:r>
            <a:r>
              <a:rPr lang="zh-CN" altLang="en-US" sz="4000" u="sng" dirty="0">
                <a:solidFill>
                  <a:schemeClr val="accent6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一刻钟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？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   我们</a:t>
            </a:r>
            <a:r>
              <a:rPr lang="zh-CN" altLang="en-US" sz="4000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唱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了</a:t>
            </a:r>
            <a:r>
              <a:rPr lang="zh-CN" altLang="en-US" sz="4000" u="sng" dirty="0">
                <a:solidFill>
                  <a:schemeClr val="accent6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两个小时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歌。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endParaRPr lang="en-AU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15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1CA4DE-215A-2B4D-9DB1-1D48E46EA244}"/>
              </a:ext>
            </a:extLst>
          </p:cNvPr>
          <p:cNvSpPr txBox="1"/>
          <p:nvPr/>
        </p:nvSpPr>
        <p:spPr>
          <a:xfrm>
            <a:off x="942974" y="642938"/>
            <a:ext cx="8715375" cy="711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4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AU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听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音乐       听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了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三个小时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音乐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睡觉           睡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了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一个小时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觉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做运动       做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了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半个小时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运动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zh-CN" altLang="en-AU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吃饭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           吃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了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半天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饭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05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worksheet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endParaRPr lang="en-AU" altLang="zh-CN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E461C0-DA95-EB42-B686-286A52286223}"/>
              </a:ext>
            </a:extLst>
          </p:cNvPr>
          <p:cNvSpPr txBox="1"/>
          <p:nvPr/>
        </p:nvSpPr>
        <p:spPr>
          <a:xfrm>
            <a:off x="3014661" y="377696"/>
            <a:ext cx="8715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STKaiti" panose="02010600040101010101" pitchFamily="2" charset="-122"/>
                <a:ea typeface="STKaiti" panose="02010600040101010101" pitchFamily="2" charset="-122"/>
              </a:rPr>
              <a:t>V+</a:t>
            </a:r>
            <a:r>
              <a:rPr lang="zh-CN" altLang="en-US" sz="44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en-US" altLang="zh-CN" sz="4400" dirty="0">
                <a:latin typeface="STKaiti" panose="02010600040101010101" pitchFamily="2" charset="-122"/>
                <a:ea typeface="STKaiti" panose="02010600040101010101" pitchFamily="2" charset="-122"/>
              </a:rPr>
              <a:t>+Duration +O </a:t>
            </a:r>
          </a:p>
          <a:p>
            <a:endParaRPr lang="en-AU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2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F3944-F168-454F-AB56-1C98A2F97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2" y="391885"/>
            <a:ext cx="10972800" cy="5818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你昨天</a:t>
            </a:r>
            <a:r>
              <a:rPr lang="zh-CN" altLang="en-US" sz="4000" b="1" u="sng" dirty="0">
                <a:solidFill>
                  <a:schemeClr val="accent6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吃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</a:rPr>
              <a:t>晚饭</a:t>
            </a:r>
            <a:r>
              <a:rPr lang="zh-CN" altLang="en-US" sz="4000" b="1" dirty="0">
                <a:solidFill>
                  <a:schemeClr val="accent6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吃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了多久？你昨天</a:t>
            </a:r>
            <a:r>
              <a:rPr lang="zh-CN" altLang="en-US" sz="4000" b="1" u="sng" dirty="0">
                <a:latin typeface="STKaiti" panose="02010600040101010101" pitchFamily="2" charset="-122"/>
                <a:ea typeface="STKaiti" panose="02010600040101010101" pitchFamily="2" charset="-122"/>
              </a:rPr>
              <a:t>吃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了多久</a:t>
            </a:r>
            <a:r>
              <a:rPr lang="zh-CN" altLang="en-US" sz="4000" b="1" u="sng" dirty="0">
                <a:latin typeface="STKaiti" panose="02010600040101010101" pitchFamily="2" charset="-122"/>
                <a:ea typeface="STKaiti" panose="02010600040101010101" pitchFamily="2" charset="-122"/>
              </a:rPr>
              <a:t>晚饭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           看电影看了                        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</a:rPr>
              <a:t>看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了多久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</a:rPr>
              <a:t>电影</a:t>
            </a:r>
            <a:endParaRPr lang="en-AU" altLang="zh-CN" sz="4000" u="sng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           写作业写了                        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</a:rPr>
              <a:t>写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了多久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</a:rPr>
              <a:t>作业</a:t>
            </a:r>
            <a:endParaRPr lang="en-AU" altLang="zh-CN" sz="4000" u="sng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           听音乐听了                        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</a:rPr>
              <a:t>听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了多久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</a:rPr>
              <a:t>音乐</a:t>
            </a:r>
            <a:endParaRPr lang="en-AU" altLang="zh-CN" sz="4000" u="sng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AU" altLang="zh-CN" sz="4000" u="sng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我昨天</a:t>
            </a:r>
            <a:r>
              <a:rPr lang="zh-CN" altLang="en-US" sz="4000" b="1" u="sng" dirty="0">
                <a:solidFill>
                  <a:schemeClr val="accent6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吃</a:t>
            </a:r>
            <a:r>
              <a:rPr lang="zh-CN" altLang="en-US" sz="4000" b="1" u="sng" dirty="0">
                <a:latin typeface="STKaiti" panose="02010600040101010101" pitchFamily="2" charset="-122"/>
                <a:ea typeface="STKaiti" panose="02010600040101010101" pitchFamily="2" charset="-122"/>
              </a:rPr>
              <a:t>晚饭</a:t>
            </a:r>
            <a:r>
              <a:rPr lang="zh-CN" altLang="en-US" sz="4000" dirty="0">
                <a:solidFill>
                  <a:schemeClr val="accent6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吃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四十分钟。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我昨天</a:t>
            </a:r>
            <a:r>
              <a:rPr lang="zh-CN" altLang="en-US" sz="4000" b="1" u="sng" dirty="0">
                <a:latin typeface="STKaiti" panose="02010600040101010101" pitchFamily="2" charset="-122"/>
                <a:ea typeface="STKaiti" panose="02010600040101010101" pitchFamily="2" charset="-122"/>
              </a:rPr>
              <a:t>吃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四十分钟</a:t>
            </a:r>
            <a:r>
              <a:rPr lang="zh-CN" altLang="en-US" sz="4000" b="1" u="sng" dirty="0">
                <a:latin typeface="STKaiti" panose="02010600040101010101" pitchFamily="2" charset="-122"/>
                <a:ea typeface="STKaiti" panose="02010600040101010101" pitchFamily="2" charset="-122"/>
              </a:rPr>
              <a:t>晚饭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9613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A4DA-0255-6740-85D7-FAF76D39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08" y="108176"/>
            <a:ext cx="2546268" cy="1016804"/>
          </a:xfrm>
        </p:spPr>
        <p:txBody>
          <a:bodyPr/>
          <a:lstStyle/>
          <a:p>
            <a:r>
              <a:rPr lang="en-US" dirty="0"/>
              <a:t>Word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533F6-9CCC-214E-88A4-F789BFCB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61" y="1006227"/>
            <a:ext cx="2866902" cy="53160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睡觉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用手机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看电视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开车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做饭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学习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工作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和家人聊天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和朋友聊天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……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54B1B6-5C55-9A4C-8597-0C8697C76759}"/>
              </a:ext>
            </a:extLst>
          </p:cNvPr>
          <p:cNvSpPr txBox="1"/>
          <p:nvPr/>
        </p:nvSpPr>
        <p:spPr>
          <a:xfrm>
            <a:off x="327561" y="6137646"/>
            <a:ext cx="28669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Ask me questions.</a:t>
            </a:r>
          </a:p>
        </p:txBody>
      </p:sp>
    </p:spTree>
    <p:extLst>
      <p:ext uri="{BB962C8B-B14F-4D97-AF65-F5344CB8AC3E}">
        <p14:creationId xmlns:p14="http://schemas.microsoft.com/office/powerpoint/2010/main" val="199148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BDB3D586-0826-DD4E-94A3-CB71D1541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34"/>
          <a:stretch/>
        </p:blipFill>
        <p:spPr>
          <a:xfrm>
            <a:off x="643467" y="2179020"/>
            <a:ext cx="10905066" cy="268126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80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1CA4DE-215A-2B4D-9DB1-1D48E46EA244}"/>
              </a:ext>
            </a:extLst>
          </p:cNvPr>
          <p:cNvSpPr txBox="1"/>
          <p:nvPr/>
        </p:nvSpPr>
        <p:spPr>
          <a:xfrm>
            <a:off x="742579" y="310800"/>
            <a:ext cx="871537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2.</a:t>
            </a:r>
            <a:r>
              <a:rPr lang="zh-CN" altLang="en-US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S</a:t>
            </a: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+</a:t>
            </a:r>
            <a:r>
              <a:rPr lang="en-US" altLang="zh-CN" sz="4000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V</a:t>
            </a: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+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+</a:t>
            </a:r>
            <a:r>
              <a:rPr lang="en-US" altLang="zh-CN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Duration+O</a:t>
            </a: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+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endParaRPr lang="en-AU" altLang="zh-CN" sz="40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  我</a:t>
            </a:r>
            <a:r>
              <a:rPr lang="zh-CN" altLang="en-US" sz="4000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学习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</a:rPr>
              <a:t>一年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汉语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  她</a:t>
            </a:r>
            <a:r>
              <a:rPr lang="zh-CN" altLang="en-US" sz="4000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看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</a:rPr>
              <a:t>半个小时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电视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  他们</a:t>
            </a:r>
            <a:r>
              <a:rPr lang="zh-CN" altLang="en-US" sz="4000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游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</a:rPr>
              <a:t>二十分钟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泳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  我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都在这儿</a:t>
            </a:r>
            <a:r>
              <a:rPr lang="zh-CN" altLang="en-US" sz="4000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坐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</a:rPr>
              <a:t>半个小时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STKaiti" panose="02010600040101010101" pitchFamily="2" charset="-122"/>
                <a:ea typeface="STKaiti" panose="02010600040101010101" pitchFamily="2" charset="-122"/>
              </a:rPr>
              <a:t>Worksheet</a:t>
            </a:r>
            <a:r>
              <a:rPr lang="zh-CN" altLang="en-US" sz="10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sz="1000" dirty="0">
                <a:latin typeface="STKaiti" panose="02010600040101010101" pitchFamily="2" charset="-122"/>
                <a:ea typeface="STKaiti" panose="02010600040101010101" pitchFamily="2" charset="-122"/>
              </a:rPr>
              <a:t>2 </a:t>
            </a:r>
            <a:endParaRPr lang="en-AU" altLang="zh-CN" sz="1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97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2505C4-81A6-AE43-ADC1-BB9163740F93}"/>
              </a:ext>
            </a:extLst>
          </p:cNvPr>
          <p:cNvSpPr txBox="1"/>
          <p:nvPr/>
        </p:nvSpPr>
        <p:spPr>
          <a:xfrm>
            <a:off x="774123" y="326502"/>
            <a:ext cx="97155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STKaiti" panose="02010600040101010101" pitchFamily="2" charset="-122"/>
                <a:ea typeface="STKaiti" panose="02010600040101010101" pitchFamily="2" charset="-122"/>
              </a:rPr>
              <a:t>对话练习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altLang="zh-CN" sz="4800" dirty="0">
                <a:latin typeface="STKaiti" panose="02010600040101010101" pitchFamily="2" charset="-122"/>
                <a:ea typeface="STKaiti" panose="02010600040101010101" pitchFamily="2" charset="-122"/>
              </a:rPr>
              <a:t>1.</a:t>
            </a:r>
            <a:r>
              <a:rPr 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你当了医生多久了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AU" altLang="zh-CN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altLang="zh-CN" sz="4800" dirty="0">
                <a:latin typeface="STKaiti" panose="02010600040101010101" pitchFamily="2" charset="-122"/>
                <a:ea typeface="STKaiti" panose="02010600040101010101" pitchFamily="2" charset="-122"/>
              </a:rPr>
              <a:t>2.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你昨天睡了多久觉？</a:t>
            </a:r>
            <a:endParaRPr lang="en-US" altLang="zh-CN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altLang="zh-CN" sz="4800" dirty="0">
                <a:latin typeface="STKaiti" panose="02010600040101010101" pitchFamily="2" charset="-122"/>
                <a:ea typeface="STKaiti" panose="02010600040101010101" pitchFamily="2" charset="-122"/>
              </a:rPr>
              <a:t>Activity :write down a question that everyone can answer. Then exchange the </a:t>
            </a:r>
            <a:r>
              <a:rPr lang="en-US" altLang="zh-CN" sz="4800">
                <a:latin typeface="STKaiti" panose="02010600040101010101" pitchFamily="2" charset="-122"/>
                <a:ea typeface="STKaiti" panose="02010600040101010101" pitchFamily="2" charset="-122"/>
              </a:rPr>
              <a:t>questions.</a:t>
            </a:r>
            <a:endParaRPr lang="en-AU" altLang="zh-CN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54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AC54D6BD-DCF4-1341-95E1-92D6C346C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3862"/>
            <a:ext cx="12192000" cy="199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51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60A942-8317-E54C-A72E-3915529C71C6}"/>
              </a:ext>
            </a:extLst>
          </p:cNvPr>
          <p:cNvSpPr txBox="1"/>
          <p:nvPr/>
        </p:nvSpPr>
        <p:spPr>
          <a:xfrm>
            <a:off x="557213" y="485775"/>
            <a:ext cx="45434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 </a:t>
            </a:r>
            <a:r>
              <a:rPr lang="en-US" sz="3200" dirty="0" err="1">
                <a:solidFill>
                  <a:srgbClr val="00B050"/>
                </a:solidFill>
              </a:rPr>
              <a:t>tóngshì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同事</a:t>
            </a:r>
            <a:r>
              <a:rPr lang="zh-CN" altLang="en-US" dirty="0"/>
              <a:t> </a:t>
            </a:r>
            <a:r>
              <a:rPr lang="en-AU" altLang="zh-CN" sz="3200" dirty="0" err="1"/>
              <a:t>n.colleague</a:t>
            </a:r>
            <a:endParaRPr lang="en-US" dirty="0"/>
          </a:p>
        </p:txBody>
      </p:sp>
      <p:pic>
        <p:nvPicPr>
          <p:cNvPr id="4100" name="Picture 4" descr="开心工作的国外人物摄影图片素材下载(图片ID:386086)_-职业人物-图片素材_ 集图网JITUWANG.COM">
            <a:extLst>
              <a:ext uri="{FF2B5EF4-FFF2-40B4-BE49-F238E27FC236}">
                <a16:creationId xmlns:a16="http://schemas.microsoft.com/office/drawing/2014/main" id="{10DC5284-23DE-3846-AEBE-9CF5640E0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24" y="2757302"/>
            <a:ext cx="5112500" cy="34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C6BF06-66AB-D145-9038-1719E47483FF}"/>
              </a:ext>
            </a:extLst>
          </p:cNvPr>
          <p:cNvSpPr txBox="1"/>
          <p:nvPr/>
        </p:nvSpPr>
        <p:spPr>
          <a:xfrm>
            <a:off x="5571679" y="2009638"/>
            <a:ext cx="6909288" cy="245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6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我的老婆以前是我的</a:t>
            </a:r>
            <a:r>
              <a:rPr lang="en-US" sz="36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同事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我的</a:t>
            </a:r>
            <a:r>
              <a:rPr lang="zh-CN" altLang="en-US" sz="36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同事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是我以前的大学同学。</a:t>
            </a:r>
            <a:endParaRPr lang="en-US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249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60A942-8317-E54C-A72E-3915529C71C6}"/>
              </a:ext>
            </a:extLst>
          </p:cNvPr>
          <p:cNvSpPr txBox="1"/>
          <p:nvPr/>
        </p:nvSpPr>
        <p:spPr>
          <a:xfrm>
            <a:off x="557212" y="485775"/>
            <a:ext cx="500946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B050"/>
                </a:solidFill>
              </a:rPr>
              <a:t>  </a:t>
            </a:r>
            <a:r>
              <a:rPr lang="en-US" sz="3200" dirty="0" err="1">
                <a:solidFill>
                  <a:srgbClr val="00B050"/>
                </a:solidFill>
              </a:rPr>
              <a:t>yǐqián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以前</a:t>
            </a:r>
            <a:r>
              <a:rPr lang="zh-CN" altLang="en-US" dirty="0"/>
              <a:t> </a:t>
            </a:r>
            <a:r>
              <a:rPr lang="en-AU" altLang="zh-CN" sz="3200" dirty="0" err="1"/>
              <a:t>n.before,ago</a:t>
            </a:r>
            <a:r>
              <a:rPr lang="en-US" altLang="zh-CN" sz="3200" dirty="0"/>
              <a:t>/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之前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6BF06-66AB-D145-9038-1719E47483FF}"/>
              </a:ext>
            </a:extLst>
          </p:cNvPr>
          <p:cNvSpPr txBox="1"/>
          <p:nvPr/>
        </p:nvSpPr>
        <p:spPr>
          <a:xfrm>
            <a:off x="5915211" y="1559719"/>
            <a:ext cx="63995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工作</a:t>
            </a:r>
            <a:r>
              <a:rPr lang="en-US" sz="36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以前</a:t>
            </a:r>
            <a:r>
              <a:rPr lang="zh-CN" altLang="en-US" sz="36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他是个帅小伙。</a:t>
            </a:r>
            <a:endParaRPr lang="en-US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两年</a:t>
            </a:r>
            <a:r>
              <a:rPr lang="en-US" sz="36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以前</a:t>
            </a:r>
            <a:r>
              <a:rPr lang="zh-CN" altLang="en-US" sz="36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我还在中国。</a:t>
            </a:r>
            <a:endParaRPr lang="en-US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以前</a:t>
            </a:r>
            <a:r>
              <a:rPr lang="en-US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的事</a:t>
            </a:r>
            <a:endParaRPr lang="en-US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以前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，我不喜欢喝咖啡。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146" name="Picture 2" descr="Learn Chinese with “以前” and “以后” – Chinlingo">
            <a:extLst>
              <a:ext uri="{FF2B5EF4-FFF2-40B4-BE49-F238E27FC236}">
                <a16:creationId xmlns:a16="http://schemas.microsoft.com/office/drawing/2014/main" id="{C23D36DB-C917-594F-A686-81D1EC370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2271713"/>
            <a:ext cx="532379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82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60A942-8317-E54C-A72E-3915529C71C6}"/>
              </a:ext>
            </a:extLst>
          </p:cNvPr>
          <p:cNvSpPr txBox="1"/>
          <p:nvPr/>
        </p:nvSpPr>
        <p:spPr>
          <a:xfrm>
            <a:off x="671513" y="214313"/>
            <a:ext cx="321468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</a:rPr>
              <a:t>yínháng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银行</a:t>
            </a:r>
            <a:r>
              <a:rPr lang="zh-CN" altLang="en-US" dirty="0"/>
              <a:t> </a:t>
            </a:r>
            <a:r>
              <a:rPr lang="en-AU" altLang="zh-CN" sz="3200" dirty="0" err="1"/>
              <a:t>n.bank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6BF06-66AB-D145-9038-1719E47483FF}"/>
              </a:ext>
            </a:extLst>
          </p:cNvPr>
          <p:cNvSpPr txBox="1"/>
          <p:nvPr/>
        </p:nvSpPr>
        <p:spPr>
          <a:xfrm>
            <a:off x="5843587" y="1630085"/>
            <a:ext cx="521493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一家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银行</a:t>
            </a:r>
            <a:endParaRPr lang="en-US" sz="32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在一家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银行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工作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  </a:t>
            </a:r>
            <a:r>
              <a:rPr lang="en-US" sz="2000" dirty="0" err="1">
                <a:latin typeface="STKaiti" panose="02010600040101010101" pitchFamily="2" charset="-122"/>
                <a:ea typeface="STKaiti" panose="02010600040101010101" pitchFamily="2" charset="-122"/>
              </a:rPr>
              <a:t>cún</a:t>
            </a:r>
            <a:endParaRPr lang="en-US" sz="2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存钱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  </a:t>
            </a:r>
            <a:r>
              <a:rPr lang="en-US" sz="2400" dirty="0" err="1">
                <a:latin typeface="STKaiti" panose="02010600040101010101" pitchFamily="2" charset="-122"/>
                <a:ea typeface="STKaiti" panose="02010600040101010101" pitchFamily="2" charset="-122"/>
              </a:rPr>
              <a:t>q</a:t>
            </a:r>
            <a:r>
              <a:rPr lang="en-US" sz="2400" dirty="0" err="1">
                <a:latin typeface="+mj-lt"/>
                <a:ea typeface="STKaiti" panose="02010600040101010101" pitchFamily="2" charset="-122"/>
              </a:rPr>
              <a:t>u</a:t>
            </a:r>
            <a:r>
              <a:rPr lang="en-US" sz="2400" dirty="0">
                <a:latin typeface="+mj-lt"/>
                <a:ea typeface="STKaiti" panose="02010600040101010101" pitchFamily="2" charset="-122"/>
              </a:rPr>
              <a:t>̌</a:t>
            </a:r>
            <a:endParaRPr lang="en-US" sz="3200" dirty="0">
              <a:latin typeface="+mj-lt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取钱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办卡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8194" name="Picture 2" descr="中国银行—搜狗百科">
            <a:extLst>
              <a:ext uri="{FF2B5EF4-FFF2-40B4-BE49-F238E27FC236}">
                <a16:creationId xmlns:a16="http://schemas.microsoft.com/office/drawing/2014/main" id="{386B9DBD-7133-0B40-AA4C-DD5CC8E1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833265"/>
            <a:ext cx="4933950" cy="3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3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60A942-8317-E54C-A72E-3915529C71C6}"/>
              </a:ext>
            </a:extLst>
          </p:cNvPr>
          <p:cNvSpPr txBox="1"/>
          <p:nvPr/>
        </p:nvSpPr>
        <p:spPr>
          <a:xfrm>
            <a:off x="557213" y="485775"/>
            <a:ext cx="5029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Jiǔ</a:t>
            </a:r>
          </a:p>
          <a:p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久</a:t>
            </a:r>
            <a:r>
              <a:rPr lang="zh-CN" altLang="en-US" dirty="0"/>
              <a:t> </a:t>
            </a:r>
            <a:r>
              <a:rPr lang="en-AU" altLang="zh-CN" sz="3200" dirty="0" err="1"/>
              <a:t>adj.for</a:t>
            </a:r>
            <a:r>
              <a:rPr lang="en-AU" altLang="zh-CN" sz="3200" dirty="0"/>
              <a:t> a long </a:t>
            </a:r>
            <a:r>
              <a:rPr lang="en-AU" altLang="zh-CN" sz="3200" dirty="0" err="1"/>
              <a:t>time,long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6BF06-66AB-D145-9038-1719E47483FF}"/>
              </a:ext>
            </a:extLst>
          </p:cNvPr>
          <p:cNvSpPr txBox="1"/>
          <p:nvPr/>
        </p:nvSpPr>
        <p:spPr>
          <a:xfrm>
            <a:off x="5757863" y="674400"/>
            <a:ext cx="60483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很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久</a:t>
            </a: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好</a:t>
            </a:r>
            <a:r>
              <a:rPr lang="zh-CN" altLang="en-US" sz="32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久</a:t>
            </a:r>
            <a:endParaRPr lang="en-US" sz="32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做这个蛋糕要很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久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吧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我等了很</a:t>
            </a:r>
            <a:r>
              <a:rPr lang="zh-CN" altLang="en-US" sz="32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久</a:t>
            </a: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好</a:t>
            </a:r>
            <a:r>
              <a:rPr lang="zh-CN" altLang="en-US" sz="32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久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久</a:t>
            </a:r>
            <a:endParaRPr lang="en-US" sz="32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我刚来澳大利亚不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久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好久不见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你学汉语多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久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你来这里多</a:t>
            </a:r>
            <a:r>
              <a:rPr lang="zh-CN" altLang="en-US" sz="32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久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了？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10242" name="Picture 2" descr="抖音等了很久了表情包在哪下载抖音等了好久了表情包下载分享_3DM手游">
            <a:extLst>
              <a:ext uri="{FF2B5EF4-FFF2-40B4-BE49-F238E27FC236}">
                <a16:creationId xmlns:a16="http://schemas.microsoft.com/office/drawing/2014/main" id="{7A7046FC-29BC-7349-8D66-4AC7E5FE1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7"/>
          <a:stretch/>
        </p:blipFill>
        <p:spPr bwMode="auto">
          <a:xfrm>
            <a:off x="833438" y="2443996"/>
            <a:ext cx="398145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01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60A942-8317-E54C-A72E-3915529C71C6}"/>
              </a:ext>
            </a:extLst>
          </p:cNvPr>
          <p:cNvSpPr txBox="1"/>
          <p:nvPr/>
        </p:nvSpPr>
        <p:spPr>
          <a:xfrm>
            <a:off x="642938" y="142875"/>
            <a:ext cx="597217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gǎn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xìng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qù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感兴趣 </a:t>
            </a:r>
            <a:r>
              <a:rPr lang="en-AU" altLang="zh-CN" sz="3200" dirty="0"/>
              <a:t>to be interested in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6BF06-66AB-D145-9038-1719E47483FF}"/>
              </a:ext>
            </a:extLst>
          </p:cNvPr>
          <p:cNvSpPr txBox="1"/>
          <p:nvPr/>
        </p:nvSpPr>
        <p:spPr>
          <a:xfrm>
            <a:off x="6096000" y="2227179"/>
            <a:ext cx="52149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对</a:t>
            </a:r>
            <a:r>
              <a:rPr 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…..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感兴趣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你对美食感兴趣吗？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你对中国文化感兴趣吗？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altLang="zh-CN" dirty="0"/>
          </a:p>
          <a:p>
            <a:endParaRPr lang="en-US" dirty="0"/>
          </a:p>
        </p:txBody>
      </p:sp>
      <p:pic>
        <p:nvPicPr>
          <p:cNvPr id="12290" name="Picture 2" descr="感兴趣Gǎn Xìng Qù: Meaning And Pronunciation | Mandarin Mania">
            <a:extLst>
              <a:ext uri="{FF2B5EF4-FFF2-40B4-BE49-F238E27FC236}">
                <a16:creationId xmlns:a16="http://schemas.microsoft.com/office/drawing/2014/main" id="{935F2AFB-3DFE-9E41-86F6-8D3AB0D63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827129"/>
            <a:ext cx="4433887" cy="441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9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812DC-1068-9B43-89D2-68476536D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62" y="517396"/>
            <a:ext cx="10515600" cy="5823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同事</a:t>
            </a:r>
            <a:endParaRPr lang="en-US" sz="6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以前</a:t>
            </a:r>
            <a:endParaRPr lang="en-US" sz="6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银行</a:t>
            </a:r>
            <a:endParaRPr lang="en-US" sz="6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久</a:t>
            </a:r>
            <a:endParaRPr lang="en-US" sz="6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感兴趣</a:t>
            </a:r>
            <a:endParaRPr lang="en-US" sz="60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163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33B22AE-E56E-3746-8697-91403E5CE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096" y="367506"/>
            <a:ext cx="11988904" cy="3061494"/>
          </a:xfrm>
        </p:spPr>
      </p:pic>
    </p:spTree>
    <p:extLst>
      <p:ext uri="{BB962C8B-B14F-4D97-AF65-F5344CB8AC3E}">
        <p14:creationId xmlns:p14="http://schemas.microsoft.com/office/powerpoint/2010/main" val="3679546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410</Words>
  <Application>Microsoft Macintosh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STKaiti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 list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xu.jade</dc:creator>
  <cp:lastModifiedBy>xu.jade</cp:lastModifiedBy>
  <cp:revision>65</cp:revision>
  <dcterms:created xsi:type="dcterms:W3CDTF">2021-05-04T00:21:20Z</dcterms:created>
  <dcterms:modified xsi:type="dcterms:W3CDTF">2021-06-08T00:46:35Z</dcterms:modified>
</cp:coreProperties>
</file>