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2" r:id="rId7"/>
    <p:sldId id="359" r:id="rId8"/>
    <p:sldId id="354" r:id="rId9"/>
    <p:sldId id="356" r:id="rId10"/>
    <p:sldId id="264" r:id="rId11"/>
    <p:sldId id="269" r:id="rId12"/>
    <p:sldId id="267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87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E4750-9634-2D42-B621-AF180D88A4E6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C9E9-1C31-B044-80B2-E7612F0C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2C9E9-1C31-B044-80B2-E7612F0CE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0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1279-2839-8D40-A198-4E2BF9896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6F221-4CEA-2046-97A0-3DBFA8540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158DC-AB59-5C4A-AF6F-8FEA3B7B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E96D-081E-CA4B-9545-95C33EBE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36DB-C46B-254B-A2CB-6BF4749C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B4F4-29F5-4C4B-A8FE-0108DC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6A2F3-4677-C445-87F1-B66934EAF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1A56-156E-F04D-8465-48F92F3E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3785D-2D83-F64E-A167-98751B18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EFAB-CD8C-F54E-BBCC-A7C81A74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147E-5E93-424C-8D4A-AA37770E1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B25F3-3805-9A49-98F7-776284F74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334F7-E811-A34B-B703-A4A5A5C8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D10FD-DF15-E64D-A934-6C089124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CA7C-9D43-EB43-A4F9-F21ED647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E8D0-D602-754D-90BA-C4343D61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8F6F-B5FA-494A-939D-F72689F89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A039-265E-9644-A07E-B1B903E3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549-A3C0-3D42-A920-3153FC42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47C35-37B0-484B-A2B1-512FCA54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9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3866-F034-9E47-96B7-D014FA7E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F2B51-D673-9C4C-8777-1F1DF8590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A6746-1460-C04B-B930-4FD2FAD8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3A80E-41DC-4B49-83F1-6F005B7B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4FD46-2665-364C-84F8-C5DA9FEE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21DE-13E1-5740-AE0A-2C034431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E4F6-B4F5-904C-AFF0-502D2E31F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7968C-C353-9543-8A28-6898C07BE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522EA-BC9F-E148-9F66-1E641B81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1F4B1-B1B9-AE42-854F-3A7CD719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418F7-0DD4-E744-9A46-EB7A2FC1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8CCC-FBB7-0340-88AB-94D1B28C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3DB30-4D53-884E-BBEF-3987A7A18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03BC0-F3EE-4E49-B723-FD3C71E91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B8473-FFD2-704D-BA8B-5D7B6DDD2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61E7F-86D7-D545-AB02-93C9AA59A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DFB8B-F4F2-B046-9D4F-E403FDBC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C1EE2-75CE-E94A-9331-5241BE19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1A3F4-56DE-7546-9C50-330B4C20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AD53-6756-5D45-A1FA-94033639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17177-28EB-C24C-86B1-8ABE50B4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73CF3-AA6C-0443-A142-EE262FA5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B6FDF-58DC-2143-823F-A1E2431B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6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39100-8F3B-BB4F-B4D0-090FF8D8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6CB0C-4716-404F-B632-79F94E68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F40A8-25F8-244C-AED4-F86D631E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7732-8C6A-7547-91F5-9AE9DA02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F057-981B-9945-850D-D2C000F2D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66474-4E69-8D46-8F1B-8571AE359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507F1-5462-CB42-85BB-A462F4AA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86E8-7EB1-1341-87FC-A86E2456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7758-4369-EC4B-A0CF-CE8E3279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E5B3-79F5-D34C-AC59-E6BE1FC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EC81B-BAE8-C945-9E7D-53F076823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C16A8-7E8F-9847-BBEF-6394AC3BF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30950-86D8-DF47-8ABD-A994A549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280EA-C580-1A4C-9A6A-B06668EE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AE9C-0D44-654D-816D-FD14D204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21EBF-4A61-E74D-9551-2579273F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15284-D577-BE45-AA42-B97C5B74D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CE069-CA3B-054A-8C7A-C1BE39A56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E461-7DF5-3E45-90BA-D1549C59582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A385-C128-E64A-B5C9-39D53D86E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3A55-E94F-1F45-99EF-4FDD3AFE4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A024-9EC6-8445-9E4F-519FD1DC7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080" y="3036507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1.Try to recall the usage of the words in this PPT, and the relevant expression.</a:t>
            </a:r>
            <a:br>
              <a:rPr lang="en-US" sz="2800" dirty="0"/>
            </a:br>
            <a:r>
              <a:rPr lang="en-US" sz="2800" dirty="0"/>
              <a:t>2.Pay attention to the difference of </a:t>
            </a:r>
            <a:r>
              <a:rPr lang="en-US" sz="2800" dirty="0" err="1"/>
              <a:t>帮忙</a:t>
            </a:r>
            <a:r>
              <a:rPr lang="en-US" altLang="zh-CN" sz="2800" dirty="0"/>
              <a:t>&amp;</a:t>
            </a:r>
            <a:r>
              <a:rPr lang="zh-CN" altLang="en-US" sz="2800" dirty="0"/>
              <a:t>帮助。</a:t>
            </a:r>
            <a:br>
              <a:rPr lang="en-AU" altLang="zh-CN" sz="2800" dirty="0"/>
            </a:br>
            <a:r>
              <a:rPr lang="en-US" altLang="zh-CN" sz="2800" dirty="0"/>
              <a:t>3.Try to recall the two ways of asking the same question of the grammar we have learned. </a:t>
            </a:r>
            <a:endParaRPr lang="en-US" sz="28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AD4087A-96F5-6A4C-BA34-DF8BC25A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80" y="618744"/>
            <a:ext cx="9728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7865-7C6E-2946-B7C8-08F679DE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5B2EC6-E155-2B42-A186-544D1DD18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58" y="554636"/>
            <a:ext cx="10183755" cy="5292543"/>
          </a:xfrm>
        </p:spPr>
      </p:pic>
    </p:spTree>
    <p:extLst>
      <p:ext uri="{BB962C8B-B14F-4D97-AF65-F5344CB8AC3E}">
        <p14:creationId xmlns:p14="http://schemas.microsoft.com/office/powerpoint/2010/main" val="238658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C7A4-508F-3D49-B0BB-1A16799B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93687"/>
            <a:ext cx="10515600" cy="1325563"/>
          </a:xfrm>
        </p:spPr>
        <p:txBody>
          <a:bodyPr/>
          <a:lstStyle/>
          <a:p>
            <a:r>
              <a:rPr lang="en-US" dirty="0"/>
              <a:t>V.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altLang="zh-CN" dirty="0"/>
              <a:t>+</a:t>
            </a:r>
            <a:r>
              <a:rPr lang="en-US" altLang="zh-CN" sz="3200" dirty="0"/>
              <a:t>compliments of Possibility </a:t>
            </a:r>
            <a:br>
              <a:rPr lang="en-US" altLang="zh-CN" dirty="0"/>
            </a:br>
            <a:r>
              <a:rPr lang="en-US" altLang="zh-CN" dirty="0"/>
              <a:t>V.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altLang="zh-CN" dirty="0"/>
              <a:t>+</a:t>
            </a:r>
            <a:r>
              <a:rPr lang="en-US" altLang="zh-CN" sz="3200" dirty="0"/>
              <a:t>compliments of Possibility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6FDF-6A91-444A-9AA3-26DEFA98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20" y="1857375"/>
            <a:ext cx="5724526" cy="4706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+mj-lt"/>
              </a:rPr>
              <a:t>Compliments of </a:t>
            </a:r>
            <a:r>
              <a:rPr lang="en-US" sz="3200" dirty="0">
                <a:solidFill>
                  <a:srgbClr val="00B0F0"/>
                </a:solidFill>
                <a:latin typeface="+mj-lt"/>
              </a:rPr>
              <a:t>result</a:t>
            </a:r>
          </a:p>
          <a:p>
            <a:pPr marL="0" indent="0">
              <a:buNone/>
            </a:pPr>
            <a:endParaRPr lang="en-US" sz="3200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+mj-lt"/>
              </a:rPr>
              <a:t>Compliments of </a:t>
            </a:r>
            <a:r>
              <a:rPr lang="en-US" sz="3200" dirty="0">
                <a:solidFill>
                  <a:srgbClr val="00B0F0"/>
                </a:solidFill>
                <a:latin typeface="+mj-lt"/>
              </a:rPr>
              <a:t>direction</a:t>
            </a:r>
          </a:p>
          <a:p>
            <a:pPr marL="0" indent="0">
              <a:buNone/>
            </a:pPr>
            <a:endParaRPr lang="en-US" sz="3200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+mj-lt"/>
              </a:rPr>
              <a:t>Certain </a:t>
            </a:r>
            <a:r>
              <a:rPr lang="en-US" sz="3200" dirty="0">
                <a:solidFill>
                  <a:srgbClr val="00B0F0"/>
                </a:solidFill>
                <a:latin typeface="+mj-lt"/>
              </a:rPr>
              <a:t>adjectives</a:t>
            </a:r>
          </a:p>
          <a:p>
            <a:pPr marL="0" indent="0">
              <a:buNone/>
            </a:pPr>
            <a:endParaRPr lang="en-US" sz="3200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+mj-lt"/>
              </a:rPr>
              <a:t>certain </a:t>
            </a:r>
            <a:r>
              <a:rPr lang="en-US" sz="3200" dirty="0">
                <a:solidFill>
                  <a:srgbClr val="00B0F0"/>
                </a:solidFill>
                <a:latin typeface="+mj-lt"/>
              </a:rPr>
              <a:t>verbs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EAD68-4573-BC42-BB00-FD28F64D0B1E}"/>
              </a:ext>
            </a:extLst>
          </p:cNvPr>
          <p:cNvSpPr txBox="1"/>
          <p:nvPr/>
        </p:nvSpPr>
        <p:spPr>
          <a:xfrm>
            <a:off x="7158038" y="2951946"/>
            <a:ext cx="3743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上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去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上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去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1C0B7-0AD7-F541-8AA5-B0447DCA86E9}"/>
              </a:ext>
            </a:extLst>
          </p:cNvPr>
          <p:cNvSpPr txBox="1"/>
          <p:nvPr/>
        </p:nvSpPr>
        <p:spPr>
          <a:xfrm>
            <a:off x="7158036" y="1808544"/>
            <a:ext cx="3743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2F986-C691-084F-8029-4D5323F66C22}"/>
              </a:ext>
            </a:extLst>
          </p:cNvPr>
          <p:cNvSpPr txBox="1"/>
          <p:nvPr/>
        </p:nvSpPr>
        <p:spPr>
          <a:xfrm>
            <a:off x="7158037" y="4144178"/>
            <a:ext cx="3743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饱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饱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3D018-546E-094D-A115-C9A7E18E8CBC}"/>
              </a:ext>
            </a:extLst>
          </p:cNvPr>
          <p:cNvSpPr txBox="1"/>
          <p:nvPr/>
        </p:nvSpPr>
        <p:spPr>
          <a:xfrm>
            <a:off x="7158036" y="5354245"/>
            <a:ext cx="3743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找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找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17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C87C-2F57-C14B-9A11-83805F3B2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066" y="464750"/>
            <a:ext cx="9303618" cy="5638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买到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看见                   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听见                            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上去            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做完 </a:t>
            </a:r>
            <a:endParaRPr lang="en-US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下去                              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dirty="0"/>
          </a:p>
          <a:p>
            <a:endParaRPr lang="en-AU" altLang="zh-CN" dirty="0"/>
          </a:p>
          <a:p>
            <a:endParaRPr lang="en-AU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8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DBBAF-4E63-3946-BCF9-3A836C53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643001"/>
            <a:ext cx="10515600" cy="2063623"/>
          </a:xfrm>
        </p:spPr>
        <p:txBody>
          <a:bodyPr>
            <a:normAutofit/>
          </a:bodyPr>
          <a:lstStyle/>
          <a:p>
            <a:r>
              <a:rPr lang="en-US" dirty="0" err="1"/>
              <a:t>V.得</a:t>
            </a:r>
            <a:r>
              <a:rPr lang="en-US" altLang="zh-CN" dirty="0" err="1"/>
              <a:t>+complements</a:t>
            </a:r>
            <a:r>
              <a:rPr lang="en-US" altLang="zh-CN" dirty="0"/>
              <a:t> V.</a:t>
            </a:r>
            <a:r>
              <a:rPr lang="zh-CN" altLang="en-US" dirty="0"/>
              <a:t>不</a:t>
            </a:r>
            <a:r>
              <a:rPr lang="en-US" altLang="zh-CN" dirty="0"/>
              <a:t>complements </a:t>
            </a:r>
          </a:p>
          <a:p>
            <a:r>
              <a:rPr lang="en-US" dirty="0" err="1"/>
              <a:t>V.得</a:t>
            </a:r>
            <a:r>
              <a:rPr lang="en-US" altLang="zh-CN" dirty="0" err="1"/>
              <a:t>+complements</a:t>
            </a:r>
            <a:r>
              <a:rPr lang="en-US" altLang="zh-CN" dirty="0"/>
              <a:t> </a:t>
            </a:r>
            <a:r>
              <a:rPr lang="zh-CN" altLang="en-US" dirty="0"/>
              <a:t>吗？</a:t>
            </a:r>
            <a:endParaRPr lang="en-AU" altLang="zh-CN" dirty="0"/>
          </a:p>
          <a:p>
            <a:endParaRPr lang="en-AU" altLang="zh-CN" dirty="0"/>
          </a:p>
          <a:p>
            <a:pPr marL="0" indent="0">
              <a:buNone/>
            </a:pPr>
            <a:r>
              <a:rPr lang="en-AU" dirty="0" err="1"/>
              <a:t>找到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en-AU" dirty="0" err="1"/>
              <a:t>图书馆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F84DA-9CA2-3F42-A65A-330B9EAA4AD7}"/>
              </a:ext>
            </a:extLst>
          </p:cNvPr>
          <p:cNvSpPr txBox="1"/>
          <p:nvPr/>
        </p:nvSpPr>
        <p:spPr>
          <a:xfrm>
            <a:off x="621792" y="3060192"/>
            <a:ext cx="2767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找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到图书馆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0D3B0-579D-3747-834B-B4DC3BE80568}"/>
              </a:ext>
            </a:extLst>
          </p:cNvPr>
          <p:cNvSpPr txBox="1"/>
          <p:nvPr/>
        </p:nvSpPr>
        <p:spPr>
          <a:xfrm>
            <a:off x="3712464" y="3066729"/>
            <a:ext cx="2767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找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到图书馆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1014D-6894-6344-B921-A98928957E4F}"/>
              </a:ext>
            </a:extLst>
          </p:cNvPr>
          <p:cNvSpPr txBox="1"/>
          <p:nvPr/>
        </p:nvSpPr>
        <p:spPr>
          <a:xfrm>
            <a:off x="621792" y="3998535"/>
            <a:ext cx="482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你能找到图书馆吗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85059-F0F5-7643-B15A-E32BB3D70124}"/>
              </a:ext>
            </a:extLst>
          </p:cNvPr>
          <p:cNvSpPr txBox="1"/>
          <p:nvPr/>
        </p:nvSpPr>
        <p:spPr>
          <a:xfrm>
            <a:off x="633984" y="4930341"/>
            <a:ext cx="546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你</a:t>
            </a:r>
            <a:r>
              <a:rPr lang="en-US" sz="3200" u="sng" dirty="0" err="1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找</a:t>
            </a:r>
            <a:r>
              <a:rPr lang="en-US" sz="3200" u="sng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3200" u="sng" dirty="0" err="1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到找</a:t>
            </a:r>
            <a:r>
              <a:rPr lang="en-US" sz="3200" u="sng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sz="3200" u="sng" dirty="0" err="1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r>
              <a:rPr lang="en-US" sz="3200" dirty="0" err="1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图书馆</a:t>
            </a:r>
            <a:r>
              <a:rPr lang="zh-CN" altLang="en-US" sz="32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US" dirty="0">
              <a:solidFill>
                <a:srgbClr val="7030A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BF989-0C6A-7747-8A92-E903C659C532}"/>
              </a:ext>
            </a:extLst>
          </p:cNvPr>
          <p:cNvSpPr txBox="1"/>
          <p:nvPr/>
        </p:nvSpPr>
        <p:spPr>
          <a:xfrm>
            <a:off x="694944" y="5885208"/>
            <a:ext cx="440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你</a:t>
            </a:r>
            <a:r>
              <a:rPr lang="en-US" sz="3200" u="sng" dirty="0" err="1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找</a:t>
            </a:r>
            <a:r>
              <a:rPr lang="en-US" sz="3200" u="sng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3200" u="sng" dirty="0" err="1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到</a:t>
            </a:r>
            <a:r>
              <a:rPr lang="en-US" sz="3200" dirty="0" err="1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图书馆</a:t>
            </a:r>
            <a:r>
              <a:rPr lang="en-US" sz="3200" u="sng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吗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US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51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D70D9A-FB94-3849-9C57-F4A477A48653}"/>
              </a:ext>
            </a:extLst>
          </p:cNvPr>
          <p:cNvSpPr txBox="1"/>
          <p:nvPr/>
        </p:nvSpPr>
        <p:spPr>
          <a:xfrm>
            <a:off x="521208" y="512064"/>
            <a:ext cx="234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买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到电影票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4680A-D2A1-C341-BC51-62B7C6192871}"/>
              </a:ext>
            </a:extLst>
          </p:cNvPr>
          <p:cNvSpPr txBox="1"/>
          <p:nvPr/>
        </p:nvSpPr>
        <p:spPr>
          <a:xfrm>
            <a:off x="3931920" y="475488"/>
            <a:ext cx="352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你买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到电影票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吗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7D49B-7DD0-174E-BC2A-469260821B12}"/>
              </a:ext>
            </a:extLst>
          </p:cNvPr>
          <p:cNvSpPr txBox="1"/>
          <p:nvPr/>
        </p:nvSpPr>
        <p:spPr>
          <a:xfrm>
            <a:off x="3931920" y="1127760"/>
            <a:ext cx="516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你买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到买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到电影票？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7003B-751B-F04C-8FFE-976075670CE4}"/>
              </a:ext>
            </a:extLst>
          </p:cNvPr>
          <p:cNvSpPr txBox="1"/>
          <p:nvPr/>
        </p:nvSpPr>
        <p:spPr>
          <a:xfrm>
            <a:off x="521208" y="2414016"/>
            <a:ext cx="184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做完作业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41BE8-F714-3840-A944-5FEF16CBB507}"/>
              </a:ext>
            </a:extLst>
          </p:cNvPr>
          <p:cNvSpPr txBox="1"/>
          <p:nvPr/>
        </p:nvSpPr>
        <p:spPr>
          <a:xfrm>
            <a:off x="3931920" y="241401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你做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完作业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吗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53FEA-5307-EE4A-9FF4-8CC0950902EA}"/>
              </a:ext>
            </a:extLst>
          </p:cNvPr>
          <p:cNvSpPr txBox="1"/>
          <p:nvPr/>
        </p:nvSpPr>
        <p:spPr>
          <a:xfrm>
            <a:off x="3931920" y="3167390"/>
            <a:ext cx="516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你做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完做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完作业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4B4848-EEF9-B548-AB7F-53C86B32FF94}"/>
              </a:ext>
            </a:extLst>
          </p:cNvPr>
          <p:cNvSpPr txBox="1"/>
          <p:nvPr/>
        </p:nvSpPr>
        <p:spPr>
          <a:xfrm>
            <a:off x="461772" y="4738146"/>
            <a:ext cx="266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吃完这碗面条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3EA9A-419B-AC4F-A4EE-4D84BA7042A3}"/>
              </a:ext>
            </a:extLst>
          </p:cNvPr>
          <p:cNvSpPr txBox="1"/>
          <p:nvPr/>
        </p:nvSpPr>
        <p:spPr>
          <a:xfrm>
            <a:off x="3906014" y="4683800"/>
            <a:ext cx="516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你吃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完这碗面条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吗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8EA14-0590-124E-A87C-3B181D4141BA}"/>
              </a:ext>
            </a:extLst>
          </p:cNvPr>
          <p:cNvSpPr txBox="1"/>
          <p:nvPr/>
        </p:nvSpPr>
        <p:spPr>
          <a:xfrm>
            <a:off x="3906014" y="5261366"/>
            <a:ext cx="516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你吃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完吃</a:t>
            </a:r>
            <a:r>
              <a:rPr lang="en-US" sz="28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完这碗面条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1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56248-DA1D-7543-B908-6EFB58488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1" y="357447"/>
            <a:ext cx="5278066" cy="151289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5100" dirty="0" err="1"/>
              <a:t>yǎnjìng</a:t>
            </a:r>
            <a:endParaRPr lang="en-US" sz="2000" dirty="0"/>
          </a:p>
          <a:p>
            <a:pPr marL="0" indent="0">
              <a:buNone/>
            </a:pPr>
            <a:r>
              <a:rPr lang="en-US" sz="7000" dirty="0" err="1">
                <a:latin typeface="STKaiti" panose="02010600040101010101" pitchFamily="2" charset="-122"/>
                <a:ea typeface="STKaiti" panose="02010600040101010101" pitchFamily="2" charset="-122"/>
              </a:rPr>
              <a:t>眼镜</a:t>
            </a:r>
            <a:r>
              <a:rPr lang="en-US" sz="7000" dirty="0"/>
              <a:t> </a:t>
            </a:r>
            <a:r>
              <a:rPr lang="en-US" sz="2000" dirty="0" err="1"/>
              <a:t>n.glasses</a:t>
            </a:r>
            <a:r>
              <a:rPr lang="zh-CN" altLang="en-US" sz="2000" dirty="0"/>
              <a:t>，</a:t>
            </a:r>
            <a:r>
              <a:rPr lang="en-US" altLang="zh-CN" sz="2000" dirty="0"/>
              <a:t>spectacles</a:t>
            </a:r>
            <a:endParaRPr lang="en-US" sz="20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墨镜 图片">
            <a:extLst>
              <a:ext uri="{FF2B5EF4-FFF2-40B4-BE49-F238E27FC236}">
                <a16:creationId xmlns:a16="http://schemas.microsoft.com/office/drawing/2014/main" id="{1C6531F0-DC78-9C48-B0FC-B08015A62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2221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眼镜 图片">
            <a:extLst>
              <a:ext uri="{FF2B5EF4-FFF2-40B4-BE49-F238E27FC236}">
                <a16:creationId xmlns:a16="http://schemas.microsoft.com/office/drawing/2014/main" id="{97F785B4-A71D-9742-85ED-6F618C980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4" b="13615"/>
          <a:stretch/>
        </p:blipFill>
        <p:spPr bwMode="auto">
          <a:xfrm>
            <a:off x="7083423" y="3707894"/>
            <a:ext cx="4395569" cy="219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9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56248-DA1D-7543-B908-6EFB58488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36" y="295275"/>
            <a:ext cx="6052376" cy="2604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     </a:t>
            </a:r>
            <a:r>
              <a:rPr lang="en-US" dirty="0" err="1"/>
              <a:t>tū</a:t>
            </a:r>
            <a:r>
              <a:rPr lang="zh-CN" altLang="en-US" dirty="0"/>
              <a:t>  </a:t>
            </a:r>
            <a:r>
              <a:rPr lang="en-US" dirty="0" err="1"/>
              <a:t>rán</a:t>
            </a:r>
            <a:endParaRPr lang="en-US" dirty="0"/>
          </a:p>
          <a:p>
            <a:pPr marL="0" indent="0">
              <a:buNone/>
            </a:pPr>
            <a:r>
              <a:rPr lang="en-US" sz="7700" dirty="0" err="1">
                <a:latin typeface="STKaiti" panose="02010600040101010101" pitchFamily="2" charset="-122"/>
                <a:ea typeface="STKaiti" panose="02010600040101010101" pitchFamily="2" charset="-122"/>
              </a:rPr>
              <a:t>突然</a:t>
            </a:r>
            <a:r>
              <a:rPr lang="en-US" sz="2000" dirty="0"/>
              <a:t> </a:t>
            </a:r>
            <a:r>
              <a:rPr lang="en-US" dirty="0"/>
              <a:t>adj. sudden/</a:t>
            </a:r>
            <a:r>
              <a:rPr lang="en-US" dirty="0" err="1"/>
              <a:t>adv.suddenly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816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突然  卡通">
            <a:extLst>
              <a:ext uri="{FF2B5EF4-FFF2-40B4-BE49-F238E27FC236}">
                <a16:creationId xmlns:a16="http://schemas.microsoft.com/office/drawing/2014/main" id="{8A436CC2-A87C-D047-AA12-A148C151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694945"/>
            <a:ext cx="2322576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突然  卡通">
            <a:extLst>
              <a:ext uri="{FF2B5EF4-FFF2-40B4-BE49-F238E27FC236}">
                <a16:creationId xmlns:a16="http://schemas.microsoft.com/office/drawing/2014/main" id="{B7CEAC3F-83BC-E24D-B262-2343F520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3721608"/>
            <a:ext cx="2322576" cy="23225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6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56248-DA1D-7543-B908-6EFB58488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87" y="238125"/>
            <a:ext cx="7260787" cy="5416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dirty="0" err="1"/>
              <a:t>líkāi</a:t>
            </a:r>
            <a:endParaRPr lang="en-US" dirty="0"/>
          </a:p>
          <a:p>
            <a:pPr marL="0" indent="0">
              <a:buNone/>
            </a:pPr>
            <a:r>
              <a:rPr lang="en-US" sz="6600" dirty="0" err="1">
                <a:latin typeface="STKaiti" panose="02010600040101010101" pitchFamily="2" charset="-122"/>
                <a:ea typeface="STKaiti" panose="02010600040101010101" pitchFamily="2" charset="-122"/>
              </a:rPr>
              <a:t>离开</a:t>
            </a:r>
            <a:r>
              <a:rPr lang="en-US" sz="3200" dirty="0"/>
              <a:t> </a:t>
            </a:r>
            <a:r>
              <a:rPr lang="en-US" sz="2000" dirty="0" err="1"/>
              <a:t>v.to</a:t>
            </a:r>
            <a:r>
              <a:rPr lang="en-US" sz="2000" dirty="0"/>
              <a:t> leave, to part with/ n. departure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离开 卡通">
            <a:extLst>
              <a:ext uri="{FF2B5EF4-FFF2-40B4-BE49-F238E27FC236}">
                <a16:creationId xmlns:a16="http://schemas.microsoft.com/office/drawing/2014/main" id="{50943ADC-41AD-8242-BE70-B1361D31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322" y="694945"/>
            <a:ext cx="1741932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离开 卡通">
            <a:extLst>
              <a:ext uri="{FF2B5EF4-FFF2-40B4-BE49-F238E27FC236}">
                <a16:creationId xmlns:a16="http://schemas.microsoft.com/office/drawing/2014/main" id="{7BD997A6-FF05-874B-8208-8AB16DDE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5688" y="3721608"/>
            <a:ext cx="3993200" cy="23225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7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4FD00-94F7-E444-BF47-BD539186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sz="3400" dirty="0" err="1"/>
              <a:t>qīngchu</a:t>
            </a:r>
            <a:r>
              <a:rPr lang="en-US" sz="3400" dirty="0"/>
              <a:t>̌</a:t>
            </a:r>
            <a:br>
              <a:rPr lang="en-US" sz="3400" dirty="0"/>
            </a:br>
            <a:r>
              <a:rPr lang="en-US" sz="34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r>
              <a:rPr lang="en-US" sz="3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3400" dirty="0"/>
              <a:t>adj./adv. clear, distinct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看清楚卡通">
            <a:extLst>
              <a:ext uri="{FF2B5EF4-FFF2-40B4-BE49-F238E27FC236}">
                <a16:creationId xmlns:a16="http://schemas.microsoft.com/office/drawing/2014/main" id="{88DB9253-D104-BD48-8943-9879EA25B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r="8039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Image result for 听清楚 卡通">
            <a:extLst>
              <a:ext uri="{FF2B5EF4-FFF2-40B4-BE49-F238E27FC236}">
                <a16:creationId xmlns:a16="http://schemas.microsoft.com/office/drawing/2014/main" id="{391F22EB-B688-DE47-BB45-D098D95E6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30713" b="-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1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帮忙 卡通">
            <a:extLst>
              <a:ext uri="{FF2B5EF4-FFF2-40B4-BE49-F238E27FC236}">
                <a16:creationId xmlns:a16="http://schemas.microsoft.com/office/drawing/2014/main" id="{961F60CA-F48A-A041-8CBC-D40A98D78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0A6066-9860-5340-8E91-D846AA16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7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C4E849-BC28-2542-9B23-F703F00B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1" y="33942"/>
            <a:ext cx="6251110" cy="1173390"/>
          </a:xfrm>
        </p:spPr>
        <p:txBody>
          <a:bodyPr anchor="b">
            <a:normAutofit/>
          </a:bodyPr>
          <a:lstStyle/>
          <a:p>
            <a:r>
              <a:rPr lang="en-US" sz="2400" dirty="0" err="1"/>
              <a:t>bāngmáng</a:t>
            </a:r>
            <a:br>
              <a:rPr lang="en-US" sz="4800" dirty="0"/>
            </a:br>
            <a:r>
              <a:rPr lang="en-US" sz="4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/>
              <a:t>v.</a:t>
            </a:r>
            <a:r>
              <a:rPr lang="zh-CN" altLang="en-US" sz="4000" dirty="0"/>
              <a:t> </a:t>
            </a:r>
            <a:r>
              <a:rPr lang="en-US" sz="4000" dirty="0"/>
              <a:t>help/</a:t>
            </a:r>
            <a:r>
              <a:rPr lang="en-US" sz="4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帮助v.n</a:t>
            </a:r>
            <a:r>
              <a:rPr 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  <a:r>
              <a:rPr lang="en-US" sz="4000" dirty="0"/>
              <a:t> 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11BEA-7DDB-6040-8F8F-D0349EB3BC00}"/>
              </a:ext>
            </a:extLst>
          </p:cNvPr>
          <p:cNvSpPr txBox="1"/>
          <p:nvPr/>
        </p:nvSpPr>
        <p:spPr>
          <a:xfrm>
            <a:off x="0" y="1508004"/>
            <a:ext cx="603840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en-US" sz="3200" dirty="0" err="1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忙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v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.(can not be followed by personal pronouns</a:t>
            </a:r>
          </a:p>
          <a:p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-specific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help-physically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</a:p>
          <a:p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她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你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我姐姐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他的朋友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altLang="zh-CN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+phrases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2800" dirty="0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搬东西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</a:t>
            </a:r>
            <a:r>
              <a:rPr lang="zh-CN" altLang="en-US" sz="2800" dirty="0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打扫房间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</a:t>
            </a:r>
            <a:r>
              <a:rPr lang="zh-CN" altLang="en-US" sz="2800" dirty="0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买东西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帮一个忙（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do someone’s a favor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帮我一个忙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帮他一个忙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52020-7CD2-FE47-8685-015277F5A657}"/>
              </a:ext>
            </a:extLst>
          </p:cNvPr>
          <p:cNvSpPr txBox="1"/>
          <p:nvPr/>
        </p:nvSpPr>
        <p:spPr>
          <a:xfrm>
            <a:off x="5776000" y="1098616"/>
            <a:ext cx="6416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en-US" sz="3200" dirty="0" err="1">
                <a:highlight>
                  <a:srgbClr val="00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助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AU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v.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n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.(physical-mental-can be followed by pronouns and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phrases-informal&amp;formal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</a:p>
          <a:p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我的朋友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他的邻居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她的家人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搬东西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我搬东西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打扫房间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她打扫房间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我走出困境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kùnjìng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帮 </a:t>
            </a:r>
            <a:r>
              <a:rPr lang="en-AU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v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informal,colloquial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很多人走出困境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很多人走出困境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老李，你可以</a:t>
            </a:r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我买本书吗？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00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0506C-B6C7-A348-A9F4-C354ADA2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744" y="313816"/>
            <a:ext cx="4888992" cy="6544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y</a:t>
            </a:r>
            <a:r>
              <a:rPr lang="en-US" sz="3200" dirty="0" err="1">
                <a:latin typeface="+mj-lt"/>
                <a:ea typeface="STKaiti" panose="02010600040101010101" pitchFamily="2" charset="-122"/>
              </a:rPr>
              <a:t>ǎnjìng</a:t>
            </a:r>
            <a:r>
              <a:rPr lang="en-US" sz="3200" dirty="0">
                <a:latin typeface="+mj-lt"/>
                <a:ea typeface="STKaiti" panose="02010600040101010101" pitchFamily="2" charset="-122"/>
              </a:rPr>
              <a:t>            </a:t>
            </a:r>
            <a:r>
              <a:rPr lang="en-US" sz="3200" dirty="0" err="1">
                <a:latin typeface="+mj-lt"/>
                <a:ea typeface="STKaiti" panose="02010600040101010101" pitchFamily="2" charset="-122"/>
              </a:rPr>
              <a:t>tūrán</a:t>
            </a:r>
            <a:endParaRPr lang="en-US" sz="5400" dirty="0">
              <a:latin typeface="+mj-lt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眼镜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  </a:t>
            </a: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突然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  <a:endParaRPr lang="en-US" altLang="zh-CN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altLang="zh-CN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5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lí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   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kāi</a:t>
            </a:r>
            <a:r>
              <a:rPr lang="en-US" altLang="zh-CN" sz="5400" dirty="0">
                <a:latin typeface="STKaiti" panose="02010600040101010101" pitchFamily="2" charset="-122"/>
                <a:ea typeface="STKaiti" panose="02010600040101010101" pitchFamily="2" charset="-122"/>
              </a:rPr>
              <a:t>   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qīng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  ch</a:t>
            </a:r>
            <a:r>
              <a:rPr lang="en-US" altLang="zh-CN" dirty="0">
                <a:latin typeface="+mj-lt"/>
                <a:ea typeface="STKaiti" panose="02010600040101010101" pitchFamily="2" charset="-122"/>
              </a:rPr>
              <a:t>ǔ</a:t>
            </a:r>
            <a:endParaRPr lang="en-AU" altLang="zh-CN" sz="5400" dirty="0">
              <a:latin typeface="+mj-lt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离开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 </a:t>
            </a:r>
            <a:r>
              <a:rPr lang="en-US" altLang="zh-CN" sz="5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gāngcái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            </a:t>
            </a: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bāngmáng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   </a:t>
            </a: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220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0506C-B6C7-A348-A9F4-C354ADA2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744" y="789304"/>
            <a:ext cx="4693920" cy="5014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眼镜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  </a:t>
            </a: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突然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  <a:endParaRPr lang="en-US" altLang="zh-CN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altLang="zh-CN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离开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 </a:t>
            </a:r>
            <a:r>
              <a:rPr lang="en-US" altLang="zh-CN" sz="5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清楚</a:t>
            </a: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     </a:t>
            </a:r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1869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383</Words>
  <Application>Microsoft Macintosh PowerPoint</Application>
  <PresentationFormat>Widescreen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STKaiti</vt:lpstr>
      <vt:lpstr>Arial</vt:lpstr>
      <vt:lpstr>Calibri</vt:lpstr>
      <vt:lpstr>Calibri Light</vt:lpstr>
      <vt:lpstr>Office Theme</vt:lpstr>
      <vt:lpstr>1.Try to recall the usage of the words in this PPT, and the relevant expression. 2.Pay attention to the difference of 帮忙&amp;帮助。 3.Try to recall the two ways of asking the same question of the grammar we have learned. </vt:lpstr>
      <vt:lpstr>PowerPoint Presentation</vt:lpstr>
      <vt:lpstr>PowerPoint Presentation</vt:lpstr>
      <vt:lpstr>PowerPoint Presentation</vt:lpstr>
      <vt:lpstr>qīngchǔ 清楚 adj./adv. clear, distinct</vt:lpstr>
      <vt:lpstr>PowerPoint Presentation</vt:lpstr>
      <vt:lpstr>bāngmáng 帮忙 v. help/帮助v.n. </vt:lpstr>
      <vt:lpstr>PowerPoint Presentation</vt:lpstr>
      <vt:lpstr>PowerPoint Presentation</vt:lpstr>
      <vt:lpstr>PowerPoint Presentation</vt:lpstr>
      <vt:lpstr>V.得+compliments of Possibility  V.不+compliments of Possibility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xu.jade</dc:creator>
  <cp:lastModifiedBy>xu.jade</cp:lastModifiedBy>
  <cp:revision>161</cp:revision>
  <dcterms:created xsi:type="dcterms:W3CDTF">2021-02-12T02:46:37Z</dcterms:created>
  <dcterms:modified xsi:type="dcterms:W3CDTF">2021-03-14T22:59:20Z</dcterms:modified>
</cp:coreProperties>
</file>