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13" r:id="rId2"/>
    <p:sldId id="311" r:id="rId3"/>
    <p:sldId id="312" r:id="rId4"/>
    <p:sldId id="262" r:id="rId5"/>
    <p:sldId id="257" r:id="rId6"/>
    <p:sldId id="258" r:id="rId7"/>
    <p:sldId id="310" r:id="rId8"/>
    <p:sldId id="259" r:id="rId9"/>
    <p:sldId id="260" r:id="rId10"/>
    <p:sldId id="261" r:id="rId11"/>
    <p:sldId id="292" r:id="rId12"/>
    <p:sldId id="31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68"/>
    <p:restoredTop sz="90909"/>
  </p:normalViewPr>
  <p:slideViewPr>
    <p:cSldViewPr snapToGrid="0" snapToObjects="1">
      <p:cViewPr varScale="1">
        <p:scale>
          <a:sx n="93" d="100"/>
          <a:sy n="93" d="100"/>
        </p:scale>
        <p:origin x="21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FACDE-A183-AF41-9B73-6D4F96FE4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8E0582-7B06-AA41-A017-3C7106444B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1FB23-7114-744D-8746-CB8D8642F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2381-10E4-9841-BD8E-2678195C72FA}" type="datetimeFigureOut">
              <a:rPr lang="en-US" smtClean="0"/>
              <a:t>12/8/21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73C53-B2B6-8F46-9F1C-3F9F5CD5A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15FE2-D63D-694C-B5FA-A6ADB00C4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5922-113A-DF48-9771-77FA83C1D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49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C3DD2-0F34-5C43-A3CC-9FAD7375D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A6EE8-9979-5D4D-8E7D-DF3D75AEB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1DD80-4B44-9446-A5DD-E90A573E6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2381-10E4-9841-BD8E-2678195C72FA}" type="datetimeFigureOut">
              <a:rPr lang="en-US" smtClean="0"/>
              <a:t>12/8/21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090AC-2D76-1640-A771-67D6C448F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08736-88AA-F04F-9EBD-114C818DD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5922-113A-DF48-9771-77FA83C1D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26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D3A9EF-804E-6748-AD09-84A43EAEC3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EA6D2D-4853-1940-A9C8-99AD935416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359B4-03A4-5A41-8310-BAB6315A4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2381-10E4-9841-BD8E-2678195C72FA}" type="datetimeFigureOut">
              <a:rPr lang="en-US" smtClean="0"/>
              <a:t>12/8/21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8276D-32FD-4F4A-8A91-B777A9812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752DB-AFA1-1649-9C96-FD125E2EC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5922-113A-DF48-9771-77FA83C1D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24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6371C-ABDE-2047-8DDB-6DA0FCEAA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6FFB7-494B-574B-BAC9-D01F513FE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10220-D935-984D-AC46-250B717FA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2381-10E4-9841-BD8E-2678195C72FA}" type="datetimeFigureOut">
              <a:rPr lang="en-US" smtClean="0"/>
              <a:t>12/8/21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856B0-D586-C846-A395-96214F41F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1CBB1-F451-2E4B-B4A8-420DFEF81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5922-113A-DF48-9771-77FA83C1D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36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9ADB3-71E4-7046-84AD-2133ED848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4BC80-EDBD-0846-9741-6DCA98E29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808E5E-181E-DC47-80BB-5444A0A58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2381-10E4-9841-BD8E-2678195C72FA}" type="datetimeFigureOut">
              <a:rPr lang="en-US" smtClean="0"/>
              <a:t>12/8/21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DE259-1128-4E48-BFA5-EB5F6D034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11798-EA82-3042-9489-12C566EED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5922-113A-DF48-9771-77FA83C1D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77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424B8-FCF6-D94C-BF77-0B07BEBDF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8172D-76F2-624D-9D77-5ACE1768D1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40D345-C7A3-4E4A-922D-A74D4380E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18A2D5-A52D-C34E-97AD-5283A7BFB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2381-10E4-9841-BD8E-2678195C72FA}" type="datetimeFigureOut">
              <a:rPr lang="en-US" smtClean="0"/>
              <a:t>12/8/21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EBA949-32DC-7847-95B3-2BCDAA1D4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20F7A4-F357-CD4F-B39C-EE1C3CE5A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5922-113A-DF48-9771-77FA83C1D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89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A481D-9D3F-6F4C-B5C6-8A45343FF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B28231-0327-4B4B-B611-A376CA5B5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9FEA1-691A-4C42-A76C-9C05D3BA64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535D11-F4D8-CE41-8771-4413D746E9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7333DF-0CD6-F440-AC96-E454A87164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C29580-F628-F643-85E8-CB5FE6FD1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2381-10E4-9841-BD8E-2678195C72FA}" type="datetimeFigureOut">
              <a:rPr lang="en-US" smtClean="0"/>
              <a:t>12/8/21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35020F-4585-114D-83CB-C8439184D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3C9599-2446-0649-A5CD-FFD107E53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5922-113A-DF48-9771-77FA83C1D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76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2D4EA-89EE-1740-A2EB-265AE3117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F097A6-997D-F947-A11B-5E9AF227E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2381-10E4-9841-BD8E-2678195C72FA}" type="datetimeFigureOut">
              <a:rPr lang="en-US" smtClean="0"/>
              <a:t>12/8/21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776AEA-577C-1049-A9E8-46ED3A95B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07F5D3-9B59-0744-9270-23B300EB9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5922-113A-DF48-9771-77FA83C1D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50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1D8C63-8342-4F4E-B936-655C82962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2381-10E4-9841-BD8E-2678195C72FA}" type="datetimeFigureOut">
              <a:rPr lang="en-US" smtClean="0"/>
              <a:t>12/8/21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0A6206-275A-E147-8FC2-180EC1AAB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834BF-2DAD-024D-BE3D-73E65F1A0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5922-113A-DF48-9771-77FA83C1D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30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5E317-E191-4142-B931-B026B9D07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B745D-25BC-CA4C-BA77-CD76930C6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F68CBA-F434-7E48-8A67-92440158A6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4A857-9220-AE49-ACB5-55A27805F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2381-10E4-9841-BD8E-2678195C72FA}" type="datetimeFigureOut">
              <a:rPr lang="en-US" smtClean="0"/>
              <a:t>12/8/21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E825C-2FCF-FE4D-A8B9-544896E36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6E42E-BCF0-EA4B-A6F0-B35DFDC53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5922-113A-DF48-9771-77FA83C1D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48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1EC89-8045-4945-A9F0-DE5865DA6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376A61-91FB-EB42-B9B1-96388A0A74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A1D89F-1F3C-074C-A5F8-1FE340A3CD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293A9D-F910-1947-8771-EC6F7FD9E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2381-10E4-9841-BD8E-2678195C72FA}" type="datetimeFigureOut">
              <a:rPr lang="en-US" smtClean="0"/>
              <a:t>12/8/21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69C8F1-2AF3-8843-B6BB-D035AC124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7EEBE0-31B2-ED46-98CA-5E3AA4BCC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5922-113A-DF48-9771-77FA83C1D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04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659795-FE37-DF43-B665-62915CC33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07841E-9F3B-F24B-B4D1-6DE9D8558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85F77-BB70-244C-B51E-A409B06FE7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D2381-10E4-9841-BD8E-2678195C72FA}" type="datetimeFigureOut">
              <a:rPr lang="en-US" smtClean="0"/>
              <a:t>12/8/21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BB4E2-D649-7C4B-8B95-212D8091B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C07B6-E39C-3244-B9F9-E3AE0F3B6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85922-113A-DF48-9771-77FA83C1D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7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C89CB-3413-1742-BDD0-9AD6874D1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first 30 minutes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5510B-1740-1F47-8EB2-5697EF1C8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中国书法</a:t>
            </a:r>
            <a:endParaRPr lang="en-US" dirty="0"/>
          </a:p>
          <a:p>
            <a:r>
              <a:rPr lang="en-US" dirty="0"/>
              <a:t>Chinese calligraphy</a:t>
            </a:r>
          </a:p>
        </p:txBody>
      </p:sp>
      <p:pic>
        <p:nvPicPr>
          <p:cNvPr id="5" name="Picture 4" descr="A group of people in a classroom&#10;&#10;Description automatically generated with medium confidence">
            <a:extLst>
              <a:ext uri="{FF2B5EF4-FFF2-40B4-BE49-F238E27FC236}">
                <a16:creationId xmlns:a16="http://schemas.microsoft.com/office/drawing/2014/main" id="{7043F8C5-816D-904A-ADDA-D385BD35E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735" y="1825625"/>
            <a:ext cx="6159795" cy="461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72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6A206-58CD-B549-BA98-C86F5CC8D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一定</a:t>
            </a:r>
            <a:r>
              <a:rPr lang="zh-CN" altLang="en-US" dirty="0"/>
              <a:t> </a:t>
            </a:r>
            <a:r>
              <a:rPr lang="en-US" altLang="zh-CN" dirty="0"/>
              <a:t>adv. </a:t>
            </a:r>
            <a:r>
              <a:rPr lang="en-US" altLang="zh-CN"/>
              <a:t>Definitely,certainly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E5F90-7458-BE40-B27F-A61C553D8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71" y="1690688"/>
            <a:ext cx="6963697" cy="3323764"/>
          </a:xfrm>
        </p:spPr>
        <p:txBody>
          <a:bodyPr/>
          <a:lstStyle/>
          <a:p>
            <a:r>
              <a:rPr lang="en-US" sz="3600" dirty="0" err="1"/>
              <a:t>明天我</a:t>
            </a:r>
            <a:r>
              <a:rPr lang="en-US" sz="3600" dirty="0" err="1">
                <a:solidFill>
                  <a:srgbClr val="C00000"/>
                </a:solidFill>
              </a:rPr>
              <a:t>一定</a:t>
            </a:r>
            <a:r>
              <a:rPr lang="en-US" sz="3600" dirty="0" err="1"/>
              <a:t>过来</a:t>
            </a:r>
            <a:r>
              <a:rPr lang="zh-CN" altLang="en-US" sz="3600" dirty="0"/>
              <a:t>。</a:t>
            </a:r>
            <a:endParaRPr lang="en-AU" altLang="zh-CN" sz="3600" dirty="0"/>
          </a:p>
          <a:p>
            <a:r>
              <a:rPr lang="zh-CN" altLang="en-US" sz="3600" dirty="0"/>
              <a:t>她</a:t>
            </a:r>
            <a:r>
              <a:rPr lang="zh-CN" altLang="en-US" sz="3600" dirty="0">
                <a:solidFill>
                  <a:srgbClr val="C00000"/>
                </a:solidFill>
              </a:rPr>
              <a:t>一定</a:t>
            </a:r>
            <a:r>
              <a:rPr lang="zh-CN" altLang="en-US" sz="3600" dirty="0"/>
              <a:t>不想和我们去爬山。</a:t>
            </a:r>
            <a:endParaRPr lang="en-AU" altLang="zh-CN" sz="3600" dirty="0"/>
          </a:p>
          <a:p>
            <a:r>
              <a:rPr lang="en-US" sz="3600" dirty="0" err="1">
                <a:solidFill>
                  <a:srgbClr val="C00000"/>
                </a:solidFill>
              </a:rPr>
              <a:t>不一定</a:t>
            </a:r>
            <a:endParaRPr lang="en-US" sz="3600" dirty="0">
              <a:solidFill>
                <a:srgbClr val="C00000"/>
              </a:solidFill>
            </a:endParaRPr>
          </a:p>
          <a:p>
            <a:r>
              <a:rPr lang="en-US" sz="3600" dirty="0" err="1"/>
              <a:t>他</a:t>
            </a:r>
            <a:r>
              <a:rPr lang="en-US" sz="3600" dirty="0" err="1">
                <a:solidFill>
                  <a:srgbClr val="C00000"/>
                </a:solidFill>
              </a:rPr>
              <a:t>不一定</a:t>
            </a:r>
            <a:r>
              <a:rPr lang="en-US" sz="3600" dirty="0" err="1"/>
              <a:t>和我们一起去吃饭</a:t>
            </a:r>
            <a:r>
              <a:rPr lang="zh-CN" altLang="en-US" sz="3600" dirty="0"/>
              <a:t>。</a:t>
            </a:r>
            <a:endParaRPr lang="en-AU" altLang="zh-CN" sz="3600" dirty="0"/>
          </a:p>
          <a:p>
            <a:r>
              <a:rPr lang="zh-CN" altLang="en-US" sz="3600" dirty="0"/>
              <a:t>我明天</a:t>
            </a:r>
            <a:r>
              <a:rPr lang="zh-CN" altLang="en-US" sz="3600" dirty="0">
                <a:solidFill>
                  <a:srgbClr val="C00000"/>
                </a:solidFill>
              </a:rPr>
              <a:t>不一定</a:t>
            </a:r>
            <a:r>
              <a:rPr lang="zh-CN" altLang="en-US" sz="3600" dirty="0"/>
              <a:t>会</a:t>
            </a:r>
            <a:r>
              <a:rPr lang="en-US" altLang="zh-CN" sz="3600" dirty="0"/>
              <a:t>9</a:t>
            </a:r>
            <a:r>
              <a:rPr lang="zh-CN" altLang="en-US" sz="3600" dirty="0"/>
              <a:t>点起床。</a:t>
            </a:r>
            <a:endParaRPr lang="en-AU" altLang="zh-CN" sz="3600" dirty="0"/>
          </a:p>
          <a:p>
            <a:endParaRPr lang="en-US" dirty="0"/>
          </a:p>
        </p:txBody>
      </p:sp>
      <p:pic>
        <p:nvPicPr>
          <p:cNvPr id="1026" name="Picture 2" descr="Definitely Stock Illustrations – 1,157 Definitely Stock Illustrations,  Vectors &amp;amp; Clipart - Dreamstime">
            <a:extLst>
              <a:ext uri="{FF2B5EF4-FFF2-40B4-BE49-F238E27FC236}">
                <a16:creationId xmlns:a16="http://schemas.microsoft.com/office/drawing/2014/main" id="{C53649AD-A705-C043-A62F-632BFC05B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720" y="-7643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 Don&amp;#39;t Know Clipart - Clipart Suggest">
            <a:extLst>
              <a:ext uri="{FF2B5EF4-FFF2-40B4-BE49-F238E27FC236}">
                <a16:creationId xmlns:a16="http://schemas.microsoft.com/office/drawing/2014/main" id="{B7CC13F3-EDFE-2440-87C5-CEEBF4404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258" y="2692400"/>
            <a:ext cx="5448300" cy="41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509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7FBA7-5E54-C242-9273-69DCC3F40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dānxīn</a:t>
            </a:r>
            <a:br>
              <a:rPr lang="en-US" dirty="0"/>
            </a:br>
            <a:r>
              <a:rPr lang="en-US" dirty="0" err="1"/>
              <a:t>担心</a:t>
            </a:r>
            <a:r>
              <a:rPr lang="zh-CN" altLang="en-US" dirty="0"/>
              <a:t> </a:t>
            </a:r>
            <a:r>
              <a:rPr lang="en-US" altLang="zh-CN" dirty="0"/>
              <a:t>v. to worry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F8D9C-F3FD-AC4C-9C38-73E652D5F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err="1"/>
              <a:t>我</a:t>
            </a:r>
            <a:r>
              <a:rPr lang="en-US" sz="4000" dirty="0" err="1">
                <a:solidFill>
                  <a:srgbClr val="FF0000"/>
                </a:solidFill>
              </a:rPr>
              <a:t>担心</a:t>
            </a:r>
            <a:r>
              <a:rPr lang="en-US" sz="4000" dirty="0" err="1"/>
              <a:t>明天会下雨</a:t>
            </a:r>
            <a:r>
              <a:rPr lang="zh-CN" altLang="en-US" sz="4000" dirty="0"/>
              <a:t>。</a:t>
            </a:r>
            <a:endParaRPr lang="en-AU" altLang="zh-CN" sz="4000" dirty="0"/>
          </a:p>
          <a:p>
            <a:r>
              <a:rPr lang="zh-CN" altLang="en-US" sz="4000" dirty="0"/>
              <a:t>我的妈妈</a:t>
            </a:r>
            <a:r>
              <a:rPr lang="zh-CN" altLang="en-US" sz="4000" dirty="0">
                <a:solidFill>
                  <a:srgbClr val="FF0000"/>
                </a:solidFill>
              </a:rPr>
              <a:t>担心</a:t>
            </a:r>
            <a:r>
              <a:rPr lang="zh-CN" altLang="en-US" sz="4000" dirty="0"/>
              <a:t>我找不到对象。</a:t>
            </a:r>
            <a:endParaRPr lang="en-US" altLang="zh-CN" sz="4000" dirty="0"/>
          </a:p>
          <a:p>
            <a:r>
              <a:rPr lang="zh-CN" altLang="en-AU" sz="4000" dirty="0"/>
              <a:t>不要</a:t>
            </a:r>
            <a:r>
              <a:rPr lang="zh-CN" altLang="en-US" sz="4000" dirty="0">
                <a:solidFill>
                  <a:srgbClr val="FF0000"/>
                </a:solidFill>
              </a:rPr>
              <a:t>担心</a:t>
            </a:r>
            <a:r>
              <a:rPr lang="zh-CN" altLang="en-US" sz="4000" dirty="0"/>
              <a:t>。</a:t>
            </a:r>
            <a:endParaRPr lang="en-AU" altLang="zh-CN" sz="4000" dirty="0"/>
          </a:p>
          <a:p>
            <a:endParaRPr lang="en-AU" altLang="zh-CN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可爱男孩担心表情包图片免费下载_PNG素材_编号1l0ikd2j4_图精灵">
            <a:extLst>
              <a:ext uri="{FF2B5EF4-FFF2-40B4-BE49-F238E27FC236}">
                <a16:creationId xmlns:a16="http://schemas.microsoft.com/office/drawing/2014/main" id="{D9D706FF-D13B-494E-B8E5-1793D2F5B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38" y="4022884"/>
            <a:ext cx="2989994" cy="239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关于扁担挑运力学原理的注记">
            <a:extLst>
              <a:ext uri="{FF2B5EF4-FFF2-40B4-BE49-F238E27FC236}">
                <a16:creationId xmlns:a16="http://schemas.microsoft.com/office/drawing/2014/main" id="{360634DE-20A2-774E-81E4-3C9AED9F4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064" y="3222790"/>
            <a:ext cx="4449064" cy="343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扁担中的力学-科普中国">
            <a:extLst>
              <a:ext uri="{FF2B5EF4-FFF2-40B4-BE49-F238E27FC236}">
                <a16:creationId xmlns:a16="http://schemas.microsoft.com/office/drawing/2014/main" id="{38DE14A4-CC70-DE47-8FB7-BAFE84937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236" y="681037"/>
            <a:ext cx="6502400" cy="40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儿童简笔画：心形创意画法大全，给你一颗多彩之心-教育频道-手机搜狐">
            <a:extLst>
              <a:ext uri="{FF2B5EF4-FFF2-40B4-BE49-F238E27FC236}">
                <a16:creationId xmlns:a16="http://schemas.microsoft.com/office/drawing/2014/main" id="{CEE76947-8CFA-BE4F-B479-966669248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314" y="290840"/>
            <a:ext cx="1571318" cy="126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This kanji &amp;quot;心&amp;quot; means &amp;quot;heart&amp;quot;, &amp;quot;mind&amp;quot;, &amp;quot;spirit&amp;quot;, &amp;quot;feelings&amp;quot;, &amp;quot;emotions&amp;quot;">
            <a:extLst>
              <a:ext uri="{FF2B5EF4-FFF2-40B4-BE49-F238E27FC236}">
                <a16:creationId xmlns:a16="http://schemas.microsoft.com/office/drawing/2014/main" id="{49AFD34C-B330-7A40-96B7-844E42FB0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959" y="228393"/>
            <a:ext cx="1334028" cy="132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296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18C83-00EE-DB4E-ABC8-D3242C003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Idioms sharing</a:t>
            </a:r>
            <a:r>
              <a:rPr lang="zh-CN" altLang="en-US" dirty="0"/>
              <a:t>（</a:t>
            </a:r>
            <a:r>
              <a:rPr lang="en-US" altLang="zh-CN" dirty="0"/>
              <a:t>find some </a:t>
            </a:r>
            <a:r>
              <a:rPr lang="zh-CN" altLang="en-US"/>
              <a:t>四字成语）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F399D-3A6A-B94A-B7A4-C5792A072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千山万水</a:t>
            </a:r>
            <a:endParaRPr lang="en-US" dirty="0"/>
          </a:p>
          <a:p>
            <a:r>
              <a:rPr lang="en-US" dirty="0" err="1"/>
              <a:t>破釜沉舟</a:t>
            </a:r>
            <a:endParaRPr lang="en-US" dirty="0"/>
          </a:p>
          <a:p>
            <a:r>
              <a:rPr lang="en-US" dirty="0"/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4052268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F681D-E9DF-BC4D-B301-5D0443734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复习</a:t>
            </a:r>
            <a:r>
              <a:rPr lang="zh-CN" altLang="en-US" dirty="0"/>
              <a:t> </a:t>
            </a:r>
            <a:r>
              <a:rPr lang="en-US" altLang="zh-CN" dirty="0"/>
              <a:t>review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C3CFC-A537-A649-9C14-52D9AA303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Classroom activity</a:t>
            </a:r>
          </a:p>
          <a:p>
            <a:r>
              <a:rPr lang="en-US" dirty="0"/>
              <a:t>Go through all the words on the flashcards</a:t>
            </a:r>
            <a:r>
              <a:rPr lang="zh-CN" altLang="en-US" dirty="0"/>
              <a:t> </a:t>
            </a:r>
            <a:r>
              <a:rPr lang="en-US" altLang="zh-CN" dirty="0"/>
              <a:t>with students</a:t>
            </a:r>
            <a:endParaRPr lang="en-US" dirty="0"/>
          </a:p>
          <a:p>
            <a:r>
              <a:rPr lang="en-US" dirty="0"/>
              <a:t>Then each student choose 3 cards without looking at them to make a sentence.</a:t>
            </a:r>
          </a:p>
          <a:p>
            <a:r>
              <a:rPr lang="en-US" dirty="0" err="1"/>
              <a:t>Eg</a:t>
            </a:r>
            <a:r>
              <a:rPr lang="zh-CN" altLang="en-US" dirty="0"/>
              <a:t>：健康、变化、见面</a:t>
            </a:r>
            <a:endParaRPr lang="en-AU" altLang="zh-CN" dirty="0"/>
          </a:p>
          <a:p>
            <a:endParaRPr lang="en-AU" dirty="0"/>
          </a:p>
          <a:p>
            <a:r>
              <a:rPr lang="en-US" dirty="0" err="1"/>
              <a:t>我们很久没</a:t>
            </a:r>
            <a:r>
              <a:rPr lang="en-US" dirty="0" err="1">
                <a:solidFill>
                  <a:srgbClr val="FF0000"/>
                </a:solidFill>
              </a:rPr>
              <a:t>见面</a:t>
            </a:r>
            <a:r>
              <a:rPr lang="en-US" dirty="0" err="1"/>
              <a:t>了</a:t>
            </a:r>
            <a:r>
              <a:rPr lang="zh-CN" altLang="en-US" dirty="0"/>
              <a:t>，你看起来没什么</a:t>
            </a:r>
            <a:r>
              <a:rPr lang="zh-CN" altLang="en-US" dirty="0">
                <a:solidFill>
                  <a:srgbClr val="FF0000"/>
                </a:solidFill>
              </a:rPr>
              <a:t>变化</a:t>
            </a:r>
            <a:r>
              <a:rPr lang="zh-CN" altLang="en-US" dirty="0"/>
              <a:t>，还是那么</a:t>
            </a:r>
            <a:r>
              <a:rPr lang="zh-CN" altLang="en-US" dirty="0">
                <a:solidFill>
                  <a:srgbClr val="FF0000"/>
                </a:solidFill>
              </a:rPr>
              <a:t>健康</a:t>
            </a:r>
            <a:r>
              <a:rPr lang="zh-CN" altLang="en-US" dirty="0"/>
              <a:t>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929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F697C-8AB8-E14C-921C-DE4BEB6BB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9" y="295853"/>
            <a:ext cx="10515600" cy="1325563"/>
          </a:xfrm>
        </p:spPr>
        <p:txBody>
          <a:bodyPr>
            <a:noAutofit/>
          </a:bodyPr>
          <a:lstStyle/>
          <a:p>
            <a:r>
              <a:rPr lang="en-US" sz="3200" dirty="0"/>
              <a:t>Here are the words we have reviewed, choose 3 random words as a set to make a sentence each time.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937F0-A95A-834F-B671-4716C4D01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09" y="1811770"/>
            <a:ext cx="10515600" cy="5046230"/>
          </a:xfrm>
        </p:spPr>
        <p:txBody>
          <a:bodyPr>
            <a:normAutofit/>
          </a:bodyPr>
          <a:lstStyle/>
          <a:p>
            <a:r>
              <a:rPr lang="en-US" dirty="0" err="1"/>
              <a:t>熊猫</a:t>
            </a:r>
            <a:endParaRPr lang="en-US" dirty="0"/>
          </a:p>
          <a:p>
            <a:r>
              <a:rPr lang="en-US" dirty="0" err="1"/>
              <a:t>一会儿</a:t>
            </a:r>
            <a:endParaRPr lang="en-US" dirty="0"/>
          </a:p>
          <a:p>
            <a:r>
              <a:rPr lang="en-US" dirty="0" err="1"/>
              <a:t>几乎</a:t>
            </a:r>
            <a:endParaRPr lang="en-US" dirty="0"/>
          </a:p>
          <a:p>
            <a:r>
              <a:rPr lang="en-US" dirty="0" err="1"/>
              <a:t>健康</a:t>
            </a:r>
            <a:endParaRPr lang="en-US" dirty="0"/>
          </a:p>
          <a:p>
            <a:r>
              <a:rPr lang="en-US" dirty="0" err="1"/>
              <a:t>见面</a:t>
            </a:r>
            <a:endParaRPr lang="en-US" dirty="0"/>
          </a:p>
          <a:p>
            <a:r>
              <a:rPr lang="en-US" dirty="0" err="1"/>
              <a:t>再</a:t>
            </a:r>
            <a:endParaRPr lang="en-US" dirty="0"/>
          </a:p>
          <a:p>
            <a:r>
              <a:rPr lang="en-US" dirty="0" err="1"/>
              <a:t>安静</a:t>
            </a:r>
            <a:endParaRPr lang="en-US" dirty="0"/>
          </a:p>
          <a:p>
            <a:r>
              <a:rPr lang="en-US" dirty="0" err="1"/>
              <a:t>害怕</a:t>
            </a:r>
            <a:endParaRPr lang="en-US" dirty="0"/>
          </a:p>
          <a:p>
            <a:r>
              <a:rPr lang="en-US" dirty="0" err="1"/>
              <a:t>变化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816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ED4704F4-7299-A741-8537-74015B60D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54" y="2151856"/>
            <a:ext cx="11494292" cy="255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44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31F0E-57E3-5A42-815E-9137327D6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37" y="583610"/>
            <a:ext cx="11777663" cy="58726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dirty="0">
                <a:latin typeface="KaiTi" panose="02010609060101010101" pitchFamily="49" charset="-122"/>
                <a:ea typeface="KaiTi" panose="02010609060101010101" pitchFamily="49" charset="-122"/>
              </a:rPr>
              <a:t>Answer the following questions by applying the grammar we have learned.</a:t>
            </a:r>
          </a:p>
          <a:p>
            <a:pPr marL="0" indent="0">
              <a:buNone/>
            </a:pPr>
            <a:endParaRPr lang="en-US" sz="35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1.以后你打算在什么地方工作</a:t>
            </a:r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？</a:t>
            </a:r>
            <a:endParaRPr lang="en-AU" altLang="zh-CN" sz="4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4000" dirty="0">
                <a:latin typeface="KaiTi" panose="02010609060101010101" pitchFamily="49" charset="-122"/>
                <a:ea typeface="KaiTi" panose="02010609060101010101" pitchFamily="49" charset="-122"/>
              </a:rPr>
              <a:t>2.</a:t>
            </a:r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旅游的时候你买哪家公司的飞机票？</a:t>
            </a:r>
            <a:endParaRPr lang="en-AU" altLang="zh-CN" sz="4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4000" dirty="0">
                <a:latin typeface="KaiTi" panose="02010609060101010101" pitchFamily="49" charset="-122"/>
                <a:ea typeface="KaiTi" panose="02010609060101010101" pitchFamily="49" charset="-122"/>
              </a:rPr>
              <a:t>3.</a:t>
            </a:r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今天我请你吃完饭，你想去哪儿吃？</a:t>
            </a:r>
            <a:endParaRPr lang="en-AU" altLang="zh-CN" sz="4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4000" dirty="0">
                <a:latin typeface="KaiTi" panose="02010609060101010101" pitchFamily="49" charset="-122"/>
                <a:ea typeface="KaiTi" panose="02010609060101010101" pitchFamily="49" charset="-122"/>
              </a:rPr>
              <a:t>4.</a:t>
            </a:r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你打算送给朋友什么样的生日礼物？</a:t>
            </a:r>
            <a:endParaRPr lang="en-AU" altLang="zh-CN" sz="4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4000" dirty="0">
                <a:latin typeface="KaiTi" panose="02010609060101010101" pitchFamily="49" charset="-122"/>
                <a:ea typeface="KaiTi" panose="02010609060101010101" pitchFamily="49" charset="-122"/>
              </a:rPr>
              <a:t>5.</a:t>
            </a:r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什么地方你非常喜欢，你去过几次？是什么时候去的？</a:t>
            </a:r>
            <a:endParaRPr lang="en-US" sz="4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7773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AE325-EF22-A945-AAB7-B3C881E44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yí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yàng</a:t>
            </a:r>
            <a:br>
              <a:rPr lang="en-US" dirty="0"/>
            </a:br>
            <a:r>
              <a:rPr lang="en-US" dirty="0" err="1"/>
              <a:t>一样</a:t>
            </a:r>
            <a:r>
              <a:rPr lang="zh-CN" altLang="en-US" dirty="0"/>
              <a:t> </a:t>
            </a:r>
            <a:r>
              <a:rPr lang="en-US" altLang="zh-CN" sz="3200" dirty="0"/>
              <a:t>adj. same, as….as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35386-B3BE-194E-8F15-432F41A31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067" y="2141537"/>
            <a:ext cx="4405313" cy="3463396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一样的</a:t>
            </a:r>
            <a:r>
              <a:rPr lang="en-US" dirty="0" err="1"/>
              <a:t>衣服</a:t>
            </a:r>
            <a:endParaRPr lang="en-US" dirty="0"/>
          </a:p>
          <a:p>
            <a:r>
              <a:rPr lang="en-US" dirty="0" err="1">
                <a:solidFill>
                  <a:srgbClr val="FF0000"/>
                </a:solidFill>
              </a:rPr>
              <a:t>一样的</a:t>
            </a:r>
            <a:r>
              <a:rPr lang="en-US" dirty="0" err="1"/>
              <a:t>食物</a:t>
            </a:r>
            <a:endParaRPr lang="en-US" dirty="0"/>
          </a:p>
          <a:p>
            <a:r>
              <a:rPr lang="en-US" dirty="0" err="1"/>
              <a:t>这两本书是</a:t>
            </a:r>
            <a:r>
              <a:rPr lang="en-US" dirty="0" err="1">
                <a:solidFill>
                  <a:srgbClr val="FF0000"/>
                </a:solidFill>
              </a:rPr>
              <a:t>一样的</a:t>
            </a:r>
            <a:r>
              <a:rPr lang="zh-CN" altLang="en-US" dirty="0"/>
              <a:t>。</a:t>
            </a:r>
            <a:endParaRPr lang="en-AU" altLang="zh-CN" dirty="0"/>
          </a:p>
          <a:p>
            <a:r>
              <a:rPr lang="zh-CN" altLang="en-US" dirty="0"/>
              <a:t>他们两个长得</a:t>
            </a:r>
            <a:r>
              <a:rPr lang="zh-CN" altLang="en-US" dirty="0">
                <a:solidFill>
                  <a:srgbClr val="FF0000"/>
                </a:solidFill>
              </a:rPr>
              <a:t>一样</a:t>
            </a:r>
            <a:r>
              <a:rPr lang="zh-CN" altLang="en-US" dirty="0"/>
              <a:t>。</a:t>
            </a:r>
            <a:endParaRPr lang="en-AU" altLang="zh-CN" dirty="0"/>
          </a:p>
          <a:p>
            <a:r>
              <a:rPr lang="zh-CN" altLang="en-US" dirty="0"/>
              <a:t>不一样</a:t>
            </a:r>
            <a:endParaRPr lang="en-AU" altLang="zh-CN" dirty="0"/>
          </a:p>
          <a:p>
            <a:r>
              <a:rPr lang="zh-CN" altLang="en-US" dirty="0"/>
              <a:t>这个字和那个字不一样。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生育与健康：世界双胞胎数量创新高原因、峰值和未来- BBC News 中文">
            <a:extLst>
              <a:ext uri="{FF2B5EF4-FFF2-40B4-BE49-F238E27FC236}">
                <a16:creationId xmlns:a16="http://schemas.microsoft.com/office/drawing/2014/main" id="{0AA64BCC-286B-2C4F-83EE-657D7CB7D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915" y="2373094"/>
            <a:ext cx="3343588" cy="188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看起来一模一样的两种食物，左边让你瘦成闪电，右边让你胖成大海！">
            <a:extLst>
              <a:ext uri="{FF2B5EF4-FFF2-40B4-BE49-F238E27FC236}">
                <a16:creationId xmlns:a16="http://schemas.microsoft.com/office/drawing/2014/main" id="{2F344EC1-572A-C94E-9EB6-526FA0F618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21" b="21235"/>
          <a:stretch/>
        </p:blipFill>
        <p:spPr bwMode="auto">
          <a:xfrm>
            <a:off x="5588003" y="365125"/>
            <a:ext cx="3074432" cy="160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撞衫不可怕谁丑谁尴尬，为什么撞衫会尴尬_热闻辣评_文摘汇">
            <a:extLst>
              <a:ext uri="{FF2B5EF4-FFF2-40B4-BE49-F238E27FC236}">
                <a16:creationId xmlns:a16="http://schemas.microsoft.com/office/drawing/2014/main" id="{DB0255AB-B511-8947-AB69-CBBDBAF59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242" y="2373094"/>
            <a:ext cx="2655516" cy="188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1st Century... - 21st Century Learning &amp;amp; Parenting 21世纪学习与教育">
            <a:extLst>
              <a:ext uri="{FF2B5EF4-FFF2-40B4-BE49-F238E27FC236}">
                <a16:creationId xmlns:a16="http://schemas.microsoft.com/office/drawing/2014/main" id="{182E10AC-49AB-7C41-BB43-9707D3B73F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7" b="15765"/>
          <a:stretch/>
        </p:blipFill>
        <p:spPr bwMode="auto">
          <a:xfrm>
            <a:off x="7277621" y="4658666"/>
            <a:ext cx="3074431" cy="202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085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BE68655C-2137-1343-BC02-C861E8E0A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65" y="0"/>
            <a:ext cx="11055927" cy="688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51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918CF-B2F5-3E44-B2E1-C8B2E5DA1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zuìhòu</a:t>
            </a:r>
            <a:br>
              <a:rPr lang="en-US"/>
            </a:br>
            <a:r>
              <a:rPr lang="en-US"/>
              <a:t>最后</a:t>
            </a:r>
            <a:r>
              <a:rPr lang="zh-CN" altLang="en-US"/>
              <a:t> </a:t>
            </a:r>
            <a:r>
              <a:rPr lang="en-US" altLang="zh-CN"/>
              <a:t>n.</a:t>
            </a:r>
            <a:r>
              <a:rPr lang="zh-CN" altLang="en-US"/>
              <a:t> </a:t>
            </a:r>
            <a:r>
              <a:rPr lang="en-US" altLang="zh-CN"/>
              <a:t>the last one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5B5E3-418E-C943-AB88-967A1BF40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03800" cy="4351338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最后</a:t>
            </a:r>
            <a:r>
              <a:rPr lang="en-US"/>
              <a:t>一个人</a:t>
            </a:r>
          </a:p>
          <a:p>
            <a:r>
              <a:rPr lang="en-US">
                <a:solidFill>
                  <a:srgbClr val="FF0000"/>
                </a:solidFill>
              </a:rPr>
              <a:t>最后两</a:t>
            </a:r>
            <a:r>
              <a:rPr lang="en-US"/>
              <a:t>块蛋糕</a:t>
            </a:r>
          </a:p>
          <a:p>
            <a:r>
              <a:rPr lang="en-US">
                <a:solidFill>
                  <a:srgbClr val="FF0000"/>
                </a:solidFill>
              </a:rPr>
              <a:t>最后</a:t>
            </a:r>
            <a:r>
              <a:rPr lang="en-US"/>
              <a:t>三件衣服</a:t>
            </a:r>
          </a:p>
          <a:p>
            <a:r>
              <a:rPr lang="en-US">
                <a:solidFill>
                  <a:srgbClr val="FF0000"/>
                </a:solidFill>
              </a:rPr>
              <a:t>最后</a:t>
            </a:r>
            <a:r>
              <a:rPr lang="en-US"/>
              <a:t>几杯杯咖啡</a:t>
            </a:r>
          </a:p>
          <a:p>
            <a:r>
              <a:rPr lang="en-US"/>
              <a:t>这是我们店里</a:t>
            </a:r>
            <a:r>
              <a:rPr lang="en-US">
                <a:solidFill>
                  <a:srgbClr val="FF0000"/>
                </a:solidFill>
              </a:rPr>
              <a:t>最后</a:t>
            </a:r>
            <a:r>
              <a:rPr lang="en-US"/>
              <a:t>一块蛋糕</a:t>
            </a:r>
            <a:r>
              <a:rPr lang="zh-CN" altLang="en-US"/>
              <a:t>。</a:t>
            </a:r>
            <a:endParaRPr lang="en-AU" altLang="zh-CN"/>
          </a:p>
          <a:p>
            <a:r>
              <a:rPr lang="zh-CN" altLang="en-US">
                <a:solidFill>
                  <a:srgbClr val="FF0000"/>
                </a:solidFill>
              </a:rPr>
              <a:t>最后</a:t>
            </a:r>
            <a:r>
              <a:rPr lang="zh-CN" altLang="en-US"/>
              <a:t>，他没去考试。</a:t>
            </a:r>
            <a:endParaRPr lang="en-AU" altLang="zh-CN"/>
          </a:p>
          <a:p>
            <a:r>
              <a:rPr lang="zh-CN" altLang="en-US">
                <a:solidFill>
                  <a:srgbClr val="FF0000"/>
                </a:solidFill>
              </a:rPr>
              <a:t>最后</a:t>
            </a:r>
            <a:r>
              <a:rPr lang="zh-CN" altLang="en-US"/>
              <a:t>，他们没在一起。</a:t>
            </a:r>
            <a:endParaRPr lang="en-US" dirty="0"/>
          </a:p>
        </p:txBody>
      </p:sp>
      <p:pic>
        <p:nvPicPr>
          <p:cNvPr id="2050" name="Picture 2" descr="一个人的地球第二季全集百度云在线观看/迅雷下载-喜剧青春－爱美剧">
            <a:extLst>
              <a:ext uri="{FF2B5EF4-FFF2-40B4-BE49-F238E27FC236}">
                <a16:creationId xmlns:a16="http://schemas.microsoft.com/office/drawing/2014/main" id="{69176EAD-36A8-334A-BDE3-0A1A7B1A6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2" y="102394"/>
            <a:ext cx="2921000" cy="389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饼房里的高级蛋糕，简单一个卖388，配方公布了！_手机网易网">
            <a:extLst>
              <a:ext uri="{FF2B5EF4-FFF2-40B4-BE49-F238E27FC236}">
                <a16:creationId xmlns:a16="http://schemas.microsoft.com/office/drawing/2014/main" id="{668E1072-1AA1-C346-A0BF-AD00B39EB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4264025"/>
            <a:ext cx="4368975" cy="245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595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FF0BA-E1B0-644E-AC26-8BBB9EEF0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KaiTi" panose="02010609060101010101" pitchFamily="49" charset="-122"/>
              </a:rPr>
              <a:t>Fàng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+mn-lt"/>
                <a:ea typeface="KaiTi" panose="02010609060101010101" pitchFamily="49" charset="-122"/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KaiTi" panose="02010609060101010101" pitchFamily="49" charset="-122"/>
              </a:rPr>
              <a:t>xīn</a:t>
            </a:r>
            <a:br>
              <a:rPr lang="en-US" dirty="0"/>
            </a:br>
            <a:r>
              <a:rPr lang="en-US" dirty="0" err="1"/>
              <a:t>放心</a:t>
            </a:r>
            <a:r>
              <a:rPr lang="zh-CN" altLang="en-US" dirty="0"/>
              <a:t> </a:t>
            </a:r>
            <a:r>
              <a:rPr lang="en-AU" altLang="zh-CN" sz="2800" dirty="0"/>
              <a:t>v</a:t>
            </a:r>
            <a:r>
              <a:rPr lang="en-US" altLang="zh-CN" sz="1800" dirty="0"/>
              <a:t>.</a:t>
            </a:r>
            <a:r>
              <a:rPr lang="zh-CN" altLang="en-US" sz="1800" dirty="0"/>
              <a:t> </a:t>
            </a:r>
            <a:r>
              <a:rPr lang="en-US" altLang="zh-CN" sz="2800" dirty="0"/>
              <a:t>to ease one’s mind, to rest assured.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BA93D-24DB-8C47-80F9-EA067B027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28419" cy="1197794"/>
          </a:xfrm>
        </p:spPr>
        <p:txBody>
          <a:bodyPr/>
          <a:lstStyle/>
          <a:p>
            <a:r>
              <a:rPr lang="en-US" dirty="0" err="1"/>
              <a:t>你</a:t>
            </a:r>
            <a:r>
              <a:rPr lang="en-US" dirty="0" err="1">
                <a:solidFill>
                  <a:srgbClr val="FF0000"/>
                </a:solidFill>
              </a:rPr>
              <a:t>放心</a:t>
            </a:r>
            <a:r>
              <a:rPr lang="zh-CN" altLang="en-US" dirty="0"/>
              <a:t>，我一定会考好的。</a:t>
            </a:r>
            <a:endParaRPr lang="en-AU" altLang="zh-CN" dirty="0"/>
          </a:p>
          <a:p>
            <a:r>
              <a:rPr lang="zh-CN" altLang="en-US" dirty="0"/>
              <a:t>我的儿子让我很放心。</a:t>
            </a:r>
            <a:endParaRPr lang="en-US" dirty="0"/>
          </a:p>
        </p:txBody>
      </p:sp>
      <p:pic>
        <p:nvPicPr>
          <p:cNvPr id="1026" name="Picture 2" descr="放心的英文- YouTube">
            <a:extLst>
              <a:ext uri="{FF2B5EF4-FFF2-40B4-BE49-F238E27FC236}">
                <a16:creationId xmlns:a16="http://schemas.microsoft.com/office/drawing/2014/main" id="{E1E0EF26-E596-FF42-898F-FF1DE1489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93" y="3294063"/>
            <a:ext cx="5686777" cy="319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信心图片小孩(第1页) - 要无忧健康图库">
            <a:extLst>
              <a:ext uri="{FF2B5EF4-FFF2-40B4-BE49-F238E27FC236}">
                <a16:creationId xmlns:a16="http://schemas.microsoft.com/office/drawing/2014/main" id="{6463A714-EA99-3A47-9D22-F6FB146C5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014" y="2424522"/>
            <a:ext cx="4138786" cy="412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270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5528</TotalTime>
  <Words>323</Words>
  <Application>Microsoft Macintosh PowerPoint</Application>
  <PresentationFormat>Widescreen</PresentationFormat>
  <Paragraphs>59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KaiTi</vt:lpstr>
      <vt:lpstr>Arial</vt:lpstr>
      <vt:lpstr>Calibri</vt:lpstr>
      <vt:lpstr>Calibri Light</vt:lpstr>
      <vt:lpstr>Cavolini</vt:lpstr>
      <vt:lpstr>Office Theme</vt:lpstr>
      <vt:lpstr>The first 30 minutes</vt:lpstr>
      <vt:lpstr>复习 review</vt:lpstr>
      <vt:lpstr>Here are the words we have reviewed, choose 3 random words as a set to make a sentence each time. </vt:lpstr>
      <vt:lpstr>PowerPoint Presentation</vt:lpstr>
      <vt:lpstr>PowerPoint Presentation</vt:lpstr>
      <vt:lpstr> yí yàng 一样 adj. same, as….as </vt:lpstr>
      <vt:lpstr>PowerPoint Presentation</vt:lpstr>
      <vt:lpstr>zuìhòu 最后 n. the last one</vt:lpstr>
      <vt:lpstr>Fàng xīn 放心 v. to ease one’s mind, to rest assured.</vt:lpstr>
      <vt:lpstr>一定 adv. Definitely,certainly</vt:lpstr>
      <vt:lpstr>dānxīn 担心 v. to worry</vt:lpstr>
      <vt:lpstr>Four Idioms sharing（find some 四字成语）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xu.jade</dc:creator>
  <cp:lastModifiedBy>xu.jade</cp:lastModifiedBy>
  <cp:revision>65</cp:revision>
  <dcterms:created xsi:type="dcterms:W3CDTF">2021-11-03T02:14:41Z</dcterms:created>
  <dcterms:modified xsi:type="dcterms:W3CDTF">2021-12-07T23:03:58Z</dcterms:modified>
</cp:coreProperties>
</file>