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59" r:id="rId2"/>
    <p:sldId id="358" r:id="rId3"/>
    <p:sldId id="371" r:id="rId4"/>
    <p:sldId id="372" r:id="rId5"/>
    <p:sldId id="264" r:id="rId6"/>
    <p:sldId id="363" r:id="rId7"/>
    <p:sldId id="35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4719"/>
  </p:normalViewPr>
  <p:slideViewPr>
    <p:cSldViewPr snapToGrid="0" snapToObjects="1">
      <p:cViewPr varScale="1">
        <p:scale>
          <a:sx n="93" d="100"/>
          <a:sy n="93" d="100"/>
        </p:scale>
        <p:origin x="216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E4750-9634-2D42-B621-AF180D88A4E6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2C9E9-1C31-B044-80B2-E7612F0C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A1279-2839-8D40-A198-4E2BF9896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96F221-4CEA-2046-97A0-3DBFA8540D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158DC-AB59-5C4A-AF6F-8FEA3B7BD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8E96D-081E-CA4B-9545-95C33EBE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E36DB-C46B-254B-A2CB-6BF4749C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8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6B4F4-29F5-4C4B-A8FE-0108DCD6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6A2F3-4677-C445-87F1-B66934EAF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21A56-156E-F04D-8465-48F92F3E5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3785D-2D83-F64E-A167-98751B18B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5EFAB-CD8C-F54E-BBCC-A7C81A746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55147E-5E93-424C-8D4A-AA37770E1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B25F3-3805-9A49-98F7-776284F74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334F7-E811-A34B-B703-A4A5A5C8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D10FD-DF15-E64D-A934-6C089124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1CA7C-9D43-EB43-A4F9-F21ED647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9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7E8D0-D602-754D-90BA-C4343D615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B8F6F-B5FA-494A-939D-F72689F89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AA039-265E-9644-A07E-B1B903E3F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49549-A3C0-3D42-A920-3153FC42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47C35-37B0-484B-A2B1-512FCA54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9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3866-F034-9E47-96B7-D014FA7E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F2B51-D673-9C4C-8777-1F1DF8590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A6746-1460-C04B-B930-4FD2FAD8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3A80E-41DC-4B49-83F1-6F005B7B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FD46-2665-364C-84F8-C5DA9FEE6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5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021DE-13E1-5740-AE0A-2C0344319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9E4F6-B4F5-904C-AFF0-502D2E31F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7968C-C353-9543-8A28-6898C07BE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522EA-BC9F-E148-9F66-1E641B81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1F4B1-B1B9-AE42-854F-3A7CD719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418F7-0DD4-E744-9A46-EB7A2FC1C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5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E8CCC-FBB7-0340-88AB-94D1B28C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3DB30-4D53-884E-BBEF-3987A7A18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03BC0-F3EE-4E49-B723-FD3C71E91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BB8473-FFD2-704D-BA8B-5D7B6DDD2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C61E7F-86D7-D545-AB02-93C9AA59A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8DFB8B-F4F2-B046-9D4F-E403FDBC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5/6/21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3C1EE2-75CE-E94A-9331-5241BE19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A1A3F4-56DE-7546-9C50-330B4C20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BAD53-6756-5D45-A1FA-94033639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17177-28EB-C24C-86B1-8ABE50B4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73CF3-AA6C-0443-A142-EE262FA5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3B6FDF-58DC-2143-823F-A1E2431BD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6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39100-8F3B-BB4F-B4D0-090FF8D8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5/6/21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6CB0C-4716-404F-B632-79F94E68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F40A8-25F8-244C-AED4-F86D631E1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4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7732-8C6A-7547-91F5-9AE9DA026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6F057-981B-9945-850D-D2C000F2D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66474-4E69-8D46-8F1B-8571AE359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507F1-5462-CB42-85BB-A462F4AA3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086E8-7EB1-1341-87FC-A86E2456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37758-4369-EC4B-A0CF-CE8E3279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3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DE5B3-79F5-D34C-AC59-E6BE1FC3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1EC81B-BAE8-C945-9E7D-53F076823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C16A8-7E8F-9847-BBEF-6394AC3BF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30950-86D8-DF47-8ABD-A994A549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280EA-C580-1A4C-9A6A-B06668EE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BAE9C-0D44-654D-816D-FD14D204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8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C21EBF-4A61-E74D-9551-2579273F4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15284-D577-BE45-AA42-B97C5B74D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CE069-CA3B-054A-8C7A-C1BE39A56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BE461-7DF5-3E45-90BA-D1549C595824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4A385-C128-E64A-B5C9-39D53D86E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63A55-E94F-1F45-99EF-4FDD3AFE4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CC4E849-BC28-2542-9B23-F703F00BB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91" y="33942"/>
            <a:ext cx="6251110" cy="1173390"/>
          </a:xfrm>
        </p:spPr>
        <p:txBody>
          <a:bodyPr anchor="b">
            <a:normAutofit/>
          </a:bodyPr>
          <a:lstStyle/>
          <a:p>
            <a:r>
              <a:rPr lang="en-US" sz="2400" dirty="0" err="1"/>
              <a:t>bāngmáng</a:t>
            </a:r>
            <a:br>
              <a:rPr lang="en-US" sz="4800" dirty="0"/>
            </a:br>
            <a:r>
              <a:rPr lang="en-US" sz="4800" dirty="0" err="1">
                <a:latin typeface="STKaiti" panose="02010600040101010101" pitchFamily="2" charset="-122"/>
                <a:ea typeface="STKaiti" panose="02010600040101010101" pitchFamily="2" charset="-122"/>
              </a:rPr>
              <a:t>帮忙</a:t>
            </a:r>
            <a:r>
              <a:rPr lang="en-US" sz="48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sz="4000" dirty="0"/>
              <a:t>v.</a:t>
            </a:r>
            <a:r>
              <a:rPr lang="zh-CN" altLang="en-US" sz="4000" dirty="0"/>
              <a:t> </a:t>
            </a:r>
            <a:r>
              <a:rPr lang="en-US" sz="4000" dirty="0"/>
              <a:t>help/</a:t>
            </a:r>
            <a:r>
              <a:rPr lang="en-US" sz="4800" dirty="0" err="1">
                <a:latin typeface="STKaiti" panose="02010600040101010101" pitchFamily="2" charset="-122"/>
                <a:ea typeface="STKaiti" panose="02010600040101010101" pitchFamily="2" charset="-122"/>
              </a:rPr>
              <a:t>帮助v.n</a:t>
            </a:r>
            <a:r>
              <a:rPr lang="en-US" sz="4800" dirty="0">
                <a:latin typeface="STKaiti" panose="02010600040101010101" pitchFamily="2" charset="-122"/>
                <a:ea typeface="STKaiti" panose="02010600040101010101" pitchFamily="2" charset="-122"/>
              </a:rPr>
              <a:t>.</a:t>
            </a:r>
            <a:r>
              <a:rPr lang="en-US" sz="4000" dirty="0"/>
              <a:t> </a:t>
            </a:r>
            <a:endParaRPr lang="en-US" sz="4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C11BEA-7DDB-6040-8F8F-D0349EB3BC00}"/>
              </a:ext>
            </a:extLst>
          </p:cNvPr>
          <p:cNvSpPr txBox="1"/>
          <p:nvPr/>
        </p:nvSpPr>
        <p:spPr>
          <a:xfrm>
            <a:off x="0" y="1508004"/>
            <a:ext cx="603840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TKaiti" panose="02010600040101010101" pitchFamily="2" charset="-122"/>
                <a:ea typeface="STKaiti" panose="02010600040101010101" pitchFamily="2" charset="-122"/>
              </a:rPr>
              <a:t>帮</a:t>
            </a:r>
            <a:r>
              <a:rPr lang="en-US" sz="3200" dirty="0" err="1">
                <a:highlight>
                  <a:srgbClr val="FFFF00"/>
                </a:highlight>
                <a:latin typeface="STKaiti" panose="02010600040101010101" pitchFamily="2" charset="-122"/>
                <a:ea typeface="STKaiti" panose="02010600040101010101" pitchFamily="2" charset="-122"/>
              </a:rPr>
              <a:t>忙</a:t>
            </a:r>
            <a:r>
              <a:rPr lang="en-US" sz="3200" dirty="0" err="1">
                <a:latin typeface="STKaiti" panose="02010600040101010101" pitchFamily="2" charset="-122"/>
                <a:ea typeface="STKaiti" panose="02010600040101010101" pitchFamily="2" charset="-122"/>
              </a:rPr>
              <a:t>v</a:t>
            </a:r>
            <a:r>
              <a:rPr lang="en-US" dirty="0">
                <a:latin typeface="STKaiti" panose="02010600040101010101" pitchFamily="2" charset="-122"/>
                <a:ea typeface="STKaiti" panose="02010600040101010101" pitchFamily="2" charset="-122"/>
              </a:rPr>
              <a:t>.(can not be followed by personal pronouns</a:t>
            </a:r>
          </a:p>
          <a:p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-specific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help-physically</a:t>
            </a:r>
            <a:r>
              <a:rPr lang="en-US" dirty="0">
                <a:latin typeface="STKaiti" panose="02010600040101010101" pitchFamily="2" charset="-122"/>
                <a:ea typeface="STKaiti" panose="02010600040101010101" pitchFamily="2" charset="-122"/>
              </a:rPr>
              <a:t>)</a:t>
            </a:r>
          </a:p>
          <a:p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en-US" sz="2800" dirty="0" err="1">
                <a:highlight>
                  <a:srgbClr val="FFFF00"/>
                </a:highlight>
                <a:latin typeface="STKaiti" panose="02010600040101010101" pitchFamily="2" charset="-122"/>
                <a:ea typeface="STKaiti" panose="02010600040101010101" pitchFamily="2" charset="-122"/>
              </a:rPr>
              <a:t>帮忙</a:t>
            </a:r>
            <a:r>
              <a:rPr lang="en-US" sz="2800" dirty="0" err="1">
                <a:latin typeface="STKaiti" panose="02010600040101010101" pitchFamily="2" charset="-122"/>
                <a:ea typeface="STKaiti" panose="02010600040101010101" pitchFamily="2" charset="-122"/>
              </a:rPr>
              <a:t>我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她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你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我姐姐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他的朋友</a:t>
            </a:r>
            <a:endParaRPr lang="en-US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AU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en-US" sz="2800" dirty="0" err="1">
                <a:latin typeface="STKaiti" panose="02010600040101010101" pitchFamily="2" charset="-122"/>
                <a:ea typeface="STKaiti" panose="02010600040101010101" pitchFamily="2" charset="-122"/>
              </a:rPr>
              <a:t>帮忙</a:t>
            </a:r>
            <a:r>
              <a:rPr lang="en-US" altLang="zh-CN" sz="2800" dirty="0" err="1">
                <a:latin typeface="STKaiti" panose="02010600040101010101" pitchFamily="2" charset="-122"/>
                <a:ea typeface="STKaiti" panose="02010600040101010101" pitchFamily="2" charset="-122"/>
              </a:rPr>
              <a:t>+phrases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-</a:t>
            </a:r>
            <a:r>
              <a:rPr lang="zh-CN" altLang="en-US" sz="2800" dirty="0">
                <a:highlight>
                  <a:srgbClr val="FFFF00"/>
                </a:highlight>
                <a:latin typeface="STKaiti" panose="02010600040101010101" pitchFamily="2" charset="-122"/>
                <a:ea typeface="STKaiti" panose="02010600040101010101" pitchFamily="2" charset="-122"/>
              </a:rPr>
              <a:t>帮忙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搬东西</a:t>
            </a:r>
            <a:endParaRPr lang="en-US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                         </a:t>
            </a:r>
            <a:r>
              <a:rPr lang="zh-CN" altLang="en-US" sz="2800" dirty="0">
                <a:highlight>
                  <a:srgbClr val="FFFF00"/>
                </a:highlight>
                <a:latin typeface="STKaiti" panose="02010600040101010101" pitchFamily="2" charset="-122"/>
                <a:ea typeface="STKaiti" panose="02010600040101010101" pitchFamily="2" charset="-122"/>
              </a:rPr>
              <a:t>帮忙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打扫房间</a:t>
            </a:r>
            <a:endParaRPr lang="en-AU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                         </a:t>
            </a:r>
            <a:r>
              <a:rPr lang="zh-CN" altLang="en-US" sz="2800" dirty="0">
                <a:highlight>
                  <a:srgbClr val="FFFF00"/>
                </a:highlight>
                <a:latin typeface="STKaiti" panose="02010600040101010101" pitchFamily="2" charset="-122"/>
                <a:ea typeface="STKaiti" panose="02010600040101010101" pitchFamily="2" charset="-122"/>
              </a:rPr>
              <a:t>帮忙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买东西</a:t>
            </a:r>
            <a:endParaRPr lang="en-US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AU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帮一个忙（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do someone’s a favor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）</a:t>
            </a:r>
            <a:endParaRPr lang="en-US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en-US" sz="2800" dirty="0" err="1">
                <a:latin typeface="STKaiti" panose="02010600040101010101" pitchFamily="2" charset="-122"/>
                <a:ea typeface="STKaiti" panose="02010600040101010101" pitchFamily="2" charset="-122"/>
              </a:rPr>
              <a:t>帮我一个忙</a:t>
            </a:r>
            <a:endParaRPr lang="en-US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en-US" sz="2800" dirty="0" err="1">
                <a:latin typeface="STKaiti" panose="02010600040101010101" pitchFamily="2" charset="-122"/>
                <a:ea typeface="STKaiti" panose="02010600040101010101" pitchFamily="2" charset="-122"/>
              </a:rPr>
              <a:t>帮他一个忙</a:t>
            </a:r>
            <a:endParaRPr lang="en-US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en-US" dirty="0">
                <a:latin typeface="STKaiti" panose="02010600040101010101" pitchFamily="2" charset="-122"/>
                <a:ea typeface="STKaiti" panose="02010600040101010101" pitchFamily="2" charset="-122"/>
              </a:rPr>
              <a:t>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152020-7CD2-FE47-8685-015277F5A657}"/>
              </a:ext>
            </a:extLst>
          </p:cNvPr>
          <p:cNvSpPr txBox="1"/>
          <p:nvPr/>
        </p:nvSpPr>
        <p:spPr>
          <a:xfrm>
            <a:off x="5776000" y="1098616"/>
            <a:ext cx="6416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TKaiti" panose="02010600040101010101" pitchFamily="2" charset="-122"/>
                <a:ea typeface="STKaiti" panose="02010600040101010101" pitchFamily="2" charset="-122"/>
              </a:rPr>
              <a:t>帮</a:t>
            </a:r>
            <a:r>
              <a:rPr lang="en-US" sz="3200" dirty="0" err="1">
                <a:highlight>
                  <a:srgbClr val="00FF00"/>
                </a:highlight>
                <a:latin typeface="STKaiti" panose="02010600040101010101" pitchFamily="2" charset="-122"/>
                <a:ea typeface="STKaiti" panose="02010600040101010101" pitchFamily="2" charset="-122"/>
              </a:rPr>
              <a:t>助</a:t>
            </a:r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AU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v.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n</a:t>
            </a:r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.(physical-mental-can be followed by pronouns and </a:t>
            </a:r>
            <a:r>
              <a:rPr lang="en-US" altLang="zh-CN" dirty="0" err="1">
                <a:latin typeface="STKaiti" panose="02010600040101010101" pitchFamily="2" charset="-122"/>
                <a:ea typeface="STKaiti" panose="02010600040101010101" pitchFamily="2" charset="-122"/>
              </a:rPr>
              <a:t>phrases-informal&amp;formal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)</a:t>
            </a:r>
          </a:p>
          <a:p>
            <a:endParaRPr lang="en-US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en-US" sz="2800" dirty="0" err="1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帮助</a:t>
            </a:r>
            <a:r>
              <a:rPr lang="en-US" sz="2800" dirty="0" err="1">
                <a:latin typeface="STKaiti" panose="02010600040101010101" pitchFamily="2" charset="-122"/>
                <a:ea typeface="STKaiti" panose="02010600040101010101" pitchFamily="2" charset="-122"/>
              </a:rPr>
              <a:t>我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我的朋友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他的邻居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她的家人</a:t>
            </a:r>
            <a:endParaRPr lang="en-AU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en-US" sz="2800" dirty="0" err="1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帮助</a:t>
            </a:r>
            <a:r>
              <a:rPr lang="en-US" sz="2800" dirty="0" err="1">
                <a:latin typeface="STKaiti" panose="02010600040101010101" pitchFamily="2" charset="-122"/>
                <a:ea typeface="STKaiti" panose="02010600040101010101" pitchFamily="2" charset="-122"/>
              </a:rPr>
              <a:t>搬东西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28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帮助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我搬东西</a:t>
            </a:r>
            <a:endParaRPr lang="en-AU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28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帮助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打扫房间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28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帮助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她打扫房间</a:t>
            </a:r>
            <a:endParaRPr lang="en-US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28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帮助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我走出困境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CN" sz="2000" dirty="0" err="1">
                <a:latin typeface="STKaiti" panose="02010600040101010101" pitchFamily="2" charset="-122"/>
                <a:ea typeface="STKaiti" panose="02010600040101010101" pitchFamily="2" charset="-122"/>
              </a:rPr>
              <a:t>kùnjìng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）</a:t>
            </a:r>
            <a:endParaRPr lang="en-AU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AU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帮 </a:t>
            </a:r>
            <a:r>
              <a:rPr lang="en-AU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v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.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CN" dirty="0" err="1">
                <a:latin typeface="STKaiti" panose="02010600040101010101" pitchFamily="2" charset="-122"/>
                <a:ea typeface="STKaiti" panose="02010600040101010101" pitchFamily="2" charset="-122"/>
              </a:rPr>
              <a:t>informal,colloquial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）</a:t>
            </a:r>
            <a:endParaRPr lang="en-US" altLang="zh-CN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en-US" sz="2800" dirty="0" err="1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帮助</a:t>
            </a:r>
            <a:r>
              <a:rPr lang="en-US" sz="2800" dirty="0" err="1">
                <a:latin typeface="STKaiti" panose="02010600040101010101" pitchFamily="2" charset="-122"/>
                <a:ea typeface="STKaiti" panose="02010600040101010101" pitchFamily="2" charset="-122"/>
              </a:rPr>
              <a:t>很多人走出困境</a:t>
            </a:r>
            <a:r>
              <a:rPr lang="en-US" altLang="zh-CN" sz="28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28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帮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很多人走出困境</a:t>
            </a:r>
            <a:endParaRPr lang="en-US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AU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老李，你可以</a:t>
            </a:r>
            <a:r>
              <a:rPr lang="zh-CN" altLang="en-US" sz="28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帮</a:t>
            </a:r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我买本书吗？</a:t>
            </a:r>
            <a:endParaRPr lang="en-AU" altLang="zh-CN" sz="28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000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4E592B3-CE7E-334C-9472-354CCB1C8846}"/>
              </a:ext>
            </a:extLst>
          </p:cNvPr>
          <p:cNvSpPr txBox="1">
            <a:spLocks/>
          </p:cNvSpPr>
          <p:nvPr/>
        </p:nvSpPr>
        <p:spPr>
          <a:xfrm>
            <a:off x="301879" y="142504"/>
            <a:ext cx="10712485" cy="13656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/>
              <a:t> </a:t>
            </a:r>
            <a:r>
              <a:rPr lang="en-US" sz="4000" dirty="0" err="1"/>
              <a:t>gángcái</a:t>
            </a:r>
            <a:br>
              <a:rPr lang="en-US" sz="4000" dirty="0"/>
            </a:br>
            <a:r>
              <a:rPr lang="en-US" sz="6000" dirty="0" err="1">
                <a:latin typeface="STKaiti" panose="02010600040101010101" pitchFamily="2" charset="-122"/>
                <a:ea typeface="STKaiti" panose="02010600040101010101" pitchFamily="2" charset="-122"/>
              </a:rPr>
              <a:t>刚才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sz="4000" dirty="0"/>
              <a:t>n.(a few/5 minutes ago)</a:t>
            </a:r>
            <a:r>
              <a:rPr lang="en-US" sz="60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en-US" sz="6000" dirty="0" err="1">
                <a:latin typeface="STKaiti" panose="02010600040101010101" pitchFamily="2" charset="-122"/>
                <a:ea typeface="STKaiti" panose="02010600040101010101" pitchFamily="2" charset="-122"/>
              </a:rPr>
              <a:t>刚</a:t>
            </a:r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adv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.(just happened)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2D8A15-E057-4A44-9FF5-7198B6CC280F}"/>
              </a:ext>
            </a:extLst>
          </p:cNvPr>
          <p:cNvSpPr txBox="1"/>
          <p:nvPr/>
        </p:nvSpPr>
        <p:spPr>
          <a:xfrm>
            <a:off x="301879" y="1508146"/>
            <a:ext cx="93854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STKaiti" panose="02010600040101010101" pitchFamily="2" charset="-122"/>
                <a:ea typeface="STKaiti" panose="02010600040101010101" pitchFamily="2" charset="-122"/>
              </a:rPr>
              <a:t>刚才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a few minutes ago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）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-</a:t>
            </a:r>
            <a:r>
              <a:rPr lang="zh-CN" altLang="en-US" sz="3200" dirty="0">
                <a:latin typeface="STKaiti" panose="02010600040101010101" pitchFamily="2" charset="-122"/>
                <a:ea typeface="STKaiti" panose="02010600040101010101" pitchFamily="2" charset="-122"/>
              </a:rPr>
              <a:t>现在</a:t>
            </a:r>
            <a:endParaRPr lang="en-AU" altLang="zh-CN" sz="32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刚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（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speaker’s own feelings–a few minutes ago, a couple of months ago—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我刚来中国两个月。（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speaker 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认为时间短）</a:t>
            </a:r>
            <a:endParaRPr lang="en-US" altLang="zh-CN" sz="2400" b="1" dirty="0">
              <a:solidFill>
                <a:srgbClr val="FF000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AU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AU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AU" sz="4400" dirty="0">
                <a:latin typeface="STKaiti" panose="02010600040101010101" pitchFamily="2" charset="-122"/>
                <a:ea typeface="STKaiti" panose="02010600040101010101" pitchFamily="2" charset="-122"/>
              </a:rPr>
              <a:t>刚才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-either before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or after the subject -    </a:t>
            </a:r>
            <a:r>
              <a:rPr lang="zh-CN" altLang="en-US" sz="2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刚才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我去吃午饭了。</a:t>
            </a:r>
            <a:endParaRPr lang="en-AU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                                                                           我</a:t>
            </a:r>
            <a:r>
              <a:rPr lang="zh-CN" altLang="en-US" sz="2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刚才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去吃午饭了。</a:t>
            </a:r>
            <a:endParaRPr lang="en-AU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                                                                           我去吃午饭了</a:t>
            </a:r>
            <a:r>
              <a:rPr lang="zh-CN" altLang="en-US" sz="24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刚才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endParaRPr lang="en-US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刚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-only in front of the v. and after the subject.-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他</a:t>
            </a:r>
            <a:r>
              <a:rPr lang="zh-CN" altLang="en-US" sz="2400" dirty="0">
                <a:solidFill>
                  <a:srgbClr val="FF9BED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刚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离开。</a:t>
            </a:r>
            <a:endParaRPr lang="en-AU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          </a:t>
            </a:r>
            <a:endParaRPr lang="en-US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9725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4E592B3-CE7E-334C-9472-354CCB1C8846}"/>
              </a:ext>
            </a:extLst>
          </p:cNvPr>
          <p:cNvSpPr txBox="1">
            <a:spLocks/>
          </p:cNvSpPr>
          <p:nvPr/>
        </p:nvSpPr>
        <p:spPr>
          <a:xfrm>
            <a:off x="301879" y="142504"/>
            <a:ext cx="11890121" cy="13656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/>
              <a:t> </a:t>
            </a:r>
            <a:br>
              <a:rPr lang="en-US" sz="4000" dirty="0"/>
            </a:br>
            <a:r>
              <a:rPr lang="en-US" sz="6000" dirty="0" err="1">
                <a:latin typeface="STKaiti" panose="02010600040101010101" pitchFamily="2" charset="-122"/>
                <a:ea typeface="STKaiti" panose="02010600040101010101" pitchFamily="2" charset="-122"/>
              </a:rPr>
              <a:t>刚才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sz="4000" dirty="0"/>
              <a:t>n.(a few/5 minutes ago)</a:t>
            </a:r>
            <a:r>
              <a:rPr lang="en-US" sz="60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en-US" sz="6000" dirty="0" err="1">
                <a:latin typeface="STKaiti" panose="02010600040101010101" pitchFamily="2" charset="-122"/>
                <a:ea typeface="STKaiti" panose="02010600040101010101" pitchFamily="2" charset="-122"/>
              </a:rPr>
              <a:t>刚</a:t>
            </a:r>
            <a:r>
              <a:rPr lang="en-US" sz="60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en-US" sz="6000" dirty="0" err="1">
                <a:latin typeface="STKaiti" panose="02010600040101010101" pitchFamily="2" charset="-122"/>
                <a:ea typeface="STKaiti" panose="02010600040101010101" pitchFamily="2" charset="-122"/>
              </a:rPr>
              <a:t>刚刚</a:t>
            </a:r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adv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.(just </a:t>
            </a:r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happend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2D8A15-E057-4A44-9FF5-7198B6CC280F}"/>
              </a:ext>
            </a:extLst>
          </p:cNvPr>
          <p:cNvSpPr txBox="1"/>
          <p:nvPr/>
        </p:nvSpPr>
        <p:spPr>
          <a:xfrm>
            <a:off x="1" y="1643896"/>
            <a:ext cx="12192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刚 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-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  </a:t>
            </a:r>
            <a:r>
              <a:rPr lang="zh-CN" altLang="en-US" sz="4000" b="1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了</a:t>
            </a:r>
            <a:r>
              <a:rPr lang="en-US" altLang="zh-CN" sz="4000" b="1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                                  before adj.                       </a:t>
            </a:r>
            <a:endParaRPr lang="en-US" altLang="zh-CN" sz="2400" b="1" dirty="0">
              <a:solidFill>
                <a:srgbClr val="FF000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他刚到。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-He just arrived.                             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他的感冒刚刚好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.-He just recovered from his cold.</a:t>
            </a:r>
          </a:p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我们昨天刚到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-we just arrived yesterday.   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天刚晴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-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The sky just became clear. </a:t>
            </a:r>
          </a:p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老板刚走。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- The boss just left.                    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鸡肉刚熟。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-The beef just got cooked.</a:t>
            </a:r>
          </a:p>
          <a:p>
            <a:endParaRPr lang="en-AU" altLang="zh-CN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pic>
        <p:nvPicPr>
          <p:cNvPr id="3" name="Graphic 2" descr="Close outline">
            <a:extLst>
              <a:ext uri="{FF2B5EF4-FFF2-40B4-BE49-F238E27FC236}">
                <a16:creationId xmlns:a16="http://schemas.microsoft.com/office/drawing/2014/main" id="{E92AA779-C98F-2F49-B98F-64DE3A442E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81207" y="1578769"/>
            <a:ext cx="914400" cy="914400"/>
          </a:xfrm>
          <a:prstGeom prst="rect">
            <a:avLst/>
          </a:prstGeom>
        </p:spPr>
      </p:pic>
      <p:pic>
        <p:nvPicPr>
          <p:cNvPr id="7" name="Graphic 6" descr="Checkmark outline">
            <a:extLst>
              <a:ext uri="{FF2B5EF4-FFF2-40B4-BE49-F238E27FC236}">
                <a16:creationId xmlns:a16="http://schemas.microsoft.com/office/drawing/2014/main" id="{3BC77977-D619-0641-A7F0-65EBF6EBAC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38407" y="4075331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66B9AE-2CD2-7346-8632-7E7E3B6BB85C}"/>
              </a:ext>
            </a:extLst>
          </p:cNvPr>
          <p:cNvSpPr txBox="1"/>
          <p:nvPr/>
        </p:nvSpPr>
        <p:spPr>
          <a:xfrm>
            <a:off x="86931" y="4163372"/>
            <a:ext cx="714133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刚才</a:t>
            </a:r>
            <a:r>
              <a:rPr lang="en-US" altLang="zh-CN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-</a:t>
            </a:r>
            <a:r>
              <a:rPr lang="zh-CN" altLang="en-US" sz="4000" b="1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zh-CN" altLang="en-US" sz="4000" b="1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了</a:t>
            </a:r>
            <a:endParaRPr lang="en-US" altLang="zh-CN" sz="2400" b="1" dirty="0">
              <a:solidFill>
                <a:srgbClr val="FF0000"/>
              </a:solidFill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他刚才出去</a:t>
            </a:r>
            <a:r>
              <a:rPr lang="zh-CN" altLang="en-US" sz="2800" dirty="0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了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-he just went out.( 5minutes ago)</a:t>
            </a:r>
          </a:p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他刚才哭了。</a:t>
            </a:r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-He was crying a moment ago but he stopped.</a:t>
            </a:r>
          </a:p>
          <a:p>
            <a:r>
              <a:rPr lang="zh-CN" altLang="en-US" sz="2800" dirty="0">
                <a:latin typeface="STKaiti" panose="02010600040101010101" pitchFamily="2" charset="-122"/>
                <a:ea typeface="STKaiti" panose="02010600040101010101" pitchFamily="2" charset="-122"/>
              </a:rPr>
              <a:t>我刚才看到他了。</a:t>
            </a:r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-I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just saw him, he is not here anymore</a:t>
            </a:r>
          </a:p>
        </p:txBody>
      </p:sp>
    </p:spTree>
    <p:extLst>
      <p:ext uri="{BB962C8B-B14F-4D97-AF65-F5344CB8AC3E}">
        <p14:creationId xmlns:p14="http://schemas.microsoft.com/office/powerpoint/2010/main" val="394529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4E592B3-CE7E-334C-9472-354CCB1C8846}"/>
              </a:ext>
            </a:extLst>
          </p:cNvPr>
          <p:cNvSpPr txBox="1">
            <a:spLocks/>
          </p:cNvSpPr>
          <p:nvPr/>
        </p:nvSpPr>
        <p:spPr>
          <a:xfrm>
            <a:off x="0" y="249382"/>
            <a:ext cx="11533908" cy="16209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/>
              <a:t> </a:t>
            </a:r>
            <a:br>
              <a:rPr lang="en-US" sz="4000" dirty="0"/>
            </a:br>
            <a:r>
              <a:rPr lang="en-US" sz="6000" dirty="0" err="1">
                <a:latin typeface="STKaiti" panose="02010600040101010101" pitchFamily="2" charset="-122"/>
                <a:ea typeface="STKaiti" panose="02010600040101010101" pitchFamily="2" charset="-122"/>
              </a:rPr>
              <a:t>刚才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sz="4000" dirty="0"/>
              <a:t>n.(no more than 1-30 minutes</a:t>
            </a:r>
            <a:r>
              <a:rPr lang="en-US" sz="60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en-US" sz="6000" dirty="0" err="1">
                <a:latin typeface="STKaiti" panose="02010600040101010101" pitchFamily="2" charset="-122"/>
                <a:ea typeface="STKaiti" panose="02010600040101010101" pitchFamily="2" charset="-122"/>
              </a:rPr>
              <a:t>刚</a:t>
            </a:r>
            <a:r>
              <a:rPr lang="en-US" sz="60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en-US" sz="6000" dirty="0" err="1">
                <a:latin typeface="STKaiti" panose="02010600040101010101" pitchFamily="2" charset="-122"/>
                <a:ea typeface="STKaiti" panose="02010600040101010101" pitchFamily="2" charset="-122"/>
              </a:rPr>
              <a:t>刚刚</a:t>
            </a:r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adv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.(just </a:t>
            </a:r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happend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)</a:t>
            </a:r>
          </a:p>
          <a:p>
            <a:r>
              <a:rPr lang="en-US" sz="4700" dirty="0" err="1">
                <a:latin typeface="STKaiti" panose="02010600040101010101" pitchFamily="2" charset="-122"/>
                <a:ea typeface="STKaiti" panose="02010600040101010101" pitchFamily="2" charset="-122"/>
              </a:rPr>
              <a:t>今天</a:t>
            </a:r>
            <a:r>
              <a:rPr lang="en-US" altLang="zh-CN" sz="47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4700" dirty="0">
                <a:latin typeface="STKaiti" panose="02010600040101010101" pitchFamily="2" charset="-122"/>
                <a:ea typeface="STKaiti" panose="02010600040101010101" pitchFamily="2" charset="-122"/>
              </a:rPr>
              <a:t>现在</a:t>
            </a:r>
            <a:endParaRPr lang="en-US" sz="47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FED4C1-4A95-2246-8599-663928F51240}"/>
              </a:ext>
            </a:extLst>
          </p:cNvPr>
          <p:cNvSpPr txBox="1"/>
          <p:nvPr/>
        </p:nvSpPr>
        <p:spPr>
          <a:xfrm>
            <a:off x="0" y="1870364"/>
            <a:ext cx="108481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dirty="0"/>
          </a:p>
          <a:p>
            <a:endParaRPr lang="en-AU" altLang="zh-CN" dirty="0"/>
          </a:p>
          <a:p>
            <a:r>
              <a:rPr lang="en-US" altLang="zh-CN" sz="32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Directly modify a noun</a:t>
            </a:r>
          </a:p>
          <a:p>
            <a:r>
              <a:rPr lang="zh-CN" altLang="en-US" sz="3600" dirty="0">
                <a:latin typeface="STKaiti" panose="02010600040101010101" pitchFamily="2" charset="-122"/>
                <a:ea typeface="STKaiti" panose="02010600040101010101" pitchFamily="2" charset="-122"/>
              </a:rPr>
              <a:t>刚才的事情太让人生气了。</a:t>
            </a:r>
            <a:r>
              <a:rPr lang="en-US" altLang="zh-CN" dirty="0"/>
              <a:t>-What just happened is really upsetting.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刚</a:t>
            </a:r>
            <a:endParaRPr lang="en-US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endParaRPr lang="en-US" altLang="zh-CN" dirty="0"/>
          </a:p>
          <a:p>
            <a:endParaRPr lang="en-US" dirty="0"/>
          </a:p>
        </p:txBody>
      </p:sp>
      <p:pic>
        <p:nvPicPr>
          <p:cNvPr id="10" name="Graphic 9" descr="Checkmark outline">
            <a:extLst>
              <a:ext uri="{FF2B5EF4-FFF2-40B4-BE49-F238E27FC236}">
                <a16:creationId xmlns:a16="http://schemas.microsoft.com/office/drawing/2014/main" id="{C7473C36-A57A-A34D-AB18-4B5DE8F7A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05554" y="2971800"/>
            <a:ext cx="914400" cy="914400"/>
          </a:xfrm>
          <a:prstGeom prst="rect">
            <a:avLst/>
          </a:prstGeom>
        </p:spPr>
      </p:pic>
      <p:pic>
        <p:nvPicPr>
          <p:cNvPr id="12" name="Graphic 11" descr="Close outline">
            <a:extLst>
              <a:ext uri="{FF2B5EF4-FFF2-40B4-BE49-F238E27FC236}">
                <a16:creationId xmlns:a16="http://schemas.microsoft.com/office/drawing/2014/main" id="{A0A762C1-0221-8840-B582-668DAAAE1B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6690" y="3886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6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7865-7C6E-2946-B7C8-08F679DE1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5B2EC6-E155-2B42-A186-544D1DD189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3258" y="554636"/>
            <a:ext cx="10183755" cy="5292543"/>
          </a:xfrm>
        </p:spPr>
      </p:pic>
    </p:spTree>
    <p:extLst>
      <p:ext uri="{BB962C8B-B14F-4D97-AF65-F5344CB8AC3E}">
        <p14:creationId xmlns:p14="http://schemas.microsoft.com/office/powerpoint/2010/main" val="2386584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9B97-AFDB-E44C-8B9E-1216EDA7A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3625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STKaiti" panose="02010600040101010101" pitchFamily="2" charset="-122"/>
                <a:ea typeface="STKaiti" panose="02010600040101010101" pitchFamily="2" charset="-122"/>
              </a:rPr>
              <a:t>可能补语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：</a:t>
            </a:r>
            <a:r>
              <a:rPr lang="en-US" altLang="zh-CN" dirty="0"/>
              <a:t>V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得</a:t>
            </a:r>
            <a:r>
              <a:rPr lang="en-US" altLang="zh-CN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dirty="0">
                <a:latin typeface="STKaiti" panose="02010600040101010101" pitchFamily="2" charset="-122"/>
                <a:ea typeface="STKaiti" panose="02010600040101010101" pitchFamily="2" charset="-122"/>
              </a:rPr>
              <a:t>不</a:t>
            </a:r>
            <a:r>
              <a:rPr lang="en-US" altLang="zh-CN" dirty="0"/>
              <a:t>+Compliments of Possibility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V. </a:t>
            </a:r>
            <a:r>
              <a:rPr lang="en-US" dirty="0" err="1"/>
              <a:t>得</a:t>
            </a:r>
            <a:r>
              <a:rPr lang="en-US" altLang="zh-CN" dirty="0"/>
              <a:t>+ compliments of possibility</a:t>
            </a:r>
          </a:p>
          <a:p>
            <a:pPr marL="0" indent="0">
              <a:buNone/>
            </a:pPr>
            <a:r>
              <a:rPr lang="en-US" dirty="0"/>
              <a:t>V. </a:t>
            </a:r>
            <a:r>
              <a:rPr lang="en-US" dirty="0" err="1"/>
              <a:t>不</a:t>
            </a:r>
            <a:r>
              <a:rPr lang="en-US" altLang="zh-CN" dirty="0"/>
              <a:t>+ compliments of possibility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Indicate whether a result can be obtained, or a goal be reached.</a:t>
            </a:r>
          </a:p>
        </p:txBody>
      </p:sp>
    </p:spTree>
    <p:extLst>
      <p:ext uri="{BB962C8B-B14F-4D97-AF65-F5344CB8AC3E}">
        <p14:creationId xmlns:p14="http://schemas.microsoft.com/office/powerpoint/2010/main" val="4069552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1D927-ED38-0D45-AC72-2B2AA0D29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20332"/>
            <a:ext cx="11743944" cy="6617335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 err="1">
                <a:latin typeface="STKaiti" panose="02010600040101010101" pitchFamily="2" charset="-122"/>
                <a:ea typeface="STKaiti" panose="02010600040101010101" pitchFamily="2" charset="-122"/>
              </a:rPr>
              <a:t>懂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-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明白</a:t>
            </a:r>
            <a:r>
              <a:rPr lang="en-US" altLang="zh-CN" sz="2400" dirty="0">
                <a:latin typeface="STKaiti" panose="02010600040101010101" pitchFamily="2" charset="-122"/>
                <a:ea typeface="STKaiti" panose="02010600040101010101" pitchFamily="2" charset="-122"/>
              </a:rPr>
              <a:t>-</a:t>
            </a:r>
            <a:r>
              <a:rPr lang="zh-CN" altLang="en-US" sz="2400" dirty="0">
                <a:latin typeface="STKaiti" panose="02010600040101010101" pitchFamily="2" charset="-122"/>
                <a:ea typeface="STKaiti" panose="02010600040101010101" pitchFamily="2" charset="-122"/>
              </a:rPr>
              <a:t>了解 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from the shallowest understanding to the deepest</a:t>
            </a:r>
            <a:r>
              <a:rPr 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 also arranged from informal to formal.</a:t>
            </a:r>
            <a:endParaRPr lang="en-US" sz="2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err="1">
                <a:latin typeface="STKaiti" panose="02010600040101010101" pitchFamily="2" charset="-122"/>
                <a:ea typeface="STKaiti" panose="02010600040101010101" pitchFamily="2" charset="-122"/>
              </a:rPr>
              <a:t>朋友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：</a:t>
            </a:r>
            <a:r>
              <a:rPr lang="en-US" altLang="zh-CN" sz="2000" dirty="0" err="1">
                <a:latin typeface="STKaiti" panose="02010600040101010101" pitchFamily="2" charset="-122"/>
                <a:ea typeface="STKaiti" panose="02010600040101010101" pitchFamily="2" charset="-122"/>
              </a:rPr>
              <a:t>blablablabla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err="1">
                <a:latin typeface="STKaiti" panose="02010600040101010101" pitchFamily="2" charset="-122"/>
                <a:ea typeface="STKaiti" panose="02010600040101010101" pitchFamily="2" charset="-122"/>
              </a:rPr>
              <a:t>我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：我懂了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.</a:t>
            </a:r>
            <a:endParaRPr lang="en-AU" altLang="zh-CN" sz="2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 err="1">
                <a:latin typeface="STKaiti" panose="02010600040101010101" pitchFamily="2" charset="-122"/>
                <a:ea typeface="STKaiti" panose="02010600040101010101" pitchFamily="2" charset="-122"/>
              </a:rPr>
              <a:t>老板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：</a:t>
            </a:r>
            <a:r>
              <a:rPr lang="en-US" altLang="zh-CN" sz="2000" dirty="0" err="1">
                <a:latin typeface="STKaiti" panose="02010600040101010101" pitchFamily="2" charset="-122"/>
                <a:ea typeface="STKaiti" panose="02010600040101010101" pitchFamily="2" charset="-122"/>
              </a:rPr>
              <a:t>blablablabla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.</a:t>
            </a:r>
          </a:p>
          <a:p>
            <a:pPr marL="0" indent="0">
              <a:buNone/>
            </a:pPr>
            <a:r>
              <a:rPr lang="en-US" sz="2000" dirty="0" err="1">
                <a:latin typeface="STKaiti" panose="02010600040101010101" pitchFamily="2" charset="-122"/>
                <a:ea typeface="STKaiti" panose="02010600040101010101" pitchFamily="2" charset="-122"/>
              </a:rPr>
              <a:t>我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：好的，我明白了。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/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我了解了。</a:t>
            </a:r>
            <a:endParaRPr lang="en-US" altLang="zh-CN" sz="2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altLang="zh-CN" sz="2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明白了吗？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Was it clear?</a:t>
            </a:r>
          </a:p>
          <a:p>
            <a:pPr marL="0" indent="0">
              <a:buNone/>
            </a:pP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懂了吗？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Was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it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clear?</a:t>
            </a:r>
          </a:p>
          <a:p>
            <a:pPr marL="0" indent="0">
              <a:buNone/>
            </a:pP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了解了吗？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Do you understand?</a:t>
            </a:r>
          </a:p>
          <a:p>
            <a:pPr marL="0" indent="0">
              <a:buNone/>
            </a:pPr>
            <a:endParaRPr lang="en-US" altLang="zh-CN" sz="2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了解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-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知道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-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认识</a:t>
            </a:r>
            <a:endParaRPr lang="en-US" altLang="zh-CN" sz="2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我了解他。（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I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 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know what kind of person he is 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）</a:t>
            </a:r>
            <a:endParaRPr lang="en-US" altLang="zh-CN" sz="2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我知道他。（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only head about this person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）</a:t>
            </a:r>
            <a:endParaRPr lang="en-US" altLang="zh-CN" sz="2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我认识他。（</a:t>
            </a:r>
            <a:r>
              <a:rPr lang="en-US" altLang="zh-CN" sz="2000" dirty="0">
                <a:latin typeface="STKaiti" panose="02010600040101010101" pitchFamily="2" charset="-122"/>
                <a:ea typeface="STKaiti" panose="02010600040101010101" pitchFamily="2" charset="-122"/>
              </a:rPr>
              <a:t>have relationship/friendship, neighbor</a:t>
            </a:r>
            <a:r>
              <a:rPr lang="zh-CN" altLang="en-US" sz="2000" dirty="0">
                <a:latin typeface="STKaiti" panose="02010600040101010101" pitchFamily="2" charset="-122"/>
                <a:ea typeface="STKaiti" panose="02010600040101010101" pitchFamily="2" charset="-122"/>
              </a:rPr>
              <a:t>）</a:t>
            </a:r>
            <a:endParaRPr lang="en-US" altLang="zh-CN" sz="2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altLang="zh-CN" sz="2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altLang="zh-CN" sz="2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sz="2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sz="2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955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5438</TotalTime>
  <Words>587</Words>
  <Application>Microsoft Macintosh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STKaiti</vt:lpstr>
      <vt:lpstr>Arial</vt:lpstr>
      <vt:lpstr>Calibri</vt:lpstr>
      <vt:lpstr>Calibri Light</vt:lpstr>
      <vt:lpstr>Cavolini</vt:lpstr>
      <vt:lpstr>Office Theme</vt:lpstr>
      <vt:lpstr>bāngmáng 帮忙 v. help/帮助v.n.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xu.jade</dc:creator>
  <cp:lastModifiedBy>xu.jade</cp:lastModifiedBy>
  <cp:revision>221</cp:revision>
  <dcterms:created xsi:type="dcterms:W3CDTF">2021-02-12T02:46:37Z</dcterms:created>
  <dcterms:modified xsi:type="dcterms:W3CDTF">2021-05-06T00:44:39Z</dcterms:modified>
</cp:coreProperties>
</file>