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63" r:id="rId3"/>
    <p:sldId id="264" r:id="rId4"/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1" d="100"/>
          <a:sy n="41" d="100"/>
        </p:scale>
        <p:origin x="135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978BF-F928-4FD7-9E80-DE2B9799A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</a:t>
            </a:r>
            <a:r>
              <a:rPr lang="en-US" altLang="zh-CN" dirty="0" err="1"/>
              <a:t>ave</a:t>
            </a:r>
            <a:r>
              <a:rPr lang="en-US" altLang="zh-CN" dirty="0"/>
              <a:t> a look at the small compositions and pick some useful words to learn.</a:t>
            </a:r>
          </a:p>
          <a:p>
            <a:r>
              <a:rPr lang="en-US" dirty="0"/>
              <a:t>Review the words we have learned before and try to mater the usage of these words.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91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4"/>
          <p:cNvSpPr txBox="1"/>
          <p:nvPr/>
        </p:nvSpPr>
        <p:spPr>
          <a:xfrm>
            <a:off x="148278" y="1556844"/>
            <a:ext cx="8885237" cy="61555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：你怎么还看电视？不（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努力）学习，怎么能找到好工作（</a:t>
            </a:r>
            <a:r>
              <a:rPr lang="en-US" altLang="zh-CN" sz="2400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gonguo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）呢？</a:t>
            </a:r>
          </a:p>
          <a:p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：我只看了半个小时。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：你怎么（</a:t>
            </a:r>
            <a:r>
              <a:rPr lang="en-AU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总是）想睡觉？</a:t>
            </a:r>
          </a:p>
          <a:p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：我工作太累（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lei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）了，起</a:t>
            </a:r>
            <a:r>
              <a:rPr lang="en-AU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床</a:t>
            </a:r>
            <a:r>
              <a:rPr lang="en-AU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得早，睡得晚。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：你邻居（</a:t>
            </a:r>
            <a:r>
              <a:rPr lang="en-US" altLang="zh-CN" sz="2400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linju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）的孩子（</a:t>
            </a:r>
            <a:r>
              <a:rPr lang="en-US" altLang="zh-CN" sz="2400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haizi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）很（</a:t>
            </a:r>
            <a:r>
              <a:rPr lang="en-AU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聪明）。</a:t>
            </a:r>
          </a:p>
          <a:p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：但是上次（</a:t>
            </a:r>
            <a:r>
              <a:rPr lang="en-US" altLang="zh-CN" sz="2400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shangci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）我们去你邻居家的时候，他不太（</a:t>
            </a:r>
            <a:r>
              <a:rPr lang="en-AU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热情）。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      línɡhún  wàibiǎo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：灵魂和外表哪个更重要（</a:t>
            </a:r>
            <a:r>
              <a:rPr lang="en-US" altLang="zh-CN" sz="2800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zhongyao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</a:p>
          <a:p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：这个问题很难（回答）。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文本框 1"/>
          <p:cNvSpPr txBox="1"/>
          <p:nvPr/>
        </p:nvSpPr>
        <p:spPr>
          <a:xfrm>
            <a:off x="-499422" y="878859"/>
            <a:ext cx="95329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320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聪明  </a:t>
            </a:r>
            <a:r>
              <a:rPr lang="en-US" altLang="zh-CN" sz="320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320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热情 </a:t>
            </a:r>
            <a:r>
              <a:rPr lang="en-US" altLang="zh-CN" sz="320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320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努力 </a:t>
            </a:r>
            <a:r>
              <a:rPr lang="en-US" altLang="zh-CN" sz="320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4.</a:t>
            </a:r>
            <a:r>
              <a:rPr lang="zh-CN" altLang="en-US" sz="320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总是 </a:t>
            </a:r>
            <a:r>
              <a:rPr lang="en-US" altLang="zh-CN" sz="320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5.</a:t>
            </a:r>
            <a:r>
              <a:rPr lang="zh-CN" altLang="en-US" sz="320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回答  </a:t>
            </a:r>
            <a:r>
              <a:rPr lang="en-US" altLang="zh-CN" sz="320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6.</a:t>
            </a:r>
            <a:r>
              <a:rPr lang="zh-CN" altLang="en-US" sz="320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16CE9A-9DD4-454F-960C-43D0A7E64F2A}"/>
              </a:ext>
            </a:extLst>
          </p:cNvPr>
          <p:cNvSpPr txBox="1"/>
          <p:nvPr/>
        </p:nvSpPr>
        <p:spPr>
          <a:xfrm>
            <a:off x="323646" y="260736"/>
            <a:ext cx="799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Copy the sentences in this page as homework</a:t>
            </a:r>
            <a:endParaRPr lang="en-A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4C93-0740-4380-85BB-5A088DCDF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40" y="188730"/>
            <a:ext cx="8229600" cy="756063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/>
              <a:t>勇气（</a:t>
            </a:r>
            <a:r>
              <a:rPr lang="en-US" altLang="zh-CN" sz="2800" dirty="0" err="1"/>
              <a:t>yongqi</a:t>
            </a:r>
            <a:r>
              <a:rPr lang="zh-CN" altLang="en-US" sz="2800" dirty="0"/>
              <a:t>）有什么意思？</a:t>
            </a:r>
            <a:endParaRPr lang="en-AU" altLang="zh-CN" sz="2800" dirty="0"/>
          </a:p>
          <a:p>
            <a:pPr marL="0" indent="0">
              <a:buNone/>
            </a:pPr>
            <a:r>
              <a:rPr lang="zh-CN" altLang="en-US" sz="2800" dirty="0"/>
              <a:t>我认为勇气的意思是克服</a:t>
            </a:r>
            <a:r>
              <a:rPr lang="en-AU" altLang="zh-CN" sz="2800" dirty="0"/>
              <a:t>(</a:t>
            </a:r>
            <a:r>
              <a:rPr lang="en-AU" altLang="zh-CN" sz="2800" dirty="0" err="1"/>
              <a:t>kefu</a:t>
            </a:r>
            <a:r>
              <a:rPr lang="en-AU" altLang="zh-CN" sz="2800" dirty="0"/>
              <a:t>)</a:t>
            </a:r>
            <a:r>
              <a:rPr lang="zh-CN" altLang="en-US" sz="2800" dirty="0"/>
              <a:t>一个人自己的感情</a:t>
            </a:r>
            <a:r>
              <a:rPr lang="en-AU" altLang="zh-CN" sz="2800" dirty="0"/>
              <a:t>(</a:t>
            </a:r>
            <a:r>
              <a:rPr lang="en-AU" altLang="zh-CN" sz="2800" dirty="0" err="1"/>
              <a:t>ganqing</a:t>
            </a:r>
            <a:r>
              <a:rPr lang="en-AU" altLang="zh-CN" sz="2800" dirty="0"/>
              <a:t>)</a:t>
            </a:r>
          </a:p>
          <a:p>
            <a:pPr marL="0" indent="0">
              <a:buNone/>
            </a:pPr>
            <a:r>
              <a:rPr lang="zh-CN" altLang="en-US" sz="2800" dirty="0"/>
              <a:t>即使</a:t>
            </a:r>
            <a:r>
              <a:rPr lang="en-AU" altLang="zh-CN" sz="2800" dirty="0"/>
              <a:t>(</a:t>
            </a:r>
            <a:r>
              <a:rPr lang="en-AU" altLang="zh-CN" sz="2800" dirty="0" err="1"/>
              <a:t>jishi</a:t>
            </a:r>
            <a:r>
              <a:rPr lang="en-AU" altLang="zh-CN" sz="2800" dirty="0"/>
              <a:t>)</a:t>
            </a:r>
            <a:r>
              <a:rPr lang="zh-CN" altLang="en-US" sz="2800" dirty="0"/>
              <a:t>某人</a:t>
            </a:r>
            <a:r>
              <a:rPr lang="en-AU" altLang="zh-CN" sz="2800" dirty="0"/>
              <a:t>(</a:t>
            </a:r>
            <a:r>
              <a:rPr lang="en-AU" altLang="zh-CN" sz="2800" dirty="0" err="1"/>
              <a:t>mouren</a:t>
            </a:r>
            <a:r>
              <a:rPr lang="en-AU" altLang="zh-CN" sz="2800" dirty="0"/>
              <a:t>)</a:t>
            </a:r>
            <a:r>
              <a:rPr lang="zh-CN" altLang="en-US" sz="2800" dirty="0"/>
              <a:t>没做了不起的事</a:t>
            </a:r>
            <a:endParaRPr lang="en-AU" altLang="zh-CN" sz="2800" dirty="0"/>
          </a:p>
          <a:p>
            <a:pPr marL="0" indent="0">
              <a:buNone/>
            </a:pPr>
            <a:r>
              <a:rPr lang="zh-CN" altLang="en-US" sz="2800" dirty="0"/>
              <a:t>并不代表他没有勇气</a:t>
            </a:r>
            <a:endParaRPr lang="en-AU" altLang="zh-CN" sz="2800" dirty="0"/>
          </a:p>
          <a:p>
            <a:pPr marL="0" indent="0">
              <a:buNone/>
            </a:pPr>
            <a:r>
              <a:rPr lang="zh-CN" altLang="en-US" sz="2800" dirty="0"/>
              <a:t>我在生活中 我在大学一年级时发生了这样一个事。当时我怀疑（</a:t>
            </a:r>
            <a:r>
              <a:rPr lang="en-AU" altLang="zh-CN" sz="2800" dirty="0" err="1"/>
              <a:t>huaiyi</a:t>
            </a:r>
            <a:r>
              <a:rPr lang="zh-CN" altLang="en-US" sz="2800" dirty="0"/>
              <a:t>）我自己的知识</a:t>
            </a:r>
            <a:r>
              <a:rPr lang="en-AU" altLang="zh-CN" sz="2800" dirty="0"/>
              <a:t>(</a:t>
            </a:r>
            <a:r>
              <a:rPr lang="en-AU" altLang="zh-CN" sz="2800" dirty="0" err="1"/>
              <a:t>zhishi</a:t>
            </a:r>
            <a:r>
              <a:rPr lang="en-AU" altLang="zh-CN" sz="2800" dirty="0"/>
              <a:t>)</a:t>
            </a:r>
            <a:r>
              <a:rPr lang="zh-CN" altLang="en-US" sz="2800" dirty="0"/>
              <a:t>和才能（</a:t>
            </a:r>
            <a:r>
              <a:rPr lang="en-US" altLang="zh-CN" sz="2800" dirty="0" err="1"/>
              <a:t>cai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neng</a:t>
            </a:r>
            <a:r>
              <a:rPr lang="zh-CN" altLang="en-US" sz="2800" dirty="0"/>
              <a:t>）。我认为其他的学生比较</a:t>
            </a:r>
            <a:r>
              <a:rPr lang="en-AU" altLang="zh-CN" sz="2800" dirty="0"/>
              <a:t>(bi </a:t>
            </a:r>
            <a:r>
              <a:rPr lang="en-AU" altLang="zh-CN" sz="2800" dirty="0" err="1"/>
              <a:t>jiao</a:t>
            </a:r>
            <a:r>
              <a:rPr lang="en-AU" altLang="zh-CN" sz="2800" dirty="0"/>
              <a:t>)</a:t>
            </a:r>
            <a:r>
              <a:rPr lang="zh-CN" altLang="en-US" sz="2800" dirty="0"/>
              <a:t>好。因为他们不但年轻而且有很多经验</a:t>
            </a:r>
            <a:r>
              <a:rPr lang="en-AU" altLang="zh-CN" sz="2800" dirty="0"/>
              <a:t>(</a:t>
            </a:r>
            <a:r>
              <a:rPr lang="en-AU" altLang="zh-CN" sz="2800" dirty="0" err="1"/>
              <a:t>jingyan</a:t>
            </a:r>
            <a:r>
              <a:rPr lang="en-AU" altLang="zh-CN" sz="2800" dirty="0"/>
              <a:t>)</a:t>
            </a:r>
            <a:r>
              <a:rPr lang="zh-CN" altLang="en-US" sz="2800" dirty="0"/>
              <a:t>。考试之前我考虑（</a:t>
            </a:r>
            <a:r>
              <a:rPr lang="en-US" altLang="zh-CN" sz="2800" dirty="0" err="1"/>
              <a:t>kaolu</a:t>
            </a:r>
            <a:r>
              <a:rPr lang="zh-CN" altLang="en-US" sz="2800" dirty="0"/>
              <a:t>）退学</a:t>
            </a:r>
            <a:r>
              <a:rPr lang="en-AU" altLang="zh-CN" sz="2800" dirty="0"/>
              <a:t>(tui </a:t>
            </a:r>
            <a:r>
              <a:rPr lang="en-AU" altLang="zh-CN" sz="2800" dirty="0" err="1"/>
              <a:t>xue</a:t>
            </a:r>
            <a:r>
              <a:rPr lang="en-AU" altLang="zh-CN" sz="2800" dirty="0"/>
              <a:t>)</a:t>
            </a:r>
            <a:r>
              <a:rPr lang="zh-CN" altLang="en-US" sz="2800" dirty="0"/>
              <a:t>，然而</a:t>
            </a:r>
            <a:r>
              <a:rPr lang="en-AU" altLang="zh-CN" sz="2800" dirty="0"/>
              <a:t>(</a:t>
            </a:r>
            <a:r>
              <a:rPr lang="en-AU" altLang="zh-CN" sz="2800" dirty="0" err="1"/>
              <a:t>raner</a:t>
            </a:r>
            <a:r>
              <a:rPr lang="en-AU" altLang="zh-CN" sz="2800" dirty="0"/>
              <a:t>)</a:t>
            </a:r>
            <a:r>
              <a:rPr lang="zh-CN" altLang="en-US" sz="2800" dirty="0"/>
              <a:t>我没放弃</a:t>
            </a:r>
            <a:r>
              <a:rPr lang="en-AU" altLang="zh-CN" sz="2800" dirty="0"/>
              <a:t>(fang qi)</a:t>
            </a:r>
            <a:r>
              <a:rPr lang="zh-CN" altLang="en-US" sz="2800" dirty="0"/>
              <a:t>，我努力学习就成功</a:t>
            </a:r>
            <a:r>
              <a:rPr lang="en-AU" altLang="zh-CN" sz="2800" dirty="0"/>
              <a:t>(</a:t>
            </a:r>
            <a:r>
              <a:rPr lang="en-AU" altLang="zh-CN" sz="2800" dirty="0" err="1"/>
              <a:t>chenggong</a:t>
            </a:r>
            <a:r>
              <a:rPr lang="en-AU" altLang="zh-CN" sz="2800" dirty="0"/>
              <a:t>)</a:t>
            </a:r>
            <a:r>
              <a:rPr lang="zh-CN" altLang="en-US" sz="2800" dirty="0"/>
              <a:t>了。虽然这是一个很难的时刻，但是我继续尽力了，我觉得这是勇气的意思。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77721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CE49-E570-4ABE-92A1-79675166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736"/>
            <a:ext cx="8229600" cy="586542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我和马有一个协议（</a:t>
            </a:r>
            <a:r>
              <a:rPr lang="en-US" altLang="zh-CN" dirty="0" err="1"/>
              <a:t>xieyi</a:t>
            </a:r>
            <a:r>
              <a:rPr lang="zh-CN" altLang="en-US" dirty="0"/>
              <a:t>）。如果你别打扰</a:t>
            </a:r>
            <a:r>
              <a:rPr lang="en-AU" altLang="zh-CN" dirty="0"/>
              <a:t>(da </a:t>
            </a:r>
            <a:r>
              <a:rPr lang="en-AU" altLang="zh-CN" dirty="0" err="1"/>
              <a:t>rao</a:t>
            </a:r>
            <a:r>
              <a:rPr lang="en-AU" altLang="zh-CN" dirty="0"/>
              <a:t>)</a:t>
            </a:r>
            <a:r>
              <a:rPr lang="zh-CN" altLang="en-US" dirty="0"/>
              <a:t>我，我别麻烦</a:t>
            </a:r>
            <a:r>
              <a:rPr lang="en-AU" altLang="zh-CN" dirty="0"/>
              <a:t>(ma fan)</a:t>
            </a:r>
            <a:r>
              <a:rPr lang="zh-CN" altLang="en-US" dirty="0"/>
              <a:t>你，可能你们会问为什么？</a:t>
            </a:r>
            <a:r>
              <a:rPr lang="en-US" altLang="zh-CN" dirty="0"/>
              <a:t>40</a:t>
            </a:r>
            <a:r>
              <a:rPr lang="zh-CN" altLang="en-US" dirty="0"/>
              <a:t>年前我同事（</a:t>
            </a:r>
            <a:r>
              <a:rPr lang="en-US" altLang="zh-CN" dirty="0" err="1"/>
              <a:t>tongshi</a:t>
            </a:r>
            <a:r>
              <a:rPr lang="zh-CN" altLang="en-US" dirty="0"/>
              <a:t>）邀请我说：我们一起骑马好吗？我觉得我不能骑马，但我会尝试（</a:t>
            </a:r>
            <a:r>
              <a:rPr lang="en-US" altLang="zh-CN" dirty="0" err="1"/>
              <a:t>changsih</a:t>
            </a:r>
            <a:r>
              <a:rPr lang="zh-CN" altLang="en-US" dirty="0"/>
              <a:t>），马又大又危险</a:t>
            </a:r>
            <a:r>
              <a:rPr lang="en-AU" altLang="zh-CN" dirty="0"/>
              <a:t>(</a:t>
            </a:r>
            <a:r>
              <a:rPr lang="en-AU" altLang="zh-CN" dirty="0" err="1"/>
              <a:t>weixian</a:t>
            </a:r>
            <a:r>
              <a:rPr lang="en-AU" altLang="zh-CN" dirty="0"/>
              <a:t>)</a:t>
            </a:r>
            <a:r>
              <a:rPr lang="zh-CN" altLang="en-US" dirty="0"/>
              <a:t>。我非常</a:t>
            </a:r>
            <a:r>
              <a:rPr lang="en-US" altLang="zh-CN" dirty="0"/>
              <a:t>/</a:t>
            </a:r>
            <a:r>
              <a:rPr lang="zh-CN" altLang="en-US" dirty="0"/>
              <a:t>担心忧虑</a:t>
            </a:r>
            <a:r>
              <a:rPr lang="en-AU" altLang="zh-CN" dirty="0"/>
              <a:t>(</a:t>
            </a:r>
            <a:r>
              <a:rPr lang="en-AU" altLang="zh-CN" dirty="0" err="1"/>
              <a:t>youlu</a:t>
            </a:r>
            <a:r>
              <a:rPr lang="en-AU" altLang="zh-CN" dirty="0"/>
              <a:t>)</a:t>
            </a:r>
            <a:r>
              <a:rPr lang="zh-CN" altLang="en-US" dirty="0"/>
              <a:t>，但是我同意（</a:t>
            </a:r>
            <a:r>
              <a:rPr lang="en-US" altLang="zh-CN" dirty="0" err="1"/>
              <a:t>tongyi</a:t>
            </a:r>
            <a:r>
              <a:rPr lang="zh-CN" altLang="en-US" dirty="0"/>
              <a:t>）了。马有第六感，马跑得很快，跑过一个很低的树枝，我撞到树枝跌倒（</a:t>
            </a:r>
            <a:r>
              <a:rPr lang="en-US" altLang="zh-CN" dirty="0" err="1"/>
              <a:t>diedao</a:t>
            </a:r>
            <a:r>
              <a:rPr lang="zh-CN" altLang="en-US" dirty="0"/>
              <a:t>）了，我听到别人说</a:t>
            </a:r>
            <a:r>
              <a:rPr lang="en-AU" altLang="zh-CN" dirty="0"/>
              <a:t>:</a:t>
            </a:r>
            <a:r>
              <a:rPr lang="zh-CN" altLang="en-US" dirty="0"/>
              <a:t>他醒过来了吗？我忘不了那个马，所以我开始了我的协议。</a:t>
            </a:r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155275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文本框 1"/>
          <p:cNvSpPr txBox="1"/>
          <p:nvPr/>
        </p:nvSpPr>
        <p:spPr>
          <a:xfrm>
            <a:off x="660400" y="268288"/>
            <a:ext cx="5832475" cy="984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cōnɡ mínɡ</a:t>
            </a: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聪明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adj.clever,smart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7338" y="2428875"/>
            <a:ext cx="3065463" cy="322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noProof="1">
                <a:latin typeface="楷体" panose="02010609060101010101" charset="-122"/>
                <a:ea typeface="楷体" panose="02010609060101010101" charset="-122"/>
                <a:cs typeface="+mn-cs"/>
              </a:rPr>
              <a:t>很</a:t>
            </a:r>
            <a:r>
              <a:rPr lang="zh-CN" altLang="en-US" sz="28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聪明</a:t>
            </a:r>
            <a:endParaRPr lang="zh-CN" altLang="en-US" sz="2800" noProof="1">
              <a:latin typeface="楷体" panose="02010609060101010101" charset="-122"/>
              <a:ea typeface="楷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noProof="1">
                <a:latin typeface="楷体" panose="02010609060101010101" charset="-122"/>
                <a:ea typeface="楷体" panose="02010609060101010101" charset="-122"/>
                <a:cs typeface="+mn-cs"/>
              </a:rPr>
              <a:t>不</a:t>
            </a:r>
            <a:r>
              <a:rPr lang="zh-CN" altLang="en-US" sz="28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聪明</a:t>
            </a:r>
            <a:endParaRPr lang="zh-CN" altLang="en-US" sz="2800" noProof="1">
              <a:latin typeface="楷体" panose="02010609060101010101" charset="-122"/>
              <a:ea typeface="楷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noProof="1">
                <a:latin typeface="楷体" panose="02010609060101010101" charset="-122"/>
                <a:ea typeface="楷体" panose="02010609060101010101" charset="-122"/>
                <a:cs typeface="+mn-cs"/>
              </a:rPr>
              <a:t>我们班的同学都很</a:t>
            </a:r>
            <a:r>
              <a:rPr lang="zh-CN" altLang="en-US" sz="28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聪明</a:t>
            </a:r>
            <a:r>
              <a:rPr lang="zh-CN" altLang="en-US" sz="2800" noProof="1">
                <a:latin typeface="楷体" panose="02010609060101010101" charset="-122"/>
                <a:ea typeface="楷体" panose="02010609060101010101" charset="-122"/>
                <a:cs typeface="+mn-cs"/>
              </a:rPr>
              <a:t>。</a:t>
            </a:r>
            <a:endParaRPr lang="zh-CN" altLang="en-US" sz="2800" noProof="1">
              <a:latin typeface="楷体" panose="02010609060101010101" charset="-122"/>
              <a:ea typeface="楷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noProof="1">
                <a:latin typeface="楷体" panose="02010609060101010101" charset="-122"/>
                <a:ea typeface="楷体" panose="02010609060101010101" charset="-122"/>
                <a:cs typeface="+mn-cs"/>
              </a:rPr>
              <a:t>我家的小狗很</a:t>
            </a:r>
            <a:r>
              <a:rPr lang="zh-CN" altLang="en-US" sz="28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聪明</a:t>
            </a:r>
            <a:r>
              <a:rPr lang="zh-CN" altLang="en-US" sz="2800" noProof="1">
                <a:latin typeface="楷体" panose="02010609060101010101" charset="-122"/>
                <a:ea typeface="楷体" panose="02010609060101010101" charset="-122"/>
                <a:cs typeface="+mn-cs"/>
              </a:rPr>
              <a:t>。</a:t>
            </a:r>
            <a:endParaRPr lang="zh-CN" altLang="en-US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noProof="1"/>
          </a:p>
          <a:p>
            <a:endParaRPr lang="zh-CN" altLang="en-US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8775" y="370205"/>
            <a:ext cx="2204085" cy="3680460"/>
          </a:xfrm>
          <a:prstGeom prst="rect">
            <a:avLst/>
          </a:prstGeom>
        </p:spPr>
      </p:pic>
      <p:pic>
        <p:nvPicPr>
          <p:cNvPr id="5" name="WeChat_2020110413390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5075" y="1252855"/>
            <a:ext cx="2778760" cy="502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3"/>
          <p:cNvSpPr txBox="1"/>
          <p:nvPr/>
        </p:nvSpPr>
        <p:spPr>
          <a:xfrm>
            <a:off x="660400" y="268288"/>
            <a:ext cx="58324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rè qínɡ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热情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adj./n.warm,enthusiastic</a:t>
            </a:r>
          </a:p>
        </p:txBody>
      </p:sp>
      <p:sp>
        <p:nvSpPr>
          <p:cNvPr id="3074" name="文本框 4"/>
          <p:cNvSpPr txBox="1"/>
          <p:nvPr/>
        </p:nvSpPr>
        <p:spPr>
          <a:xfrm>
            <a:off x="749300" y="1701800"/>
            <a:ext cx="30305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5775" y="1498600"/>
            <a:ext cx="5019675" cy="52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很</a:t>
            </a:r>
            <a:r>
              <a:rPr lang="zh-CN" altLang="en-US" sz="40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热情</a:t>
            </a:r>
            <a:endParaRPr lang="zh-CN" altLang="en-US" sz="4000" noProof="1">
              <a:latin typeface="楷体" panose="02010609060101010101" charset="-122"/>
              <a:ea typeface="楷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不</a:t>
            </a:r>
            <a:r>
              <a:rPr lang="zh-CN" altLang="en-US" sz="40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热情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不太</a:t>
            </a:r>
            <a:r>
              <a:rPr lang="zh-CN" altLang="en-US" sz="40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热情</a:t>
            </a:r>
            <a:endParaRPr lang="zh-CN" altLang="en-US" sz="4000" noProof="1">
              <a:latin typeface="楷体" panose="02010609060101010101" charset="-122"/>
              <a:ea typeface="楷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对美食</a:t>
            </a:r>
            <a:r>
              <a:rPr lang="en-US" altLang="zh-CN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/</a:t>
            </a:r>
            <a:r>
              <a:rPr lang="zh-CN" altLang="en-US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游戏有</a:t>
            </a:r>
            <a:r>
              <a:rPr lang="zh-CN" altLang="en-US" sz="40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热情</a:t>
            </a:r>
            <a:r>
              <a:rPr lang="zh-CN" altLang="en-US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。</a:t>
            </a:r>
            <a:endParaRPr lang="zh-CN" altLang="en-US" sz="4000" noProof="1">
              <a:latin typeface="楷体" panose="02010609060101010101" charset="-122"/>
              <a:ea typeface="楷体" panose="02010609060101010101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000" noProof="1">
                <a:latin typeface="Comic Sans MS" panose="030F0702030302020204" charset="0"/>
                <a:ea typeface="楷体" panose="02010609060101010101" charset="-122"/>
                <a:cs typeface="Comic Sans MS" panose="030F0702030302020204" charset="0"/>
                <a:sym typeface="+mn-ea"/>
              </a:rPr>
              <a:t>                    lín jū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我的邻居很</a:t>
            </a:r>
            <a:r>
              <a:rPr lang="zh-CN" altLang="en-US" sz="40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热情</a:t>
            </a:r>
            <a:r>
              <a:rPr lang="zh-CN" altLang="en-US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澳大利亚人很</a:t>
            </a:r>
            <a:r>
              <a:rPr lang="zh-CN" altLang="en-US" sz="40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热情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热情</a:t>
            </a:r>
            <a:r>
              <a:rPr lang="zh-CN" altLang="en-US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的人</a:t>
            </a:r>
            <a:r>
              <a:rPr lang="en-US" altLang="zh-CN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/</a:t>
            </a:r>
            <a:r>
              <a:rPr lang="zh-CN" altLang="en-US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国家</a:t>
            </a:r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55" y="4267200"/>
            <a:ext cx="3397250" cy="190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" y="760730"/>
            <a:ext cx="7384415" cy="486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3"/>
          <p:cNvSpPr txBox="1"/>
          <p:nvPr/>
        </p:nvSpPr>
        <p:spPr>
          <a:xfrm>
            <a:off x="450850" y="338138"/>
            <a:ext cx="5832475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nǔ lì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努力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adj.hardworking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0850" y="2130425"/>
            <a:ext cx="4000500" cy="332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+mn-cs"/>
              </a:rPr>
              <a:t>很</a:t>
            </a:r>
            <a:r>
              <a:rPr lang="zh-CN" altLang="en-US" sz="32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努力</a:t>
            </a:r>
            <a:endParaRPr lang="zh-CN" altLang="en-US" sz="3200" noProof="1">
              <a:latin typeface="楷体" panose="02010609060101010101" charset="-122"/>
              <a:ea typeface="楷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+mn-cs"/>
              </a:rPr>
              <a:t>不</a:t>
            </a:r>
            <a:r>
              <a:rPr lang="zh-CN" altLang="en-US" sz="32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努力</a:t>
            </a:r>
            <a:endParaRPr lang="zh-CN" altLang="en-US" sz="3200" noProof="1">
              <a:latin typeface="楷体" panose="02010609060101010101" charset="-122"/>
              <a:ea typeface="楷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+mn-cs"/>
              </a:rPr>
              <a:t>学习</a:t>
            </a:r>
            <a:r>
              <a:rPr lang="zh-CN" altLang="en-US" sz="32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努力</a:t>
            </a:r>
            <a:endParaRPr lang="zh-CN" altLang="en-US" sz="3200" noProof="1">
              <a:latin typeface="楷体" panose="02010609060101010101" charset="-122"/>
              <a:ea typeface="楷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+mn-cs"/>
              </a:rPr>
              <a:t>工作</a:t>
            </a:r>
            <a:r>
              <a:rPr lang="zh-CN" altLang="en-US" sz="32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努力</a:t>
            </a:r>
            <a:endParaRPr lang="zh-CN" altLang="en-US" sz="3200" noProof="1">
              <a:latin typeface="楷体" panose="02010609060101010101" charset="-122"/>
              <a:ea typeface="楷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+mn-cs"/>
              </a:rPr>
              <a:t>你学习汉语</a:t>
            </a:r>
            <a:r>
              <a:rPr lang="zh-CN" altLang="en-US" sz="32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努力</a:t>
            </a: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+mn-cs"/>
              </a:rPr>
              <a:t>吗？</a:t>
            </a:r>
            <a:endParaRPr lang="zh-CN" altLang="en-US" sz="3200" noProof="1">
              <a:latin typeface="楷体" panose="02010609060101010101" charset="-122"/>
              <a:ea typeface="楷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+mn-cs"/>
              </a:rPr>
              <a:t>他是一个</a:t>
            </a:r>
            <a:r>
              <a:rPr lang="zh-CN" altLang="en-US" sz="32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努力</a:t>
            </a: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+mn-cs"/>
              </a:rPr>
              <a:t>的人。</a:t>
            </a:r>
            <a:endParaRPr lang="zh-CN" altLang="en-US" noProof="1"/>
          </a:p>
          <a:p>
            <a:endParaRPr lang="zh-CN" altLang="en-US" noProof="1"/>
          </a:p>
        </p:txBody>
      </p:sp>
      <p:pic>
        <p:nvPicPr>
          <p:cNvPr id="4099" name="内容占位符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8700" y="1912938"/>
            <a:ext cx="3721100" cy="3379787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5"/>
          <p:cNvSpPr txBox="1"/>
          <p:nvPr/>
        </p:nvSpPr>
        <p:spPr>
          <a:xfrm>
            <a:off x="450850" y="338138"/>
            <a:ext cx="58324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zǒnɡ shì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总是 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adv. always</a:t>
            </a:r>
          </a:p>
        </p:txBody>
      </p:sp>
      <p:sp>
        <p:nvSpPr>
          <p:cNvPr id="5122" name="文本框 1"/>
          <p:cNvSpPr txBox="1"/>
          <p:nvPr/>
        </p:nvSpPr>
        <p:spPr>
          <a:xfrm>
            <a:off x="257175" y="2249488"/>
            <a:ext cx="388937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总是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玩游戏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总是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想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睡觉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总是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很困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kùn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总是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心情不好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每天午饭的时间，我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总是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不知道吃什么</a:t>
            </a:r>
          </a:p>
        </p:txBody>
      </p:sp>
      <p:pic>
        <p:nvPicPr>
          <p:cNvPr id="5123" name="内容占位符 2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67225" y="814388"/>
            <a:ext cx="4064000" cy="2413000"/>
          </a:xfrm>
          <a:ln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8860" y="3728085"/>
            <a:ext cx="3117850" cy="2791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3"/>
          <p:cNvSpPr txBox="1"/>
          <p:nvPr/>
        </p:nvSpPr>
        <p:spPr>
          <a:xfrm>
            <a:off x="584200" y="338138"/>
            <a:ext cx="4516438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huí dá</a:t>
            </a: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回答 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n/v. 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to answer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4650" y="1711325"/>
            <a:ext cx="4200525" cy="2646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回答</a:t>
            </a: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问题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他没有</a:t>
            </a:r>
            <a:r>
              <a:rPr lang="zh-CN" altLang="en-US" sz="32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回答</a:t>
            </a: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我的问题。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我的</a:t>
            </a:r>
            <a:r>
              <a:rPr lang="zh-CN" altLang="en-US" sz="32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回答</a:t>
            </a: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</a:t>
            </a:r>
            <a:r>
              <a:rPr lang="en-US" altLang="zh-CN" sz="32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......</a:t>
            </a:r>
            <a:endParaRPr lang="en-US" altLang="zh-CN" sz="3200" noProof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noProof="1">
                <a:latin typeface="Comic Sans MS" panose="030F0702030302020204" charset="0"/>
                <a:ea typeface="楷体" panose="02010609060101010101" charset="-122"/>
                <a:cs typeface="Comic Sans MS" panose="030F0702030302020204" charset="0"/>
                <a:sym typeface="+mn-ea"/>
              </a:rPr>
              <a:t>       dá àn</a:t>
            </a:r>
            <a:endParaRPr lang="zh-CN" altLang="en-US" sz="3200" noProof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32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答案 </a:t>
            </a:r>
            <a:endParaRPr lang="zh-CN" altLang="en-US" noProof="1"/>
          </a:p>
          <a:p>
            <a:pPr>
              <a:buFont typeface="Arial" panose="020B0604020202020204" pitchFamily="34" charset="0"/>
            </a:pPr>
            <a:endParaRPr lang="zh-CN" altLang="en-US" noProof="1"/>
          </a:p>
        </p:txBody>
      </p:sp>
      <p:pic>
        <p:nvPicPr>
          <p:cNvPr id="6147" name="内容占位符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5" y="2614613"/>
            <a:ext cx="3873500" cy="3657600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3"/>
          <p:cNvSpPr txBox="1"/>
          <p:nvPr/>
        </p:nvSpPr>
        <p:spPr>
          <a:xfrm>
            <a:off x="663575" y="427038"/>
            <a:ext cx="5281613" cy="1046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zhàn</a:t>
            </a:r>
          </a:p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站</a:t>
            </a:r>
            <a:r>
              <a:rPr lang="zh-CN" altLang="en-US">
                <a:latin typeface="Comic Sans MS" panose="030F0702030302020204" charset="0"/>
                <a:ea typeface="楷体" panose="02010609060101010101" charset="-122"/>
              </a:rPr>
              <a:t> </a:t>
            </a:r>
            <a:r>
              <a:rPr lang="en-US" altLang="zh-CN" sz="2000">
                <a:latin typeface="Comic Sans MS" panose="030F0702030302020204" charset="0"/>
                <a:ea typeface="楷体" panose="02010609060101010101" charset="-122"/>
              </a:rPr>
              <a:t>V. to stand</a:t>
            </a:r>
          </a:p>
        </p:txBody>
      </p:sp>
      <p:sp>
        <p:nvSpPr>
          <p:cNvPr id="7170" name="文本框 4"/>
          <p:cNvSpPr txBox="1"/>
          <p:nvPr/>
        </p:nvSpPr>
        <p:spPr>
          <a:xfrm>
            <a:off x="336550" y="2665413"/>
            <a:ext cx="5699125" cy="2862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站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着</a:t>
            </a:r>
          </a:p>
          <a:p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 2.</a:t>
            </a: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站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在我旁边</a:t>
            </a:r>
          </a:p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站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在门后</a:t>
            </a:r>
          </a:p>
          <a:p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 3.</a:t>
            </a: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站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起来</a:t>
            </a:r>
          </a:p>
          <a:p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 4.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大街上</a:t>
            </a: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站着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一个女孩儿。</a:t>
            </a:r>
          </a:p>
        </p:txBody>
      </p:sp>
      <p:pic>
        <p:nvPicPr>
          <p:cNvPr id="7171" name="内容占位符 1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4890" y="881063"/>
            <a:ext cx="3175000" cy="3803650"/>
          </a:xfrm>
          <a:ln/>
        </p:spPr>
      </p:pic>
      <p:pic>
        <p:nvPicPr>
          <p:cNvPr id="7172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4238" y="1165225"/>
            <a:ext cx="3179762" cy="4527550"/>
          </a:xfrm>
          <a:ln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00,&quot;width&quot;:640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937</Words>
  <Application>Microsoft Office PowerPoint</Application>
  <PresentationFormat>On-screen Show (4:3)</PresentationFormat>
  <Paragraphs>68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黑体</vt:lpstr>
      <vt:lpstr>宋体</vt:lpstr>
      <vt:lpstr>楷体</vt:lpstr>
      <vt:lpstr>Arial</vt:lpstr>
      <vt:lpstr>Comic Sans MS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xu.jade</cp:lastModifiedBy>
  <cp:revision>73</cp:revision>
  <dcterms:created xsi:type="dcterms:W3CDTF">2020-10-12T03:26:00Z</dcterms:created>
  <dcterms:modified xsi:type="dcterms:W3CDTF">2020-11-04T22:19:40Z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