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9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5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6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8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0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1" r:id="rId2"/>
    <p:sldId id="270" r:id="rId3"/>
    <p:sldId id="278" r:id="rId4"/>
    <p:sldId id="272" r:id="rId5"/>
    <p:sldId id="279" r:id="rId6"/>
    <p:sldId id="273" r:id="rId7"/>
    <p:sldId id="274" r:id="rId8"/>
    <p:sldId id="281" r:id="rId9"/>
    <p:sldId id="282" r:id="rId10"/>
    <p:sldId id="264" r:id="rId11"/>
    <p:sldId id="284" r:id="rId12"/>
    <p:sldId id="283" r:id="rId13"/>
    <p:sldId id="275" r:id="rId14"/>
    <p:sldId id="276" r:id="rId15"/>
    <p:sldId id="277" r:id="rId16"/>
    <p:sldId id="265" r:id="rId17"/>
    <p:sldId id="266" r:id="rId18"/>
    <p:sldId id="267" r:id="rId19"/>
    <p:sldId id="268" r:id="rId20"/>
    <p:sldId id="269" r:id="rId21"/>
    <p:sldId id="285" r:id="rId22"/>
    <p:sldId id="287" r:id="rId23"/>
    <p:sldId id="286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2090F-BCE1-4342-B5BF-93C640527CFC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9C73-0FDD-4265-9F6C-BC02C0A774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19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56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31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7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98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994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89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90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71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9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2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02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96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2020/4/22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699" y="457200"/>
            <a:ext cx="5081657" cy="2683845"/>
          </a:xfrm>
        </p:spPr>
        <p:txBody>
          <a:bodyPr/>
          <a:lstStyle/>
          <a:p>
            <a:r>
              <a:rPr lang="zh-CN" altLang="en-US" sz="188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请问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7095987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qǐng</a:t>
            </a:r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wèn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2175" y="395451"/>
            <a:ext cx="6559826" cy="280076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Excuse me</a:t>
            </a:r>
            <a:r>
              <a:rPr lang="zh-CN" altLang="en-US" sz="88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，</a:t>
            </a:r>
            <a:endParaRPr lang="en-US" altLang="zh-CN" sz="8800" b="1" i="1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Arial" panose="020B0604020202020204"/>
              <a:ea typeface="Microsoft YaHei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1" u="none" strike="noStrike" kern="1200" cap="none" spc="0" normalizeH="0" baseline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</a:rPr>
              <a:t>May I ask</a:t>
            </a:r>
            <a:r>
              <a:rPr lang="en-US" altLang="zh-CN" sz="8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…</a:t>
            </a:r>
            <a:r>
              <a:rPr kumimoji="0" lang="zh-CN" altLang="en-US" sz="8800" b="1" i="1" u="none" strike="noStrike" kern="1200" cap="none" spc="0" normalizeH="0" baseline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</a:rPr>
              <a:t>？</a:t>
            </a:r>
            <a:endParaRPr kumimoji="0" lang="en-US" altLang="zh-CN" sz="8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85654-E63A-4A22-8E94-7E7938184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148" y="3141045"/>
            <a:ext cx="3247445" cy="37169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学校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6753468" cy="2594610"/>
          </a:xfrm>
        </p:spPr>
        <p:txBody>
          <a:bodyPr/>
          <a:lstStyle/>
          <a:p>
            <a:pPr algn="l"/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xué</a:t>
            </a:r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xiào</a:t>
            </a:r>
            <a:endParaRPr lang="zh-CN" altLang="en-US" sz="1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1297" y="575370"/>
            <a:ext cx="5188585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 school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8E79CF-E63C-4B46-B064-300E264C2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990" y="2095500"/>
            <a:ext cx="4762500" cy="476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308283" y="0"/>
            <a:ext cx="68834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再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-486634" y="3014179"/>
            <a:ext cx="6753468" cy="2594610"/>
          </a:xfrm>
        </p:spPr>
        <p:txBody>
          <a:bodyPr/>
          <a:lstStyle/>
          <a:p>
            <a:pPr algn="l"/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zài</a:t>
            </a:r>
            <a:endParaRPr lang="zh-CN" altLang="en-US" sz="1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45185" y="668135"/>
            <a:ext cx="3829879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again</a:t>
            </a:r>
            <a:r>
              <a:rPr lang="zh-CN" altLang="en-US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，      </a:t>
            </a:r>
            <a:r>
              <a:rPr lang="en-US" altLang="zh-CN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and</a:t>
            </a:r>
            <a:endParaRPr kumimoji="0" lang="en-US" altLang="zh-CN" sz="9600" b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1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24D53E0-4347-42FF-A101-E1BA70AE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4" y="1017136"/>
            <a:ext cx="11105322" cy="583080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E7A8B3D-860B-45C0-83AD-BFFE99B1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534" y="471071"/>
            <a:ext cx="6573407" cy="523220"/>
          </a:xfrm>
        </p:spPr>
        <p:txBody>
          <a:bodyPr/>
          <a:lstStyle/>
          <a:p>
            <a:r>
              <a:rPr lang="zh-CN" altLang="en-US" sz="4000" dirty="0">
                <a:solidFill>
                  <a:srgbClr val="00B050"/>
                </a:solidFill>
              </a:rPr>
              <a:t>你好，请问，学校怎么走？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09BC1D-2085-4DB0-B73F-4F80E3FBD6C1}"/>
              </a:ext>
            </a:extLst>
          </p:cNvPr>
          <p:cNvSpPr/>
          <p:nvPr/>
        </p:nvSpPr>
        <p:spPr>
          <a:xfrm>
            <a:off x="6678263" y="359006"/>
            <a:ext cx="618630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spc="200" noProof="1">
                <a:solidFill>
                  <a:srgbClr val="3366FF"/>
                </a:solidFill>
                <a:cs typeface="+mj-cs"/>
                <a:sym typeface="+mn-ea"/>
              </a:rPr>
              <a:t>往前走，再往左走。</a:t>
            </a:r>
            <a:endParaRPr lang="zh-CN" altLang="en-US" sz="4800" dirty="0">
              <a:solidFill>
                <a:srgbClr val="3366FF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7F67E0-47A4-47D1-B8F6-5E3EFB01DD49}"/>
              </a:ext>
            </a:extLst>
          </p:cNvPr>
          <p:cNvSpPr/>
          <p:nvPr/>
        </p:nvSpPr>
        <p:spPr>
          <a:xfrm>
            <a:off x="0" y="23733"/>
            <a:ext cx="628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Nǐ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hǎo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,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qǐngwèn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,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xuéxiào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zěnme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zǒu</a:t>
            </a:r>
            <a:r>
              <a:rPr lang="zh-CN" altLang="en-US" sz="2800" dirty="0">
                <a:solidFill>
                  <a:srgbClr val="777777"/>
                </a:solidFill>
                <a:latin typeface="Roboto"/>
              </a:rPr>
              <a:t>？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39899A2-FCFC-4967-9313-230AF098EDD1}"/>
              </a:ext>
            </a:extLst>
          </p:cNvPr>
          <p:cNvSpPr/>
          <p:nvPr/>
        </p:nvSpPr>
        <p:spPr>
          <a:xfrm>
            <a:off x="6529873" y="10061"/>
            <a:ext cx="566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Wǎng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qián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zǒu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,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zài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wǎng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zuǒ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zǒu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.</a:t>
            </a:r>
            <a:endParaRPr lang="zh-CN" altLang="en-US" sz="28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ACE0733-B129-4167-9742-5A90788DE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0" y="4008132"/>
            <a:ext cx="897747" cy="104757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A721976-8A81-48D5-8650-6212A669D4A0}"/>
              </a:ext>
            </a:extLst>
          </p:cNvPr>
          <p:cNvSpPr/>
          <p:nvPr/>
        </p:nvSpPr>
        <p:spPr>
          <a:xfrm>
            <a:off x="-33731" y="982045"/>
            <a:ext cx="6479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Hello, excuse, how can I go to school</a:t>
            </a:r>
            <a:r>
              <a:rPr lang="zh-CN" altLang="en-US" sz="2800" dirty="0">
                <a:solidFill>
                  <a:srgbClr val="777777"/>
                </a:solidFill>
                <a:latin typeface="Roboto"/>
              </a:rPr>
              <a:t>？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B93ADB-67E3-4A6E-8CBD-A6F6AD0C87FA}"/>
              </a:ext>
            </a:extLst>
          </p:cNvPr>
          <p:cNvSpPr/>
          <p:nvPr/>
        </p:nvSpPr>
        <p:spPr>
          <a:xfrm>
            <a:off x="6880673" y="1046505"/>
            <a:ext cx="4322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Go forward</a:t>
            </a:r>
            <a:r>
              <a:rPr lang="zh-CN" altLang="en-US" sz="2800" dirty="0">
                <a:solidFill>
                  <a:srgbClr val="777777"/>
                </a:solidFill>
                <a:latin typeface="Roboto"/>
              </a:rPr>
              <a:t>，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and turn left.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往后走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hòu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1268579"/>
            <a:ext cx="607592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back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1026" name="Picture 2" descr="https://o.quizlet.com/721pcUneRIVRczI-2Tukzw.jpg">
            <a:extLst>
              <a:ext uri="{FF2B5EF4-FFF2-40B4-BE49-F238E27FC236}">
                <a16:creationId xmlns:a16="http://schemas.microsoft.com/office/drawing/2014/main" id="{C99E8997-6CB9-4EDF-81B5-FBD7688F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97" y="2781667"/>
            <a:ext cx="24669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4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往左走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zuǒ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8719" y="1268579"/>
            <a:ext cx="4833281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left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EF69C-6C04-4EF1-BFFB-DCCA9ADB1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300" y="2252995"/>
            <a:ext cx="4762500" cy="476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1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往右走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yòu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3693" y="1268579"/>
            <a:ext cx="393004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right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DFF9DB3-30D8-4A74-89B6-F76B3F7C8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124" y="2652769"/>
            <a:ext cx="3962952" cy="396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5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16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ea typeface="楷体" panose="02010609060101010101" charset="-122"/>
              </a:rPr>
              <a:t>警察局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753469" cy="1554272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9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jǐngchá</a:t>
            </a:r>
            <a:r>
              <a:rPr lang="en-US" altLang="zh-CN" sz="9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9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jú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71437" y="109220"/>
            <a:ext cx="4237990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Police</a:t>
            </a:r>
            <a:r>
              <a:rPr kumimoji="0" lang="en-US" altLang="zh-CN" sz="9600" b="1" i="1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station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9E786-B505-4FF2-B108-428C42F2CC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3176905"/>
            <a:ext cx="4762500" cy="3571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0103" y="314077"/>
            <a:ext cx="6055897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车站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0104" y="4041775"/>
            <a:ext cx="7738012" cy="1862048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chē</a:t>
            </a:r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zhàn</a:t>
            </a:r>
            <a:endParaRPr lang="zh-CN" altLang="en-US" sz="1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44640" y="369475"/>
            <a:ext cx="5385336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station</a:t>
            </a:r>
            <a:r>
              <a:rPr lang="zh-CN" altLang="en-US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，</a:t>
            </a: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bus stop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EF69C-6C04-4EF1-BFFB-DCCA9ADB1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78" y="3718708"/>
            <a:ext cx="4762500" cy="25081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8641" y="471267"/>
            <a:ext cx="62611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超市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4041775"/>
            <a:ext cx="6551199" cy="1708160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0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chāo</a:t>
            </a:r>
            <a:r>
              <a:rPr lang="en-US" altLang="zh-CN" sz="10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0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shì</a:t>
            </a:r>
            <a:endParaRPr lang="zh-CN" altLang="en-US" sz="10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1199" y="892621"/>
            <a:ext cx="7638415" cy="1107996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supermarket</a:t>
            </a:r>
            <a:endParaRPr kumimoji="0" lang="en-US" altLang="zh-CN" sz="6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F9DB3-30D8-4A74-89B6-F76B3F7C8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59" y="2099309"/>
            <a:ext cx="5956300" cy="4919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397510"/>
            <a:ext cx="60586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医院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5956299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yī</a:t>
            </a:r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yuàn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31553" y="457200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hospital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3BE31-2FFB-4E22-9BF2-FB723A815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9" y="2397855"/>
            <a:ext cx="4754879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怎么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6718300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zěn</a:t>
            </a:r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me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54315" y="1126174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how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864E0-D4ED-48D7-B2C0-28BB27C67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3095626"/>
            <a:ext cx="4957763" cy="3305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0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79108"/>
            <a:ext cx="60960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公园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413499" cy="143116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gōng</a:t>
            </a:r>
            <a:r>
              <a:rPr lang="en-US" altLang="zh-CN" sz="8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yuán</a:t>
            </a:r>
            <a:endParaRPr lang="zh-CN" altLang="en-US" sz="8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25715" y="479108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park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826AF-D68D-4464-8615-4080AA1F2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56" y="2697480"/>
            <a:ext cx="5284144" cy="32127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486" y="808564"/>
            <a:ext cx="3935895" cy="907941"/>
          </a:xfrm>
        </p:spPr>
        <p:txBody>
          <a:bodyPr/>
          <a:lstStyle/>
          <a:p>
            <a:r>
              <a:rPr lang="zh-CN" altLang="en-US" sz="5500" dirty="0"/>
              <a:t>警察局</a:t>
            </a:r>
            <a:endParaRPr lang="en-US" altLang="zh-CN" sz="5500" dirty="0"/>
          </a:p>
        </p:txBody>
      </p:sp>
      <p:sp>
        <p:nvSpPr>
          <p:cNvPr id="4" name="文本框 3"/>
          <p:cNvSpPr txBox="1"/>
          <p:nvPr/>
        </p:nvSpPr>
        <p:spPr>
          <a:xfrm>
            <a:off x="5910469" y="2607999"/>
            <a:ext cx="4261472" cy="861774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50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6699"/>
                </a:solidFill>
                <a:ea typeface="Microsoft YaHei" panose="020B0503020204020204" charset="-122"/>
              </a:rPr>
              <a:t>supermarket</a:t>
            </a:r>
            <a:endParaRPr kumimoji="0" lang="en-US" altLang="zh-CN" sz="50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6699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1333770" y="1716505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超市</a:t>
            </a:r>
            <a:endParaRPr lang="zh-CN" altLang="en-US" sz="55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1333770" y="2662085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学校</a:t>
            </a:r>
            <a:endParaRPr lang="zh-CN" altLang="en-US" sz="55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1333770" y="3607665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医院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5510078" y="3600804"/>
            <a:ext cx="5848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Police station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6111082" y="1492716"/>
            <a:ext cx="3527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hospital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6308034" y="579358"/>
            <a:ext cx="3074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ln w="22225">
                  <a:solidFill>
                    <a:srgbClr val="ED7D31"/>
                  </a:solidFill>
                  <a:prstDash val="solid"/>
                </a:ln>
                <a:ea typeface="Microsoft YaHei" panose="020B0503020204020204" charset="-122"/>
              </a:rPr>
              <a:t>station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6D6BE2-D52F-416A-8780-DFAC605B3987}"/>
              </a:ext>
            </a:extLst>
          </p:cNvPr>
          <p:cNvSpPr/>
          <p:nvPr/>
        </p:nvSpPr>
        <p:spPr>
          <a:xfrm>
            <a:off x="689074" y="25360"/>
            <a:ext cx="1036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color</a:t>
            </a:r>
            <a:endParaRPr lang="zh-CN" altLang="en-US" sz="3600" b="1" dirty="0">
              <a:highlight>
                <a:srgbClr val="FFFF00"/>
              </a:highligh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5E01FD-84BA-4959-8784-781EB4AA3A7E}"/>
              </a:ext>
            </a:extLst>
          </p:cNvPr>
          <p:cNvSpPr/>
          <p:nvPr/>
        </p:nvSpPr>
        <p:spPr>
          <a:xfrm>
            <a:off x="1333770" y="4473012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公园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080779-2460-48BA-AD2C-463ADEF75881}"/>
              </a:ext>
            </a:extLst>
          </p:cNvPr>
          <p:cNvSpPr/>
          <p:nvPr/>
        </p:nvSpPr>
        <p:spPr>
          <a:xfrm>
            <a:off x="1333770" y="5458255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车站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ED9B9A-2C66-4478-A4CC-A820BCEEC7A3}"/>
              </a:ext>
            </a:extLst>
          </p:cNvPr>
          <p:cNvSpPr/>
          <p:nvPr/>
        </p:nvSpPr>
        <p:spPr>
          <a:xfrm>
            <a:off x="6387194" y="4388373"/>
            <a:ext cx="29161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school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C12F77E-7E67-4A5D-8C72-6BA7136BE0E9}"/>
              </a:ext>
            </a:extLst>
          </p:cNvPr>
          <p:cNvSpPr/>
          <p:nvPr/>
        </p:nvSpPr>
        <p:spPr>
          <a:xfrm>
            <a:off x="7054396" y="5365284"/>
            <a:ext cx="19736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park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69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870712" y="4566986"/>
            <a:ext cx="3935895" cy="907941"/>
          </a:xfrm>
        </p:spPr>
        <p:txBody>
          <a:bodyPr/>
          <a:lstStyle/>
          <a:p>
            <a:r>
              <a:rPr lang="zh-CN" altLang="en-US" sz="5500" dirty="0"/>
              <a:t>警察局</a:t>
            </a:r>
            <a:endParaRPr lang="en-US" altLang="zh-CN" sz="5500" dirty="0"/>
          </a:p>
        </p:txBody>
      </p:sp>
      <p:sp>
        <p:nvSpPr>
          <p:cNvPr id="4" name="文本框 3"/>
          <p:cNvSpPr txBox="1"/>
          <p:nvPr/>
        </p:nvSpPr>
        <p:spPr>
          <a:xfrm>
            <a:off x="689074" y="5570215"/>
            <a:ext cx="4261472" cy="861774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50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6699"/>
                </a:solidFill>
                <a:ea typeface="Microsoft YaHei" panose="020B0503020204020204" charset="-122"/>
              </a:rPr>
              <a:t>supermarket</a:t>
            </a:r>
            <a:endParaRPr kumimoji="0" lang="en-US" altLang="zh-CN" sz="50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6699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6822042" y="724738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超市</a:t>
            </a:r>
            <a:endParaRPr lang="zh-CN" altLang="en-US" sz="55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6885733" y="5517850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学校</a:t>
            </a:r>
            <a:endParaRPr lang="zh-CN" altLang="en-US" sz="55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6822041" y="1657259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医院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262175" y="1554238"/>
            <a:ext cx="5848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Police station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904592" y="4417501"/>
            <a:ext cx="3527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hospital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825432" y="608509"/>
            <a:ext cx="3074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ln w="22225">
                  <a:solidFill>
                    <a:srgbClr val="ED7D31"/>
                  </a:solidFill>
                  <a:prstDash val="solid"/>
                </a:ln>
                <a:ea typeface="Microsoft YaHei" panose="020B0503020204020204" charset="-122"/>
              </a:rPr>
              <a:t>station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6D6BE2-D52F-416A-8780-DFAC605B3987}"/>
              </a:ext>
            </a:extLst>
          </p:cNvPr>
          <p:cNvSpPr/>
          <p:nvPr/>
        </p:nvSpPr>
        <p:spPr>
          <a:xfrm>
            <a:off x="689074" y="25360"/>
            <a:ext cx="1036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word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endParaRPr lang="zh-CN" altLang="en-US" sz="3600" b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5E01FD-84BA-4959-8784-781EB4AA3A7E}"/>
              </a:ext>
            </a:extLst>
          </p:cNvPr>
          <p:cNvSpPr/>
          <p:nvPr/>
        </p:nvSpPr>
        <p:spPr>
          <a:xfrm>
            <a:off x="6822040" y="2614321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公园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080779-2460-48BA-AD2C-463ADEF75881}"/>
              </a:ext>
            </a:extLst>
          </p:cNvPr>
          <p:cNvSpPr/>
          <p:nvPr/>
        </p:nvSpPr>
        <p:spPr>
          <a:xfrm>
            <a:off x="6822039" y="3526159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车站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ED9B9A-2C66-4478-A4CC-A820BCEEC7A3}"/>
              </a:ext>
            </a:extLst>
          </p:cNvPr>
          <p:cNvSpPr/>
          <p:nvPr/>
        </p:nvSpPr>
        <p:spPr>
          <a:xfrm>
            <a:off x="904592" y="3341589"/>
            <a:ext cx="29161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school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C12F77E-7E67-4A5D-8C72-6BA7136BE0E9}"/>
              </a:ext>
            </a:extLst>
          </p:cNvPr>
          <p:cNvSpPr/>
          <p:nvPr/>
        </p:nvSpPr>
        <p:spPr>
          <a:xfrm>
            <a:off x="1375874" y="2369663"/>
            <a:ext cx="19736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park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37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764454" y="4023825"/>
            <a:ext cx="4127500" cy="907941"/>
          </a:xfrm>
        </p:spPr>
        <p:txBody>
          <a:bodyPr/>
          <a:lstStyle/>
          <a:p>
            <a:r>
              <a:rPr lang="zh-CN" altLang="en-US" sz="8800" dirty="0"/>
              <a:t>请问</a:t>
            </a:r>
            <a:endParaRPr lang="en-US" altLang="zh-CN" sz="8800" dirty="0"/>
          </a:p>
        </p:txBody>
      </p:sp>
      <p:sp>
        <p:nvSpPr>
          <p:cNvPr id="4" name="文本框 3"/>
          <p:cNvSpPr txBox="1"/>
          <p:nvPr/>
        </p:nvSpPr>
        <p:spPr>
          <a:xfrm>
            <a:off x="346079" y="1590803"/>
            <a:ext cx="7718419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Excuse me, May I ask…?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8530413" y="1052988"/>
            <a:ext cx="2595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怎么</a:t>
            </a:r>
            <a:endParaRPr lang="zh-CN" altLang="en-US" sz="8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9133142" y="5395017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走</a:t>
            </a:r>
            <a:endParaRPr lang="zh-CN" altLang="en-US" sz="8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9133142" y="2577275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往</a:t>
            </a:r>
            <a:endParaRPr lang="zh-CN" altLang="en-US" sz="88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3350524" y="2885051"/>
            <a:ext cx="1709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how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3042771" y="4256002"/>
            <a:ext cx="2769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towards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3350524" y="5806239"/>
            <a:ext cx="2305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walk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517B11-584E-4858-9E65-65C77483E671}"/>
              </a:ext>
            </a:extLst>
          </p:cNvPr>
          <p:cNvSpPr/>
          <p:nvPr/>
        </p:nvSpPr>
        <p:spPr>
          <a:xfrm>
            <a:off x="752578" y="328920"/>
            <a:ext cx="980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word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endParaRPr lang="zh-CN" altLang="en-US" sz="3600" b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3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内容占位符 21">
            <a:extLst>
              <a:ext uri="{FF2B5EF4-FFF2-40B4-BE49-F238E27FC236}">
                <a16:creationId xmlns:a16="http://schemas.microsoft.com/office/drawing/2014/main" id="{96E49DF1-00EE-4027-80B8-36329F89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251"/>
            <a:ext cx="12192000" cy="6372664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4C744BC-B9A8-4A69-96EF-D5C05F32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36" y="-196947"/>
            <a:ext cx="5858510" cy="648000"/>
          </a:xfrm>
        </p:spPr>
        <p:txBody>
          <a:bodyPr/>
          <a:lstStyle/>
          <a:p>
            <a:r>
              <a:rPr lang="en-US" altLang="zh-CN" dirty="0">
                <a:solidFill>
                  <a:srgbClr val="00B0F0"/>
                </a:solidFill>
              </a:rPr>
              <a:t>A</a:t>
            </a:r>
            <a:r>
              <a:rPr lang="zh-CN" altLang="en-US" dirty="0">
                <a:solidFill>
                  <a:srgbClr val="00B0F0"/>
                </a:solidFill>
              </a:rPr>
              <a:t>：您好，请问，</a:t>
            </a:r>
            <a:r>
              <a:rPr lang="en-US" altLang="zh-CN" dirty="0">
                <a:solidFill>
                  <a:srgbClr val="00B0F0"/>
                </a:solidFill>
              </a:rPr>
              <a:t>______</a:t>
            </a:r>
            <a:r>
              <a:rPr lang="zh-CN" altLang="en-US" dirty="0">
                <a:solidFill>
                  <a:srgbClr val="00B0F0"/>
                </a:solidFill>
              </a:rPr>
              <a:t>怎么走？</a:t>
            </a:r>
            <a:endParaRPr lang="zh-CN" altLang="en-US" dirty="0">
              <a:solidFill>
                <a:srgbClr val="FF6699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118FA8A-9FC8-45BB-A624-7D85631D8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55" y="3039081"/>
            <a:ext cx="837885" cy="913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28EB344-1090-453B-B584-E23E7F190317}"/>
              </a:ext>
            </a:extLst>
          </p:cNvPr>
          <p:cNvSpPr/>
          <p:nvPr/>
        </p:nvSpPr>
        <p:spPr>
          <a:xfrm>
            <a:off x="7972154" y="-72167"/>
            <a:ext cx="2686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200" noProof="1">
                <a:solidFill>
                  <a:srgbClr val="FF6699"/>
                </a:solidFill>
                <a:cs typeface="+mj-cs"/>
                <a:sym typeface="+mn-ea"/>
              </a:rPr>
              <a:t>B</a:t>
            </a:r>
            <a:r>
              <a:rPr lang="zh-CN" altLang="en-US" sz="2800" b="1" spc="200" noProof="1">
                <a:solidFill>
                  <a:srgbClr val="FF6699"/>
                </a:solidFill>
                <a:cs typeface="+mj-cs"/>
                <a:sym typeface="+mn-ea"/>
              </a:rPr>
              <a:t>：往</a:t>
            </a:r>
            <a:r>
              <a:rPr lang="en-US" altLang="zh-CN" sz="2800" b="1" spc="200" noProof="1">
                <a:solidFill>
                  <a:srgbClr val="FF6699"/>
                </a:solidFill>
                <a:cs typeface="+mj-cs"/>
                <a:sym typeface="+mn-ea"/>
              </a:rPr>
              <a:t>___</a:t>
            </a:r>
            <a:r>
              <a:rPr lang="zh-CN" altLang="en-US" sz="2800" b="1" spc="200" noProof="1">
                <a:solidFill>
                  <a:srgbClr val="FF6699"/>
                </a:solidFill>
                <a:cs typeface="+mj-cs"/>
                <a:sym typeface="+mn-ea"/>
              </a:rPr>
              <a:t>走。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4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5440019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走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5446285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2282" y="457200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walk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4518A1-0A5E-42D0-B47C-C598450C1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25650"/>
            <a:ext cx="4762500" cy="476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8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1" y="1080052"/>
            <a:ext cx="5346700" cy="2206487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120"/>
                <a:ea typeface="楷体" panose="02010609060101010101" charset="-122"/>
              </a:rPr>
              <a:t>怎么走</a:t>
            </a:r>
            <a:r>
              <a:rPr lang="zh-CN" altLang="en-US" sz="12000" dirty="0">
                <a:latin typeface="120"/>
              </a:rPr>
              <a:t> </a:t>
            </a:r>
            <a:endParaRPr lang="en-US" altLang="zh-CN" sz="12000" dirty="0">
              <a:latin typeface="12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5950876" cy="1308050"/>
          </a:xfrm>
        </p:spPr>
        <p:txBody>
          <a:bodyPr wrap="square">
            <a:spAutoFit/>
          </a:bodyPr>
          <a:lstStyle/>
          <a:p>
            <a:pPr algn="l"/>
            <a:r>
              <a:rPr lang="en-AU" altLang="zh-CN" sz="8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Zěnme</a:t>
            </a:r>
            <a:r>
              <a:rPr lang="en-AU" altLang="zh-CN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AU" altLang="zh-CN" sz="8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6401" y="457200"/>
            <a:ext cx="6249180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How can I go</a:t>
            </a: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…?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E5A88-24A6-4C5F-9949-5F0395586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577" y="3429001"/>
            <a:ext cx="6101423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5188585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5590540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2282" y="457200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towards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2494C6-9C5F-463F-A8D5-446EDBE28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717" y="2197289"/>
            <a:ext cx="3928110" cy="4491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7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</a:t>
            </a:r>
            <a:r>
              <a:rPr lang="en-US" altLang="zh-CN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...</a:t>
            </a:r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143116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8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</a:t>
            </a:r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8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934278"/>
            <a:ext cx="6075927" cy="1200329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200" b="1" i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go+</a:t>
            </a:r>
            <a:r>
              <a:rPr lang="en-US" altLang="zh-CN" sz="7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direction</a:t>
            </a:r>
            <a:endParaRPr kumimoji="0" lang="en-US" altLang="zh-CN" sz="72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E5CBB-7101-45CB-A875-57D1444B0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61" y="2580515"/>
            <a:ext cx="5703313" cy="4277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1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往前走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qián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1268579"/>
            <a:ext cx="607592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straight ahead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E5CBB-7101-45CB-A875-57D1444B0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61" y="2580515"/>
            <a:ext cx="5703313" cy="4277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0115" y="1071800"/>
            <a:ext cx="3058739" cy="907941"/>
          </a:xfrm>
        </p:spPr>
        <p:txBody>
          <a:bodyPr/>
          <a:lstStyle/>
          <a:p>
            <a:r>
              <a:rPr lang="zh-CN" altLang="en-US" sz="8800" dirty="0"/>
              <a:t>请问</a:t>
            </a:r>
            <a:endParaRPr lang="en-US" altLang="zh-CN" sz="8800" dirty="0"/>
          </a:p>
        </p:txBody>
      </p:sp>
      <p:sp>
        <p:nvSpPr>
          <p:cNvPr id="4" name="文本框 3"/>
          <p:cNvSpPr txBox="1"/>
          <p:nvPr/>
        </p:nvSpPr>
        <p:spPr>
          <a:xfrm>
            <a:off x="4317381" y="4257288"/>
            <a:ext cx="7718419" cy="861774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50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Excuse me, May I ask…?</a:t>
            </a:r>
            <a:endParaRPr kumimoji="0" lang="en-US" altLang="zh-CN" sz="50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1073272" y="2518350"/>
            <a:ext cx="2595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怎么</a:t>
            </a:r>
            <a:endParaRPr lang="zh-CN" altLang="en-US" sz="8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1420576" y="3964900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走</a:t>
            </a:r>
            <a:endParaRPr lang="zh-CN" altLang="en-US" sz="8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1420576" y="5411450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往</a:t>
            </a:r>
            <a:endParaRPr lang="zh-CN" altLang="en-US" sz="88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5870712" y="5580727"/>
            <a:ext cx="23058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how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5697435" y="2875002"/>
            <a:ext cx="3527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towards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6217269" y="1305341"/>
            <a:ext cx="23058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walk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6D6BE2-D52F-416A-8780-DFAC605B3987}"/>
              </a:ext>
            </a:extLst>
          </p:cNvPr>
          <p:cNvSpPr/>
          <p:nvPr/>
        </p:nvSpPr>
        <p:spPr>
          <a:xfrm>
            <a:off x="515797" y="295656"/>
            <a:ext cx="1036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color</a:t>
            </a:r>
            <a:endParaRPr lang="zh-CN" altLang="en-US" sz="3600" b="1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67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764454" y="4023825"/>
            <a:ext cx="4127500" cy="907941"/>
          </a:xfrm>
        </p:spPr>
        <p:txBody>
          <a:bodyPr/>
          <a:lstStyle/>
          <a:p>
            <a:r>
              <a:rPr lang="zh-CN" altLang="en-US" sz="8800" dirty="0"/>
              <a:t>请问</a:t>
            </a:r>
            <a:endParaRPr lang="en-US" altLang="zh-CN" sz="8800" dirty="0"/>
          </a:p>
        </p:txBody>
      </p:sp>
      <p:sp>
        <p:nvSpPr>
          <p:cNvPr id="4" name="文本框 3"/>
          <p:cNvSpPr txBox="1"/>
          <p:nvPr/>
        </p:nvSpPr>
        <p:spPr>
          <a:xfrm>
            <a:off x="346079" y="1590803"/>
            <a:ext cx="7718419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Excuse me, May I ask…?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8530413" y="1052988"/>
            <a:ext cx="2595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怎么</a:t>
            </a:r>
            <a:endParaRPr lang="zh-CN" altLang="en-US" sz="8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9133142" y="5395017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走</a:t>
            </a:r>
            <a:endParaRPr lang="zh-CN" altLang="en-US" sz="8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9133142" y="2577275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往</a:t>
            </a:r>
            <a:endParaRPr lang="zh-CN" altLang="en-US" sz="88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3350524" y="2885051"/>
            <a:ext cx="1709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how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3042771" y="4256002"/>
            <a:ext cx="2769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towards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3350524" y="5806239"/>
            <a:ext cx="2305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walk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517B11-584E-4858-9E65-65C77483E671}"/>
              </a:ext>
            </a:extLst>
          </p:cNvPr>
          <p:cNvSpPr/>
          <p:nvPr/>
        </p:nvSpPr>
        <p:spPr>
          <a:xfrm>
            <a:off x="752578" y="328920"/>
            <a:ext cx="980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word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endParaRPr lang="zh-CN" altLang="en-US" sz="3600" b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297</Words>
  <Application>Microsoft Office PowerPoint</Application>
  <PresentationFormat>宽屏</PresentationFormat>
  <Paragraphs>135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120</vt:lpstr>
      <vt:lpstr>等线</vt:lpstr>
      <vt:lpstr>微软雅黑</vt:lpstr>
      <vt:lpstr>微软雅黑</vt:lpstr>
      <vt:lpstr>Roboto</vt:lpstr>
      <vt:lpstr>楷体</vt:lpstr>
      <vt:lpstr>Arial</vt:lpstr>
      <vt:lpstr>1_Office 主题​​</vt:lpstr>
      <vt:lpstr>请问 </vt:lpstr>
      <vt:lpstr>怎么 </vt:lpstr>
      <vt:lpstr>走 </vt:lpstr>
      <vt:lpstr>怎么走 </vt:lpstr>
      <vt:lpstr>往 </vt:lpstr>
      <vt:lpstr>往...走</vt:lpstr>
      <vt:lpstr>往前走</vt:lpstr>
      <vt:lpstr>请问</vt:lpstr>
      <vt:lpstr>请问</vt:lpstr>
      <vt:lpstr>学校 </vt:lpstr>
      <vt:lpstr>再 </vt:lpstr>
      <vt:lpstr>你好，请问，学校怎么走？</vt:lpstr>
      <vt:lpstr>往后走</vt:lpstr>
      <vt:lpstr>往左走</vt:lpstr>
      <vt:lpstr>往右走</vt:lpstr>
      <vt:lpstr>警察局 </vt:lpstr>
      <vt:lpstr>车站 </vt:lpstr>
      <vt:lpstr>超市 </vt:lpstr>
      <vt:lpstr>医院 </vt:lpstr>
      <vt:lpstr>公园 </vt:lpstr>
      <vt:lpstr>警察局</vt:lpstr>
      <vt:lpstr>警察局</vt:lpstr>
      <vt:lpstr>请问</vt:lpstr>
      <vt:lpstr>A：您好，请问，______怎么走？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zhao.yu</dc:creator>
  <cp:lastModifiedBy>zhao.yu</cp:lastModifiedBy>
  <cp:revision>44</cp:revision>
  <dcterms:created xsi:type="dcterms:W3CDTF">2020-02-19T03:13:00Z</dcterms:created>
  <dcterms:modified xsi:type="dcterms:W3CDTF">2020-04-22T01:36:24Z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