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2.xml" ContentType="application/vnd.openxmlformats-officedocument.them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2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3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4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5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6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7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8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9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10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11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12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13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14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15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16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17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18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19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20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21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22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23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71" r:id="rId2"/>
    <p:sldId id="270" r:id="rId3"/>
    <p:sldId id="278" r:id="rId4"/>
    <p:sldId id="272" r:id="rId5"/>
    <p:sldId id="279" r:id="rId6"/>
    <p:sldId id="273" r:id="rId7"/>
    <p:sldId id="274" r:id="rId8"/>
    <p:sldId id="281" r:id="rId9"/>
    <p:sldId id="282" r:id="rId10"/>
    <p:sldId id="264" r:id="rId11"/>
    <p:sldId id="284" r:id="rId12"/>
    <p:sldId id="283" r:id="rId13"/>
    <p:sldId id="275" r:id="rId14"/>
    <p:sldId id="276" r:id="rId15"/>
    <p:sldId id="277" r:id="rId16"/>
    <p:sldId id="265" r:id="rId17"/>
    <p:sldId id="266" r:id="rId18"/>
    <p:sldId id="267" r:id="rId19"/>
    <p:sldId id="268" r:id="rId20"/>
    <p:sldId id="289" r:id="rId21"/>
    <p:sldId id="288" r:id="rId22"/>
    <p:sldId id="269" r:id="rId23"/>
    <p:sldId id="285" r:id="rId24"/>
    <p:sldId id="287" r:id="rId25"/>
    <p:sldId id="286" r:id="rId26"/>
    <p:sldId id="280" r:id="rId27"/>
    <p:sldId id="295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2090F-BCE1-4342-B5BF-93C640527CFC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89C73-0FDD-4265-9F6C-BC02C0A774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192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256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318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977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42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2987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5804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39943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8899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903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866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710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298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427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021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962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2020/5/13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10.jpe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4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4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4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39699" y="457200"/>
            <a:ext cx="5081657" cy="2683845"/>
          </a:xfrm>
        </p:spPr>
        <p:txBody>
          <a:bodyPr/>
          <a:lstStyle/>
          <a:p>
            <a:r>
              <a:rPr lang="zh-CN" altLang="en-US" sz="188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请问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9700" y="4041775"/>
            <a:ext cx="7095987" cy="1923604"/>
          </a:xfrm>
        </p:spPr>
        <p:txBody>
          <a:bodyPr wrap="square">
            <a:spAutoFit/>
          </a:bodyPr>
          <a:lstStyle/>
          <a:p>
            <a:pPr algn="l"/>
            <a:r>
              <a:rPr lang="en-US" altLang="zh-CN" sz="120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qǐng</a:t>
            </a:r>
            <a:r>
              <a:rPr lang="en-US" altLang="zh-CN" sz="1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120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wèn</a:t>
            </a:r>
            <a:endParaRPr lang="zh-CN" altLang="en-US" sz="8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632175" y="395451"/>
            <a:ext cx="6559826" cy="2800767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8800" b="1" i="1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Excuse me</a:t>
            </a:r>
            <a:r>
              <a:rPr lang="zh-CN" altLang="en-US" sz="8800" b="1" i="1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，</a:t>
            </a:r>
            <a:endParaRPr lang="en-US" altLang="zh-CN" sz="8800" b="1" i="1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Arial" panose="020B0604020202020204"/>
              <a:ea typeface="Microsoft YaHei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800" b="1" i="1" u="none" strike="noStrike" kern="1200" cap="none" spc="0" normalizeH="0" baseline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</a:rPr>
              <a:t>May I ask</a:t>
            </a:r>
            <a:r>
              <a:rPr lang="en-US" altLang="zh-CN" sz="88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…</a:t>
            </a:r>
            <a:r>
              <a:rPr kumimoji="0" lang="zh-CN" altLang="en-US" sz="8800" b="1" i="1" u="none" strike="noStrike" kern="1200" cap="none" spc="0" normalizeH="0" baseline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</a:rPr>
              <a:t>？</a:t>
            </a:r>
            <a:endParaRPr kumimoji="0" lang="en-US" altLang="zh-CN" sz="88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F85654-E63A-4A22-8E94-7E79381842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1148" y="3141045"/>
            <a:ext cx="3247445" cy="37169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39700" y="457200"/>
            <a:ext cx="6883400" cy="3375660"/>
          </a:xfrm>
        </p:spPr>
        <p:txBody>
          <a:bodyPr/>
          <a:lstStyle/>
          <a:p>
            <a:r>
              <a:rPr lang="zh-CN" altLang="en-US" sz="226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学校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9701" y="4041775"/>
            <a:ext cx="6753468" cy="2594610"/>
          </a:xfrm>
        </p:spPr>
        <p:txBody>
          <a:bodyPr/>
          <a:lstStyle/>
          <a:p>
            <a:pPr algn="l"/>
            <a:r>
              <a:rPr lang="en-US" altLang="zh-CN" sz="1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116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xué</a:t>
            </a:r>
            <a:r>
              <a:rPr lang="en-US" altLang="zh-CN" sz="1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116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xiào</a:t>
            </a:r>
            <a:endParaRPr lang="zh-CN" altLang="en-US" sz="11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451297" y="575370"/>
            <a:ext cx="5188585" cy="156966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6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   school</a:t>
            </a:r>
            <a:endParaRPr kumimoji="0" lang="en-US" altLang="zh-CN" sz="96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D8E79CF-E63C-4B46-B064-300E264C2D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8990" y="2095500"/>
            <a:ext cx="4762500" cy="476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-308283" y="0"/>
            <a:ext cx="6883400" cy="3375660"/>
          </a:xfrm>
        </p:spPr>
        <p:txBody>
          <a:bodyPr/>
          <a:lstStyle/>
          <a:p>
            <a:r>
              <a:rPr lang="zh-CN" altLang="en-US" sz="226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再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-486634" y="3014179"/>
            <a:ext cx="6753468" cy="2594610"/>
          </a:xfrm>
        </p:spPr>
        <p:txBody>
          <a:bodyPr/>
          <a:lstStyle/>
          <a:p>
            <a:pPr algn="l"/>
            <a:r>
              <a:rPr lang="en-US" altLang="zh-CN" sz="1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</a:t>
            </a:r>
            <a:r>
              <a:rPr lang="en-US" altLang="zh-CN" sz="116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zài</a:t>
            </a:r>
            <a:endParaRPr lang="zh-CN" altLang="en-US" sz="11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445185" y="668135"/>
            <a:ext cx="3829879" cy="3046988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again</a:t>
            </a:r>
            <a:r>
              <a:rPr lang="zh-CN" altLang="en-US" sz="9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，      </a:t>
            </a:r>
            <a:r>
              <a:rPr lang="en-US" altLang="zh-CN" sz="9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and</a:t>
            </a:r>
            <a:endParaRPr kumimoji="0" lang="en-US" altLang="zh-CN" sz="9600" b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218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24D53E0-4347-42FF-A101-E1BA70AE3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14" y="1017136"/>
            <a:ext cx="11105322" cy="583080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5E7A8B3D-860B-45C0-83AD-BFFE99B12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3534" y="471071"/>
            <a:ext cx="6573407" cy="523220"/>
          </a:xfrm>
        </p:spPr>
        <p:txBody>
          <a:bodyPr/>
          <a:lstStyle/>
          <a:p>
            <a:r>
              <a:rPr lang="zh-CN" altLang="en-US" sz="4000" dirty="0">
                <a:solidFill>
                  <a:srgbClr val="00B050"/>
                </a:solidFill>
              </a:rPr>
              <a:t>你好，请问，学校怎么走？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609BC1D-2085-4DB0-B73F-4F80E3FBD6C1}"/>
              </a:ext>
            </a:extLst>
          </p:cNvPr>
          <p:cNvSpPr/>
          <p:nvPr/>
        </p:nvSpPr>
        <p:spPr>
          <a:xfrm>
            <a:off x="6678263" y="359006"/>
            <a:ext cx="618630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spc="200" noProof="1">
                <a:solidFill>
                  <a:srgbClr val="3366FF"/>
                </a:solidFill>
                <a:cs typeface="+mj-cs"/>
                <a:sym typeface="+mn-ea"/>
              </a:rPr>
              <a:t>往前走，再往左走。</a:t>
            </a:r>
            <a:endParaRPr lang="zh-CN" altLang="en-US" sz="4800" dirty="0">
              <a:solidFill>
                <a:srgbClr val="3366FF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97F67E0-47A4-47D1-B8F6-5E3EFB01DD49}"/>
              </a:ext>
            </a:extLst>
          </p:cNvPr>
          <p:cNvSpPr/>
          <p:nvPr/>
        </p:nvSpPr>
        <p:spPr>
          <a:xfrm>
            <a:off x="0" y="23733"/>
            <a:ext cx="62812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rgbClr val="777777"/>
                </a:solidFill>
                <a:latin typeface="Roboto"/>
              </a:rPr>
              <a:t>Nǐ</a:t>
            </a:r>
            <a:r>
              <a:rPr lang="en-US" altLang="zh-CN" sz="2800" dirty="0">
                <a:solidFill>
                  <a:srgbClr val="777777"/>
                </a:solidFill>
                <a:latin typeface="Roboto"/>
              </a:rPr>
              <a:t> </a:t>
            </a:r>
            <a:r>
              <a:rPr lang="en-US" altLang="zh-CN" sz="2800" dirty="0" err="1">
                <a:solidFill>
                  <a:srgbClr val="777777"/>
                </a:solidFill>
                <a:latin typeface="Roboto"/>
              </a:rPr>
              <a:t>hǎo</a:t>
            </a:r>
            <a:r>
              <a:rPr lang="en-US" altLang="zh-CN" sz="2800" dirty="0">
                <a:solidFill>
                  <a:srgbClr val="777777"/>
                </a:solidFill>
                <a:latin typeface="Roboto"/>
              </a:rPr>
              <a:t>, </a:t>
            </a:r>
            <a:r>
              <a:rPr lang="en-US" altLang="zh-CN" sz="2800" dirty="0" err="1">
                <a:solidFill>
                  <a:srgbClr val="777777"/>
                </a:solidFill>
                <a:latin typeface="Roboto"/>
              </a:rPr>
              <a:t>qǐngwèn</a:t>
            </a:r>
            <a:r>
              <a:rPr lang="en-US" altLang="zh-CN" sz="2800" dirty="0">
                <a:solidFill>
                  <a:srgbClr val="777777"/>
                </a:solidFill>
                <a:latin typeface="Roboto"/>
              </a:rPr>
              <a:t>, </a:t>
            </a:r>
            <a:r>
              <a:rPr lang="en-US" altLang="zh-CN" sz="2800" dirty="0" err="1">
                <a:solidFill>
                  <a:srgbClr val="777777"/>
                </a:solidFill>
                <a:latin typeface="Roboto"/>
              </a:rPr>
              <a:t>xuéxiào</a:t>
            </a:r>
            <a:r>
              <a:rPr lang="en-US" altLang="zh-CN" sz="2800" dirty="0">
                <a:solidFill>
                  <a:srgbClr val="777777"/>
                </a:solidFill>
                <a:latin typeface="Roboto"/>
              </a:rPr>
              <a:t> </a:t>
            </a:r>
            <a:r>
              <a:rPr lang="en-US" altLang="zh-CN" sz="2800" dirty="0" err="1">
                <a:solidFill>
                  <a:srgbClr val="777777"/>
                </a:solidFill>
                <a:latin typeface="Roboto"/>
              </a:rPr>
              <a:t>zěnme</a:t>
            </a:r>
            <a:r>
              <a:rPr lang="en-US" altLang="zh-CN" sz="2800" dirty="0">
                <a:solidFill>
                  <a:srgbClr val="777777"/>
                </a:solidFill>
                <a:latin typeface="Roboto"/>
              </a:rPr>
              <a:t> </a:t>
            </a:r>
            <a:r>
              <a:rPr lang="en-US" altLang="zh-CN" sz="2800" dirty="0" err="1">
                <a:solidFill>
                  <a:srgbClr val="777777"/>
                </a:solidFill>
                <a:latin typeface="Roboto"/>
              </a:rPr>
              <a:t>zǒu</a:t>
            </a:r>
            <a:r>
              <a:rPr lang="zh-CN" altLang="en-US" sz="2800" dirty="0">
                <a:solidFill>
                  <a:srgbClr val="777777"/>
                </a:solidFill>
                <a:latin typeface="Roboto"/>
              </a:rPr>
              <a:t>？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39899A2-FCFC-4967-9313-230AF098EDD1}"/>
              </a:ext>
            </a:extLst>
          </p:cNvPr>
          <p:cNvSpPr/>
          <p:nvPr/>
        </p:nvSpPr>
        <p:spPr>
          <a:xfrm>
            <a:off x="6529873" y="10061"/>
            <a:ext cx="5662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err="1">
                <a:solidFill>
                  <a:srgbClr val="777777"/>
                </a:solidFill>
                <a:latin typeface="Roboto"/>
              </a:rPr>
              <a:t>Wǎng</a:t>
            </a:r>
            <a:r>
              <a:rPr lang="en-US" altLang="zh-CN" sz="2800" dirty="0">
                <a:solidFill>
                  <a:srgbClr val="777777"/>
                </a:solidFill>
                <a:latin typeface="Roboto"/>
              </a:rPr>
              <a:t> </a:t>
            </a:r>
            <a:r>
              <a:rPr lang="en-US" altLang="zh-CN" sz="2800" dirty="0" err="1">
                <a:solidFill>
                  <a:srgbClr val="777777"/>
                </a:solidFill>
                <a:latin typeface="Roboto"/>
              </a:rPr>
              <a:t>qián</a:t>
            </a:r>
            <a:r>
              <a:rPr lang="en-US" altLang="zh-CN" sz="2800" dirty="0">
                <a:solidFill>
                  <a:srgbClr val="777777"/>
                </a:solidFill>
                <a:latin typeface="Roboto"/>
              </a:rPr>
              <a:t> </a:t>
            </a:r>
            <a:r>
              <a:rPr lang="en-US" altLang="zh-CN" sz="2800" dirty="0" err="1">
                <a:solidFill>
                  <a:srgbClr val="777777"/>
                </a:solidFill>
                <a:latin typeface="Roboto"/>
              </a:rPr>
              <a:t>zǒu</a:t>
            </a:r>
            <a:r>
              <a:rPr lang="en-US" altLang="zh-CN" sz="2800" dirty="0">
                <a:solidFill>
                  <a:srgbClr val="777777"/>
                </a:solidFill>
                <a:latin typeface="Roboto"/>
              </a:rPr>
              <a:t>, </a:t>
            </a:r>
            <a:r>
              <a:rPr lang="en-US" altLang="zh-CN" sz="2800" dirty="0" err="1">
                <a:solidFill>
                  <a:srgbClr val="777777"/>
                </a:solidFill>
                <a:latin typeface="Roboto"/>
              </a:rPr>
              <a:t>zài</a:t>
            </a:r>
            <a:r>
              <a:rPr lang="en-US" altLang="zh-CN" sz="2800" dirty="0">
                <a:solidFill>
                  <a:srgbClr val="777777"/>
                </a:solidFill>
                <a:latin typeface="Roboto"/>
              </a:rPr>
              <a:t> </a:t>
            </a:r>
            <a:r>
              <a:rPr lang="en-US" altLang="zh-CN" sz="2800" dirty="0" err="1">
                <a:solidFill>
                  <a:srgbClr val="777777"/>
                </a:solidFill>
                <a:latin typeface="Roboto"/>
              </a:rPr>
              <a:t>wǎng</a:t>
            </a:r>
            <a:r>
              <a:rPr lang="en-US" altLang="zh-CN" sz="2800" dirty="0">
                <a:solidFill>
                  <a:srgbClr val="777777"/>
                </a:solidFill>
                <a:latin typeface="Roboto"/>
              </a:rPr>
              <a:t> </a:t>
            </a:r>
            <a:r>
              <a:rPr lang="en-US" altLang="zh-CN" sz="2800" dirty="0" err="1">
                <a:solidFill>
                  <a:srgbClr val="777777"/>
                </a:solidFill>
                <a:latin typeface="Roboto"/>
              </a:rPr>
              <a:t>zuǒ</a:t>
            </a:r>
            <a:r>
              <a:rPr lang="en-US" altLang="zh-CN" sz="2800" dirty="0">
                <a:solidFill>
                  <a:srgbClr val="777777"/>
                </a:solidFill>
                <a:latin typeface="Roboto"/>
              </a:rPr>
              <a:t> </a:t>
            </a:r>
            <a:r>
              <a:rPr lang="en-US" altLang="zh-CN" sz="2800" dirty="0" err="1">
                <a:solidFill>
                  <a:srgbClr val="777777"/>
                </a:solidFill>
                <a:latin typeface="Roboto"/>
              </a:rPr>
              <a:t>zǒu</a:t>
            </a:r>
            <a:r>
              <a:rPr lang="en-US" altLang="zh-CN" sz="2800" dirty="0">
                <a:solidFill>
                  <a:srgbClr val="777777"/>
                </a:solidFill>
                <a:latin typeface="Roboto"/>
              </a:rPr>
              <a:t>.</a:t>
            </a:r>
            <a:endParaRPr lang="zh-CN" altLang="en-US" sz="28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ACE0733-B129-4167-9742-5A90788DEF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70" y="4008132"/>
            <a:ext cx="897747" cy="1047571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0A721976-8A81-48D5-8650-6212A669D4A0}"/>
              </a:ext>
            </a:extLst>
          </p:cNvPr>
          <p:cNvSpPr/>
          <p:nvPr/>
        </p:nvSpPr>
        <p:spPr>
          <a:xfrm>
            <a:off x="-33731" y="982045"/>
            <a:ext cx="6479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dirty="0">
                <a:solidFill>
                  <a:srgbClr val="777777"/>
                </a:solidFill>
                <a:latin typeface="Roboto"/>
              </a:rPr>
              <a:t>Hello, excuse, how can I go to school</a:t>
            </a:r>
            <a:r>
              <a:rPr lang="zh-CN" altLang="en-US" sz="2800" dirty="0">
                <a:solidFill>
                  <a:srgbClr val="777777"/>
                </a:solidFill>
                <a:latin typeface="Roboto"/>
              </a:rPr>
              <a:t>？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FB93ADB-67E3-4A6E-8CBD-A6F6AD0C87FA}"/>
              </a:ext>
            </a:extLst>
          </p:cNvPr>
          <p:cNvSpPr/>
          <p:nvPr/>
        </p:nvSpPr>
        <p:spPr>
          <a:xfrm>
            <a:off x="6880673" y="1046505"/>
            <a:ext cx="4322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dirty="0">
                <a:solidFill>
                  <a:srgbClr val="777777"/>
                </a:solidFill>
                <a:latin typeface="Roboto"/>
              </a:rPr>
              <a:t>Go forward</a:t>
            </a:r>
            <a:r>
              <a:rPr lang="zh-CN" altLang="en-US" sz="2800" dirty="0">
                <a:solidFill>
                  <a:srgbClr val="777777"/>
                </a:solidFill>
                <a:latin typeface="Roboto"/>
              </a:rPr>
              <a:t>，</a:t>
            </a:r>
            <a:r>
              <a:rPr lang="en-US" altLang="zh-CN" sz="2800" dirty="0">
                <a:solidFill>
                  <a:srgbClr val="777777"/>
                </a:solidFill>
                <a:latin typeface="Roboto"/>
              </a:rPr>
              <a:t>and turn left.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17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-165100" y="1268579"/>
            <a:ext cx="6883400" cy="2126974"/>
          </a:xfrm>
        </p:spPr>
        <p:txBody>
          <a:bodyPr/>
          <a:lstStyle/>
          <a:p>
            <a:r>
              <a:rPr lang="zh-CN" altLang="en-US" sz="130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往后走</a:t>
            </a:r>
            <a:endParaRPr lang="en-US" altLang="zh-CN" sz="13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9700" y="4041775"/>
            <a:ext cx="6327361" cy="907941"/>
          </a:xfrm>
        </p:spPr>
        <p:txBody>
          <a:bodyPr wrap="square">
            <a:spAutoFit/>
          </a:bodyPr>
          <a:lstStyle/>
          <a:p>
            <a:pPr algn="l"/>
            <a:r>
              <a:rPr lang="en-US" altLang="zh-CN" sz="54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Wǎng</a:t>
            </a:r>
            <a:r>
              <a:rPr lang="en-US" altLang="zh-CN" sz="5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54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hòu</a:t>
            </a:r>
            <a:r>
              <a:rPr lang="en-US" altLang="zh-CN" sz="5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54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zǒu</a:t>
            </a:r>
            <a:endParaRPr lang="zh-CN" altLang="en-US" sz="5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0753" y="1268579"/>
            <a:ext cx="6075927" cy="830997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lvl="0">
              <a:defRPr/>
            </a:pPr>
            <a:r>
              <a:rPr lang="en-US" altLang="zh-CN" sz="48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a typeface="Microsoft YaHei" panose="020B0503020204020204" charset="-122"/>
              </a:rPr>
              <a:t>Go back</a:t>
            </a:r>
            <a:endParaRPr kumimoji="0" lang="en-US" altLang="zh-CN" sz="48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</a:endParaRPr>
          </a:p>
        </p:txBody>
      </p:sp>
      <p:pic>
        <p:nvPicPr>
          <p:cNvPr id="1026" name="Picture 2" descr="https://o.quizlet.com/721pcUneRIVRczI-2Tukzw.jpg">
            <a:extLst>
              <a:ext uri="{FF2B5EF4-FFF2-40B4-BE49-F238E27FC236}">
                <a16:creationId xmlns:a16="http://schemas.microsoft.com/office/drawing/2014/main" id="{C99E8997-6CB9-4EDF-81B5-FBD7688FD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97" y="2781667"/>
            <a:ext cx="246697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745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-165100" y="1268579"/>
            <a:ext cx="6883400" cy="2126974"/>
          </a:xfrm>
        </p:spPr>
        <p:txBody>
          <a:bodyPr/>
          <a:lstStyle/>
          <a:p>
            <a:r>
              <a:rPr lang="zh-CN" altLang="en-US" sz="130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往左走</a:t>
            </a:r>
            <a:endParaRPr lang="en-US" altLang="zh-CN" sz="13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9700" y="4041775"/>
            <a:ext cx="6327361" cy="907941"/>
          </a:xfrm>
        </p:spPr>
        <p:txBody>
          <a:bodyPr wrap="square">
            <a:spAutoFit/>
          </a:bodyPr>
          <a:lstStyle/>
          <a:p>
            <a:pPr algn="l"/>
            <a:r>
              <a:rPr lang="en-US" altLang="zh-CN" sz="54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Wǎng</a:t>
            </a:r>
            <a:r>
              <a:rPr lang="en-US" altLang="zh-CN" sz="5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54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zuǒ</a:t>
            </a:r>
            <a:r>
              <a:rPr lang="en-US" altLang="zh-CN" sz="5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54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zǒu</a:t>
            </a:r>
            <a:endParaRPr lang="zh-CN" altLang="en-US" sz="5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358719" y="1268579"/>
            <a:ext cx="4833281" cy="830997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lvl="0">
              <a:defRPr/>
            </a:pPr>
            <a:r>
              <a:rPr lang="en-US" altLang="zh-CN" sz="48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a typeface="Microsoft YaHei" panose="020B0503020204020204" charset="-122"/>
              </a:rPr>
              <a:t>Go left</a:t>
            </a:r>
            <a:endParaRPr kumimoji="0" lang="en-US" altLang="zh-CN" sz="48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5EF69C-6C04-4EF1-BFFB-DCCA9ADB1C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8300" y="2252995"/>
            <a:ext cx="4762500" cy="4762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017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-165100" y="1268579"/>
            <a:ext cx="6883400" cy="2126974"/>
          </a:xfrm>
        </p:spPr>
        <p:txBody>
          <a:bodyPr/>
          <a:lstStyle/>
          <a:p>
            <a:r>
              <a:rPr lang="zh-CN" altLang="en-US" sz="130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往右走</a:t>
            </a:r>
            <a:endParaRPr lang="en-US" altLang="zh-CN" sz="13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9700" y="4041775"/>
            <a:ext cx="6327361" cy="907941"/>
          </a:xfrm>
        </p:spPr>
        <p:txBody>
          <a:bodyPr wrap="square">
            <a:spAutoFit/>
          </a:bodyPr>
          <a:lstStyle/>
          <a:p>
            <a:pPr algn="l"/>
            <a:r>
              <a:rPr lang="en-US" altLang="zh-CN" sz="54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Wǎng</a:t>
            </a:r>
            <a:r>
              <a:rPr lang="en-US" altLang="zh-CN" sz="5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54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yòu</a:t>
            </a:r>
            <a:r>
              <a:rPr lang="en-US" altLang="zh-CN" sz="5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54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zǒu</a:t>
            </a:r>
            <a:endParaRPr lang="zh-CN" altLang="en-US" sz="5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353693" y="1268579"/>
            <a:ext cx="3930047" cy="830997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lvl="0">
              <a:defRPr/>
            </a:pPr>
            <a:r>
              <a:rPr lang="en-US" altLang="zh-CN" sz="48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a typeface="Microsoft YaHei" panose="020B0503020204020204" charset="-122"/>
              </a:rPr>
              <a:t>Go right</a:t>
            </a:r>
            <a:endParaRPr kumimoji="0" lang="en-US" altLang="zh-CN" sz="48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2DFF9DB3-30D8-4A74-89B6-F76B3F7C8C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0124" y="2652769"/>
            <a:ext cx="3962952" cy="39629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450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39700" y="457200"/>
            <a:ext cx="6883400" cy="3375660"/>
          </a:xfrm>
        </p:spPr>
        <p:txBody>
          <a:bodyPr/>
          <a:lstStyle/>
          <a:p>
            <a:r>
              <a:rPr lang="zh-CN" altLang="en-US" sz="166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ea typeface="楷体" panose="02010609060101010101" charset="-122"/>
              </a:rPr>
              <a:t>警察局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9700" y="4041775"/>
            <a:ext cx="6753469" cy="1554272"/>
          </a:xfrm>
        </p:spPr>
        <p:txBody>
          <a:bodyPr wrap="square">
            <a:spAutoFit/>
          </a:bodyPr>
          <a:lstStyle/>
          <a:p>
            <a:pPr algn="l"/>
            <a:r>
              <a:rPr lang="en-US" altLang="zh-CN" sz="96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jǐngchá</a:t>
            </a:r>
            <a:r>
              <a:rPr lang="en-US" altLang="zh-CN" sz="9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96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jú</a:t>
            </a:r>
            <a:endParaRPr lang="zh-CN" altLang="en-US" sz="9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471437" y="109220"/>
            <a:ext cx="4237990" cy="3046988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600" b="1" i="1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Police</a:t>
            </a:r>
            <a:r>
              <a:rPr kumimoji="0" lang="en-US" altLang="zh-CN" sz="9600" b="1" i="1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station</a:t>
            </a:r>
            <a:endParaRPr kumimoji="0" lang="en-US" altLang="zh-CN" sz="96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49E786-B505-4FF2-B108-428C42F2CC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69" y="3176905"/>
            <a:ext cx="4762500" cy="35718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40103" y="314077"/>
            <a:ext cx="6055897" cy="3375660"/>
          </a:xfrm>
        </p:spPr>
        <p:txBody>
          <a:bodyPr/>
          <a:lstStyle/>
          <a:p>
            <a:r>
              <a:rPr lang="zh-CN" altLang="en-US" sz="226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车站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40104" y="4041775"/>
            <a:ext cx="7738012" cy="1862048"/>
          </a:xfrm>
        </p:spPr>
        <p:txBody>
          <a:bodyPr wrap="square">
            <a:spAutoFit/>
          </a:bodyPr>
          <a:lstStyle/>
          <a:p>
            <a:pPr algn="l"/>
            <a:r>
              <a:rPr lang="en-US" altLang="zh-CN" sz="116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chē</a:t>
            </a:r>
            <a:r>
              <a:rPr lang="en-US" altLang="zh-CN" sz="1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116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zhàn</a:t>
            </a:r>
            <a:endParaRPr lang="zh-CN" altLang="en-US" sz="11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644640" y="369475"/>
            <a:ext cx="5385336" cy="3046988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6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station</a:t>
            </a:r>
            <a:r>
              <a:rPr lang="zh-CN" altLang="en-US" sz="96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，</a:t>
            </a:r>
            <a:r>
              <a:rPr lang="en-US" altLang="zh-CN" sz="96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bus stop</a:t>
            </a:r>
            <a:endParaRPr kumimoji="0" lang="en-US" altLang="zh-CN" sz="96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5EF69C-6C04-4EF1-BFFB-DCCA9ADB1C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978" y="3718708"/>
            <a:ext cx="4762500" cy="250818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8641" y="471267"/>
            <a:ext cx="6261100" cy="3375660"/>
          </a:xfrm>
        </p:spPr>
        <p:txBody>
          <a:bodyPr/>
          <a:lstStyle/>
          <a:p>
            <a:r>
              <a:rPr lang="zh-CN" altLang="en-US" sz="226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超市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0" y="4041775"/>
            <a:ext cx="6551199" cy="1708160"/>
          </a:xfrm>
        </p:spPr>
        <p:txBody>
          <a:bodyPr wrap="square">
            <a:spAutoFit/>
          </a:bodyPr>
          <a:lstStyle/>
          <a:p>
            <a:pPr algn="l"/>
            <a:r>
              <a:rPr lang="en-US" altLang="zh-CN" sz="106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chāo</a:t>
            </a:r>
            <a:r>
              <a:rPr lang="en-US" altLang="zh-CN" sz="10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106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shì</a:t>
            </a:r>
            <a:endParaRPr lang="zh-CN" altLang="en-US" sz="10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51199" y="892621"/>
            <a:ext cx="7638415" cy="1107996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66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supermarket</a:t>
            </a:r>
            <a:endParaRPr kumimoji="0" lang="en-US" altLang="zh-CN" sz="66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FF9DB3-30D8-4A74-89B6-F76B3F7C8C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059" y="2099309"/>
            <a:ext cx="5956300" cy="491990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0" y="397510"/>
            <a:ext cx="6058600" cy="3375660"/>
          </a:xfrm>
        </p:spPr>
        <p:txBody>
          <a:bodyPr/>
          <a:lstStyle/>
          <a:p>
            <a:r>
              <a:rPr lang="zh-CN" altLang="en-US" sz="226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医院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9701" y="4041775"/>
            <a:ext cx="5956299" cy="1923604"/>
          </a:xfrm>
        </p:spPr>
        <p:txBody>
          <a:bodyPr wrap="square">
            <a:spAutoFit/>
          </a:bodyPr>
          <a:lstStyle/>
          <a:p>
            <a:pPr algn="l"/>
            <a:r>
              <a:rPr lang="en-US" altLang="zh-CN" sz="120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yī</a:t>
            </a:r>
            <a:r>
              <a:rPr lang="en-US" altLang="zh-CN" sz="1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120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yuàn</a:t>
            </a:r>
            <a:endParaRPr lang="zh-CN" altLang="en-US" sz="8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81511" y="178904"/>
            <a:ext cx="5188585" cy="156845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600" b="1" i="1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hospital</a:t>
            </a:r>
            <a:endParaRPr kumimoji="0" lang="en-US" altLang="zh-CN" sz="96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83BE31-2FFB-4E22-9BF2-FB723A8158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55" y="1894417"/>
            <a:ext cx="5956299" cy="496358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39700" y="457200"/>
            <a:ext cx="6883400" cy="3375660"/>
          </a:xfrm>
        </p:spPr>
        <p:txBody>
          <a:bodyPr/>
          <a:lstStyle/>
          <a:p>
            <a:r>
              <a:rPr lang="zh-CN" altLang="en-US" sz="256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怎么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9701" y="4041775"/>
            <a:ext cx="6718300" cy="1923604"/>
          </a:xfrm>
        </p:spPr>
        <p:txBody>
          <a:bodyPr wrap="square">
            <a:spAutoFit/>
          </a:bodyPr>
          <a:lstStyle/>
          <a:p>
            <a:pPr algn="l"/>
            <a:r>
              <a:rPr lang="en-US" altLang="zh-CN" sz="1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120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zěn</a:t>
            </a:r>
            <a:r>
              <a:rPr lang="en-US" altLang="zh-CN" sz="1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me</a:t>
            </a:r>
            <a:endParaRPr lang="zh-CN" altLang="en-US" sz="9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854315" y="1126174"/>
            <a:ext cx="5188585" cy="156845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6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how</a:t>
            </a:r>
            <a:endParaRPr kumimoji="0" lang="en-US" altLang="zh-CN" sz="96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6864E0-D4ED-48D7-B2C0-28BB27C67B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100" y="3095626"/>
            <a:ext cx="4957763" cy="33051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103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0" y="479108"/>
            <a:ext cx="6096000" cy="3375660"/>
          </a:xfrm>
        </p:spPr>
        <p:txBody>
          <a:bodyPr/>
          <a:lstStyle/>
          <a:p>
            <a:r>
              <a:rPr lang="zh-CN" altLang="en-US" sz="226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公园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0" y="4033576"/>
            <a:ext cx="6413499" cy="1431161"/>
          </a:xfrm>
        </p:spPr>
        <p:txBody>
          <a:bodyPr wrap="square">
            <a:spAutoFit/>
          </a:bodyPr>
          <a:lstStyle/>
          <a:p>
            <a:pPr algn="l"/>
            <a:r>
              <a:rPr lang="en-US" altLang="zh-CN" sz="88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gōng</a:t>
            </a:r>
            <a:r>
              <a:rPr lang="en-US" altLang="zh-CN" sz="8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88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yuán</a:t>
            </a:r>
            <a:endParaRPr lang="zh-CN" altLang="en-US" sz="88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625715" y="479108"/>
            <a:ext cx="5188585" cy="156845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600" b="1" i="1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park</a:t>
            </a:r>
            <a:endParaRPr kumimoji="0" lang="en-US" altLang="zh-CN" sz="96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8826AF-D68D-4464-8615-4080AA1F2E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47558"/>
            <a:ext cx="6059004" cy="47293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017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0" y="481138"/>
            <a:ext cx="6096000" cy="3375660"/>
          </a:xfrm>
        </p:spPr>
        <p:txBody>
          <a:bodyPr/>
          <a:lstStyle/>
          <a:p>
            <a:r>
              <a:rPr lang="zh-CN" altLang="en-US" sz="220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饭店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9700" y="4041775"/>
            <a:ext cx="6413499" cy="1615827"/>
          </a:xfrm>
        </p:spPr>
        <p:txBody>
          <a:bodyPr wrap="square">
            <a:spAutoFit/>
          </a:bodyPr>
          <a:lstStyle/>
          <a:p>
            <a:pPr algn="l"/>
            <a:r>
              <a:rPr lang="en-US" altLang="zh-CN" sz="100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fàn</a:t>
            </a:r>
            <a:r>
              <a:rPr lang="en-US" altLang="zh-CN" sz="10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100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diàn</a:t>
            </a:r>
            <a:endParaRPr lang="zh-CN" altLang="en-US" sz="10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50226" y="296161"/>
            <a:ext cx="6718301" cy="156966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6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restaurant</a:t>
            </a:r>
            <a:endParaRPr kumimoji="0" lang="en-US" altLang="zh-CN" sz="96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8826AF-D68D-4464-8615-4080AA1F2E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226" y="1602006"/>
            <a:ext cx="6242272" cy="52559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205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39700" y="479108"/>
            <a:ext cx="6096000" cy="3375660"/>
          </a:xfrm>
        </p:spPr>
        <p:txBody>
          <a:bodyPr/>
          <a:lstStyle/>
          <a:p>
            <a:r>
              <a:rPr lang="zh-CN" altLang="en-US" sz="226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商场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9700" y="4041775"/>
            <a:ext cx="6526143" cy="1246495"/>
          </a:xfrm>
        </p:spPr>
        <p:txBody>
          <a:bodyPr wrap="square">
            <a:spAutoFit/>
          </a:bodyPr>
          <a:lstStyle/>
          <a:p>
            <a:pPr algn="l"/>
            <a:r>
              <a:rPr lang="en-US" altLang="zh-CN" sz="76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shāngchǎng</a:t>
            </a:r>
            <a:endParaRPr lang="zh-CN" altLang="en-US" sz="7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65849" y="1015732"/>
            <a:ext cx="6095999" cy="1107996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6600" b="1" i="1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Shopping mall</a:t>
            </a:r>
            <a:endParaRPr kumimoji="0" lang="en-US" altLang="zh-CN" sz="66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8826AF-D68D-4464-8615-4080AA1F2E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277" y="2408141"/>
            <a:ext cx="5933145" cy="444985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08761" y="458014"/>
            <a:ext cx="3935895" cy="907941"/>
          </a:xfrm>
        </p:spPr>
        <p:txBody>
          <a:bodyPr/>
          <a:lstStyle/>
          <a:p>
            <a:r>
              <a:rPr lang="zh-CN" altLang="en-US" sz="5500" dirty="0"/>
              <a:t>警察局</a:t>
            </a:r>
            <a:endParaRPr lang="en-US" altLang="zh-CN" sz="5500" dirty="0"/>
          </a:p>
        </p:txBody>
      </p:sp>
      <p:sp>
        <p:nvSpPr>
          <p:cNvPr id="4" name="文本框 3"/>
          <p:cNvSpPr txBox="1"/>
          <p:nvPr/>
        </p:nvSpPr>
        <p:spPr>
          <a:xfrm>
            <a:off x="5998417" y="3553024"/>
            <a:ext cx="4261472" cy="861774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lvl="0">
              <a:defRPr/>
            </a:pPr>
            <a:r>
              <a:rPr lang="en-US" altLang="zh-CN" sz="50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6699"/>
                </a:solidFill>
                <a:ea typeface="Microsoft YaHei" panose="020B0503020204020204" charset="-122"/>
              </a:rPr>
              <a:t>supermarket</a:t>
            </a:r>
            <a:endParaRPr kumimoji="0" lang="en-US" altLang="zh-CN" sz="50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6699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280900C-DA0A-493D-8426-E0425DD14B76}"/>
              </a:ext>
            </a:extLst>
          </p:cNvPr>
          <p:cNvSpPr/>
          <p:nvPr/>
        </p:nvSpPr>
        <p:spPr>
          <a:xfrm>
            <a:off x="1202109" y="1193634"/>
            <a:ext cx="174919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5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超市</a:t>
            </a:r>
            <a:endParaRPr lang="zh-CN" altLang="en-US" sz="55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0921CD5-AAF0-4F8A-BD2B-14817531295D}"/>
              </a:ext>
            </a:extLst>
          </p:cNvPr>
          <p:cNvSpPr/>
          <p:nvPr/>
        </p:nvSpPr>
        <p:spPr>
          <a:xfrm>
            <a:off x="1202108" y="1973804"/>
            <a:ext cx="174919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5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学校</a:t>
            </a:r>
            <a:endParaRPr lang="zh-CN" altLang="en-US" sz="55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AE5DB8B-A959-4C5A-9A67-4C76A9BC4441}"/>
              </a:ext>
            </a:extLst>
          </p:cNvPr>
          <p:cNvSpPr/>
          <p:nvPr/>
        </p:nvSpPr>
        <p:spPr>
          <a:xfrm>
            <a:off x="1202107" y="2776528"/>
            <a:ext cx="174919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55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医院</a:t>
            </a:r>
            <a:endParaRPr lang="zh-CN" altLang="en-US" sz="5500" dirty="0">
              <a:solidFill>
                <a:prstClr val="black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9C22A62-4E56-414A-935F-CE54DFEA156E}"/>
              </a:ext>
            </a:extLst>
          </p:cNvPr>
          <p:cNvSpPr/>
          <p:nvPr/>
        </p:nvSpPr>
        <p:spPr>
          <a:xfrm>
            <a:off x="5715923" y="4374037"/>
            <a:ext cx="58489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5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3366FF"/>
                </a:solidFill>
                <a:ea typeface="Microsoft YaHei" panose="020B0503020204020204" charset="-122"/>
              </a:rPr>
              <a:t>Police station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6CB00C0-7125-42F6-A431-00509E64F796}"/>
              </a:ext>
            </a:extLst>
          </p:cNvPr>
          <p:cNvSpPr/>
          <p:nvPr/>
        </p:nvSpPr>
        <p:spPr>
          <a:xfrm>
            <a:off x="6277664" y="1039908"/>
            <a:ext cx="35270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6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a typeface="Microsoft YaHei" panose="020B0503020204020204" charset="-122"/>
              </a:rPr>
              <a:t>hospital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D3E421F-BF1A-4C0C-A48E-CCE511864361}"/>
              </a:ext>
            </a:extLst>
          </p:cNvPr>
          <p:cNvSpPr/>
          <p:nvPr/>
        </p:nvSpPr>
        <p:spPr>
          <a:xfrm>
            <a:off x="6503951" y="324889"/>
            <a:ext cx="30745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6600" b="1" dirty="0">
                <a:ln w="22225">
                  <a:solidFill>
                    <a:srgbClr val="ED7D31"/>
                  </a:solidFill>
                  <a:prstDash val="solid"/>
                </a:ln>
                <a:ea typeface="Microsoft YaHei" panose="020B0503020204020204" charset="-122"/>
              </a:rPr>
              <a:t>station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46D6BE2-D52F-416A-8780-DFAC605B3987}"/>
              </a:ext>
            </a:extLst>
          </p:cNvPr>
          <p:cNvSpPr/>
          <p:nvPr/>
        </p:nvSpPr>
        <p:spPr>
          <a:xfrm>
            <a:off x="622813" y="-82192"/>
            <a:ext cx="10363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600" b="1" spc="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Read</a:t>
            </a:r>
            <a:r>
              <a:rPr lang="en-US" altLang="zh-CN" sz="3600" b="1" spc="600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</a:t>
            </a:r>
            <a:r>
              <a:rPr lang="en-US" altLang="zh-CN" sz="36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and </a:t>
            </a:r>
            <a:r>
              <a:rPr lang="en-US" altLang="zh-CN" sz="3600" b="1" spc="600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choose</a:t>
            </a:r>
            <a:r>
              <a:rPr lang="en-US" altLang="zh-CN" sz="36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the right color</a:t>
            </a:r>
            <a:endParaRPr lang="zh-CN" altLang="en-US" sz="3600" b="1" dirty="0">
              <a:highlight>
                <a:srgbClr val="FFFF00"/>
              </a:highlight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05E01FD-84BA-4959-8784-781EB4AA3A7E}"/>
              </a:ext>
            </a:extLst>
          </p:cNvPr>
          <p:cNvSpPr/>
          <p:nvPr/>
        </p:nvSpPr>
        <p:spPr>
          <a:xfrm>
            <a:off x="1234169" y="3557016"/>
            <a:ext cx="174919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55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公园</a:t>
            </a:r>
            <a:endParaRPr lang="zh-CN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1080779-2460-48BA-AD2C-463ADEF75881}"/>
              </a:ext>
            </a:extLst>
          </p:cNvPr>
          <p:cNvSpPr/>
          <p:nvPr/>
        </p:nvSpPr>
        <p:spPr>
          <a:xfrm>
            <a:off x="1234169" y="4362163"/>
            <a:ext cx="174919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55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车站</a:t>
            </a:r>
            <a:endParaRPr lang="zh-CN" altLang="en-US" sz="5500" dirty="0">
              <a:solidFill>
                <a:prstClr val="black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8ED9B9A-2C66-4478-A4CC-A820BCEEC7A3}"/>
              </a:ext>
            </a:extLst>
          </p:cNvPr>
          <p:cNvSpPr/>
          <p:nvPr/>
        </p:nvSpPr>
        <p:spPr>
          <a:xfrm>
            <a:off x="6662273" y="5033732"/>
            <a:ext cx="26629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6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a typeface="Microsoft YaHei" panose="020B0503020204020204" charset="-122"/>
              </a:rPr>
              <a:t>school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C12F77E-7E67-4A5D-8C72-6BA7136BE0E9}"/>
              </a:ext>
            </a:extLst>
          </p:cNvPr>
          <p:cNvSpPr/>
          <p:nvPr/>
        </p:nvSpPr>
        <p:spPr>
          <a:xfrm>
            <a:off x="6937637" y="2520616"/>
            <a:ext cx="197361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66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B050"/>
                </a:solidFill>
                <a:ea typeface="Microsoft YaHei" panose="020B0503020204020204" charset="-122"/>
              </a:rPr>
              <a:t>park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374CF6B-2CAC-4C4B-B7C9-14EFA93B7581}"/>
              </a:ext>
            </a:extLst>
          </p:cNvPr>
          <p:cNvSpPr/>
          <p:nvPr/>
        </p:nvSpPr>
        <p:spPr>
          <a:xfrm>
            <a:off x="1234169" y="5172998"/>
            <a:ext cx="174919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55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饭店</a:t>
            </a:r>
            <a:endParaRPr lang="zh-CN" altLang="en-US" sz="5500" dirty="0">
              <a:solidFill>
                <a:prstClr val="black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14D5202-BE00-44BB-8357-C6B20566F43C}"/>
              </a:ext>
            </a:extLst>
          </p:cNvPr>
          <p:cNvSpPr/>
          <p:nvPr/>
        </p:nvSpPr>
        <p:spPr>
          <a:xfrm>
            <a:off x="1234169" y="5919281"/>
            <a:ext cx="174919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55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商场</a:t>
            </a:r>
            <a:endParaRPr lang="zh-CN" altLang="en-US" sz="5500" dirty="0">
              <a:solidFill>
                <a:prstClr val="black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1050AC0-9BFE-4ACD-ABFC-C3913FCCD608}"/>
              </a:ext>
            </a:extLst>
          </p:cNvPr>
          <p:cNvSpPr/>
          <p:nvPr/>
        </p:nvSpPr>
        <p:spPr>
          <a:xfrm>
            <a:off x="5998417" y="5822000"/>
            <a:ext cx="369524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5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a typeface="Microsoft YaHei" panose="020B0503020204020204" charset="-122"/>
              </a:rPr>
              <a:t>restaurant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B15E9B3-F855-4F1B-8AF5-8D2DFD9DAF3F}"/>
              </a:ext>
            </a:extLst>
          </p:cNvPr>
          <p:cNvSpPr/>
          <p:nvPr/>
        </p:nvSpPr>
        <p:spPr>
          <a:xfrm>
            <a:off x="5379870" y="1848246"/>
            <a:ext cx="513153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5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30A0"/>
                </a:solidFill>
                <a:ea typeface="Microsoft YaHei" panose="020B0503020204020204" charset="-122"/>
              </a:rPr>
              <a:t>Shopping mall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569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808036" y="2924750"/>
            <a:ext cx="3935895" cy="907941"/>
          </a:xfrm>
        </p:spPr>
        <p:txBody>
          <a:bodyPr/>
          <a:lstStyle/>
          <a:p>
            <a:r>
              <a:rPr lang="zh-CN" altLang="en-US" sz="5500" dirty="0"/>
              <a:t>警察局</a:t>
            </a:r>
            <a:endParaRPr lang="en-US" altLang="zh-CN" sz="5500" dirty="0"/>
          </a:p>
        </p:txBody>
      </p:sp>
      <p:sp>
        <p:nvSpPr>
          <p:cNvPr id="4" name="文本框 3"/>
          <p:cNvSpPr txBox="1"/>
          <p:nvPr/>
        </p:nvSpPr>
        <p:spPr>
          <a:xfrm>
            <a:off x="608970" y="5970866"/>
            <a:ext cx="4261472" cy="861774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lvl="0">
              <a:defRPr/>
            </a:pPr>
            <a:r>
              <a:rPr lang="en-US" altLang="zh-CN" sz="50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6699"/>
                </a:solidFill>
                <a:ea typeface="Microsoft YaHei" panose="020B0503020204020204" charset="-122"/>
              </a:rPr>
              <a:t>supermarket</a:t>
            </a:r>
            <a:endParaRPr kumimoji="0" lang="en-US" altLang="zh-CN" sz="50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6699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280900C-DA0A-493D-8426-E0425DD14B76}"/>
              </a:ext>
            </a:extLst>
          </p:cNvPr>
          <p:cNvSpPr/>
          <p:nvPr/>
        </p:nvSpPr>
        <p:spPr>
          <a:xfrm>
            <a:off x="6758654" y="578688"/>
            <a:ext cx="174919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5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超市</a:t>
            </a:r>
            <a:endParaRPr lang="zh-CN" altLang="en-US" sz="55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0921CD5-AAF0-4F8A-BD2B-14817531295D}"/>
              </a:ext>
            </a:extLst>
          </p:cNvPr>
          <p:cNvSpPr/>
          <p:nvPr/>
        </p:nvSpPr>
        <p:spPr>
          <a:xfrm>
            <a:off x="6758651" y="5179256"/>
            <a:ext cx="174919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5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学校</a:t>
            </a:r>
            <a:endParaRPr lang="zh-CN" altLang="en-US" sz="55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AE5DB8B-A959-4C5A-9A67-4C76A9BC4441}"/>
              </a:ext>
            </a:extLst>
          </p:cNvPr>
          <p:cNvSpPr/>
          <p:nvPr/>
        </p:nvSpPr>
        <p:spPr>
          <a:xfrm>
            <a:off x="6758653" y="1352295"/>
            <a:ext cx="174919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55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医院</a:t>
            </a:r>
            <a:endParaRPr lang="zh-CN" altLang="en-US" sz="5500" dirty="0">
              <a:solidFill>
                <a:prstClr val="black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9C22A62-4E56-414A-935F-CE54DFEA156E}"/>
              </a:ext>
            </a:extLst>
          </p:cNvPr>
          <p:cNvSpPr/>
          <p:nvPr/>
        </p:nvSpPr>
        <p:spPr>
          <a:xfrm>
            <a:off x="247093" y="1376413"/>
            <a:ext cx="58489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5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3366FF"/>
                </a:solidFill>
                <a:ea typeface="Microsoft YaHei" panose="020B0503020204020204" charset="-122"/>
              </a:rPr>
              <a:t>Police station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6CB00C0-7125-42F6-A431-00509E64F796}"/>
              </a:ext>
            </a:extLst>
          </p:cNvPr>
          <p:cNvSpPr/>
          <p:nvPr/>
        </p:nvSpPr>
        <p:spPr>
          <a:xfrm>
            <a:off x="888940" y="3526159"/>
            <a:ext cx="35270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6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a typeface="Microsoft YaHei" panose="020B0503020204020204" charset="-122"/>
              </a:rPr>
              <a:t>hospital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D3E421F-BF1A-4C0C-A48E-CCE511864361}"/>
              </a:ext>
            </a:extLst>
          </p:cNvPr>
          <p:cNvSpPr/>
          <p:nvPr/>
        </p:nvSpPr>
        <p:spPr>
          <a:xfrm>
            <a:off x="1139650" y="578688"/>
            <a:ext cx="30745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6000" b="1" dirty="0">
                <a:ln w="22225">
                  <a:solidFill>
                    <a:srgbClr val="ED7D31"/>
                  </a:solidFill>
                  <a:prstDash val="solid"/>
                </a:ln>
                <a:ea typeface="Microsoft YaHei" panose="020B0503020204020204" charset="-122"/>
              </a:rPr>
              <a:t>station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46D6BE2-D52F-416A-8780-DFAC605B3987}"/>
              </a:ext>
            </a:extLst>
          </p:cNvPr>
          <p:cNvSpPr/>
          <p:nvPr/>
        </p:nvSpPr>
        <p:spPr>
          <a:xfrm>
            <a:off x="689074" y="25360"/>
            <a:ext cx="10363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600" b="1" spc="600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Choose</a:t>
            </a:r>
            <a:r>
              <a:rPr lang="en-US" altLang="zh-CN" sz="3600" b="1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the right word</a:t>
            </a:r>
            <a:r>
              <a:rPr lang="en-US" altLang="zh-CN" sz="3600" b="1" spc="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</a:t>
            </a:r>
            <a:r>
              <a:rPr lang="en-US" altLang="zh-CN" sz="3600" b="1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and </a:t>
            </a:r>
            <a:r>
              <a:rPr lang="en-US" altLang="zh-CN" sz="3600" b="1" spc="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read</a:t>
            </a:r>
            <a:endParaRPr lang="zh-CN" altLang="en-US" sz="3600" b="1" dirty="0">
              <a:solidFill>
                <a:prstClr val="black"/>
              </a:solidFill>
              <a:highlight>
                <a:srgbClr val="FFFF00"/>
              </a:highlight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05E01FD-84BA-4959-8784-781EB4AA3A7E}"/>
              </a:ext>
            </a:extLst>
          </p:cNvPr>
          <p:cNvSpPr/>
          <p:nvPr/>
        </p:nvSpPr>
        <p:spPr>
          <a:xfrm>
            <a:off x="6758651" y="5967570"/>
            <a:ext cx="174919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55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公园</a:t>
            </a:r>
            <a:endParaRPr lang="zh-CN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1080779-2460-48BA-AD2C-463ADEF75881}"/>
              </a:ext>
            </a:extLst>
          </p:cNvPr>
          <p:cNvSpPr/>
          <p:nvPr/>
        </p:nvSpPr>
        <p:spPr>
          <a:xfrm>
            <a:off x="6758651" y="2069629"/>
            <a:ext cx="174919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55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车站</a:t>
            </a:r>
            <a:endParaRPr lang="zh-CN" altLang="en-US" sz="5500" dirty="0">
              <a:solidFill>
                <a:prstClr val="black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8ED9B9A-2C66-4478-A4CC-A820BCEEC7A3}"/>
              </a:ext>
            </a:extLst>
          </p:cNvPr>
          <p:cNvSpPr/>
          <p:nvPr/>
        </p:nvSpPr>
        <p:spPr>
          <a:xfrm>
            <a:off x="1021862" y="2763931"/>
            <a:ext cx="291618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6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a typeface="Microsoft YaHei" panose="020B0503020204020204" charset="-122"/>
              </a:rPr>
              <a:t>school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C12F77E-7E67-4A5D-8C72-6BA7136BE0E9}"/>
              </a:ext>
            </a:extLst>
          </p:cNvPr>
          <p:cNvSpPr/>
          <p:nvPr/>
        </p:nvSpPr>
        <p:spPr>
          <a:xfrm>
            <a:off x="1425155" y="1984991"/>
            <a:ext cx="197361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66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B050"/>
                </a:solidFill>
                <a:ea typeface="Microsoft YaHei" panose="020B0503020204020204" charset="-122"/>
              </a:rPr>
              <a:t>park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11D793D-38BE-4D4A-B157-55B1E2DDA448}"/>
              </a:ext>
            </a:extLst>
          </p:cNvPr>
          <p:cNvSpPr/>
          <p:nvPr/>
        </p:nvSpPr>
        <p:spPr>
          <a:xfrm>
            <a:off x="689074" y="5217629"/>
            <a:ext cx="369524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5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a typeface="Microsoft YaHei" panose="020B0503020204020204" charset="-122"/>
              </a:rPr>
              <a:t>restaurant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68E08EC-5FA9-43B2-B927-6F38701E90EC}"/>
              </a:ext>
            </a:extLst>
          </p:cNvPr>
          <p:cNvSpPr/>
          <p:nvPr/>
        </p:nvSpPr>
        <p:spPr>
          <a:xfrm>
            <a:off x="436749" y="4417372"/>
            <a:ext cx="513153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5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30A0"/>
                </a:solidFill>
                <a:ea typeface="Microsoft YaHei" panose="020B0503020204020204" charset="-122"/>
              </a:rPr>
              <a:t>Shopping mall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D161A32-45F4-4638-8C06-8060029BB56B}"/>
              </a:ext>
            </a:extLst>
          </p:cNvPr>
          <p:cNvSpPr/>
          <p:nvPr/>
        </p:nvSpPr>
        <p:spPr>
          <a:xfrm>
            <a:off x="6883156" y="3637579"/>
            <a:ext cx="174919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55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商场</a:t>
            </a:r>
            <a:endParaRPr lang="zh-CN" altLang="en-US" sz="5500" dirty="0">
              <a:solidFill>
                <a:prstClr val="black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5588B27-21B9-43C4-8228-03767A85DBB3}"/>
              </a:ext>
            </a:extLst>
          </p:cNvPr>
          <p:cNvSpPr/>
          <p:nvPr/>
        </p:nvSpPr>
        <p:spPr>
          <a:xfrm>
            <a:off x="6806012" y="4375801"/>
            <a:ext cx="174919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55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饭店</a:t>
            </a:r>
            <a:endParaRPr lang="zh-CN" altLang="en-US" sz="55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6375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7764454" y="4023825"/>
            <a:ext cx="4127500" cy="907941"/>
          </a:xfrm>
        </p:spPr>
        <p:txBody>
          <a:bodyPr/>
          <a:lstStyle/>
          <a:p>
            <a:r>
              <a:rPr lang="zh-CN" altLang="en-US" sz="8800" dirty="0"/>
              <a:t>请问</a:t>
            </a:r>
            <a:endParaRPr lang="en-US" altLang="zh-CN" sz="8800" dirty="0"/>
          </a:p>
        </p:txBody>
      </p:sp>
      <p:sp>
        <p:nvSpPr>
          <p:cNvPr id="4" name="文本框 3"/>
          <p:cNvSpPr txBox="1"/>
          <p:nvPr/>
        </p:nvSpPr>
        <p:spPr>
          <a:xfrm>
            <a:off x="346079" y="1590803"/>
            <a:ext cx="7718419" cy="830997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lvl="0">
              <a:defRPr/>
            </a:pPr>
            <a:r>
              <a:rPr lang="en-US" altLang="zh-CN" sz="48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a typeface="Microsoft YaHei" panose="020B0503020204020204" charset="-122"/>
              </a:rPr>
              <a:t>Excuse me, May I ask…?</a:t>
            </a:r>
            <a:endParaRPr kumimoji="0" lang="en-US" altLang="zh-CN" sz="48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280900C-DA0A-493D-8426-E0425DD14B76}"/>
              </a:ext>
            </a:extLst>
          </p:cNvPr>
          <p:cNvSpPr/>
          <p:nvPr/>
        </p:nvSpPr>
        <p:spPr>
          <a:xfrm>
            <a:off x="8530413" y="1052988"/>
            <a:ext cx="259558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8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怎么</a:t>
            </a:r>
            <a:endParaRPr lang="zh-CN" altLang="en-US" sz="88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0921CD5-AAF0-4F8A-BD2B-14817531295D}"/>
              </a:ext>
            </a:extLst>
          </p:cNvPr>
          <p:cNvSpPr/>
          <p:nvPr/>
        </p:nvSpPr>
        <p:spPr>
          <a:xfrm>
            <a:off x="9133142" y="5395017"/>
            <a:ext cx="139012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8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走</a:t>
            </a:r>
            <a:endParaRPr lang="zh-CN" altLang="en-US" sz="88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AE5DB8B-A959-4C5A-9A67-4C76A9BC4441}"/>
              </a:ext>
            </a:extLst>
          </p:cNvPr>
          <p:cNvSpPr/>
          <p:nvPr/>
        </p:nvSpPr>
        <p:spPr>
          <a:xfrm>
            <a:off x="9133142" y="2577275"/>
            <a:ext cx="139012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88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往</a:t>
            </a:r>
            <a:endParaRPr lang="zh-CN" altLang="en-US" sz="8800" dirty="0">
              <a:solidFill>
                <a:prstClr val="black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9C22A62-4E56-414A-935F-CE54DFEA156E}"/>
              </a:ext>
            </a:extLst>
          </p:cNvPr>
          <p:cNvSpPr/>
          <p:nvPr/>
        </p:nvSpPr>
        <p:spPr>
          <a:xfrm>
            <a:off x="3350524" y="2885051"/>
            <a:ext cx="17095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48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B050"/>
                </a:solidFill>
                <a:ea typeface="Microsoft YaHei" panose="020B0503020204020204" charset="-122"/>
              </a:rPr>
              <a:t>how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6CB00C0-7125-42F6-A431-00509E64F796}"/>
              </a:ext>
            </a:extLst>
          </p:cNvPr>
          <p:cNvSpPr/>
          <p:nvPr/>
        </p:nvSpPr>
        <p:spPr>
          <a:xfrm>
            <a:off x="3042771" y="4256002"/>
            <a:ext cx="27695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48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3366FF"/>
                </a:solidFill>
                <a:ea typeface="Microsoft YaHei" panose="020B0503020204020204" charset="-122"/>
              </a:rPr>
              <a:t>towards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D3E421F-BF1A-4C0C-A48E-CCE511864361}"/>
              </a:ext>
            </a:extLst>
          </p:cNvPr>
          <p:cNvSpPr/>
          <p:nvPr/>
        </p:nvSpPr>
        <p:spPr>
          <a:xfrm>
            <a:off x="3350524" y="5806239"/>
            <a:ext cx="23058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48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a typeface="Microsoft YaHei" panose="020B0503020204020204" charset="-122"/>
              </a:rPr>
              <a:t>walk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0517B11-584E-4858-9E65-65C77483E671}"/>
              </a:ext>
            </a:extLst>
          </p:cNvPr>
          <p:cNvSpPr/>
          <p:nvPr/>
        </p:nvSpPr>
        <p:spPr>
          <a:xfrm>
            <a:off x="752578" y="328920"/>
            <a:ext cx="98076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600" b="1" spc="600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Choose</a:t>
            </a:r>
            <a:r>
              <a:rPr lang="en-US" altLang="zh-CN" sz="3600" b="1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the right word</a:t>
            </a:r>
            <a:r>
              <a:rPr lang="en-US" altLang="zh-CN" sz="3600" b="1" spc="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</a:t>
            </a:r>
            <a:r>
              <a:rPr lang="en-US" altLang="zh-CN" sz="3600" b="1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and </a:t>
            </a:r>
            <a:r>
              <a:rPr lang="en-US" altLang="zh-CN" sz="3600" b="1" spc="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read</a:t>
            </a:r>
            <a:endParaRPr lang="zh-CN" altLang="en-US" sz="3600" b="1" dirty="0">
              <a:solidFill>
                <a:prstClr val="black"/>
              </a:solidFill>
              <a:highlight>
                <a:srgbClr val="FFFF00"/>
              </a:highligh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130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内容占位符 21">
            <a:extLst>
              <a:ext uri="{FF2B5EF4-FFF2-40B4-BE49-F238E27FC236}">
                <a16:creationId xmlns:a16="http://schemas.microsoft.com/office/drawing/2014/main" id="{96E49DF1-00EE-4027-80B8-36329F897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251"/>
            <a:ext cx="12192000" cy="6372664"/>
          </a:xfr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4C744BC-B9A8-4A69-96EF-D5C05F324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36" y="-196947"/>
            <a:ext cx="5858510" cy="648000"/>
          </a:xfrm>
        </p:spPr>
        <p:txBody>
          <a:bodyPr/>
          <a:lstStyle/>
          <a:p>
            <a:r>
              <a:rPr lang="en-US" altLang="zh-CN" dirty="0">
                <a:solidFill>
                  <a:srgbClr val="00B0F0"/>
                </a:solidFill>
              </a:rPr>
              <a:t>A</a:t>
            </a:r>
            <a:r>
              <a:rPr lang="zh-CN" altLang="en-US" dirty="0">
                <a:solidFill>
                  <a:srgbClr val="00B0F0"/>
                </a:solidFill>
              </a:rPr>
              <a:t>：您好，请问，</a:t>
            </a:r>
            <a:r>
              <a:rPr lang="en-US" altLang="zh-CN" dirty="0">
                <a:solidFill>
                  <a:srgbClr val="00B0F0"/>
                </a:solidFill>
              </a:rPr>
              <a:t>______</a:t>
            </a:r>
            <a:r>
              <a:rPr lang="zh-CN" altLang="en-US" dirty="0">
                <a:solidFill>
                  <a:srgbClr val="00B0F0"/>
                </a:solidFill>
              </a:rPr>
              <a:t>怎么走？</a:t>
            </a:r>
            <a:endParaRPr lang="zh-CN" altLang="en-US" dirty="0">
              <a:solidFill>
                <a:srgbClr val="FF6699"/>
              </a:solidFill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3118FA8A-9FC8-45BB-A624-7D85631D8F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155" y="3039081"/>
            <a:ext cx="837885" cy="913201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D28EB344-1090-453B-B584-E23E7F190317}"/>
              </a:ext>
            </a:extLst>
          </p:cNvPr>
          <p:cNvSpPr/>
          <p:nvPr/>
        </p:nvSpPr>
        <p:spPr>
          <a:xfrm>
            <a:off x="7972154" y="-72167"/>
            <a:ext cx="26869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spc="200" noProof="1">
                <a:solidFill>
                  <a:srgbClr val="FF6699"/>
                </a:solidFill>
                <a:cs typeface="+mj-cs"/>
                <a:sym typeface="+mn-ea"/>
              </a:rPr>
              <a:t>B</a:t>
            </a:r>
            <a:r>
              <a:rPr lang="zh-CN" altLang="en-US" sz="2800" b="1" spc="200" noProof="1">
                <a:solidFill>
                  <a:srgbClr val="FF6699"/>
                </a:solidFill>
                <a:cs typeface="+mj-cs"/>
                <a:sym typeface="+mn-ea"/>
              </a:rPr>
              <a:t>：往</a:t>
            </a:r>
            <a:r>
              <a:rPr lang="en-US" altLang="zh-CN" sz="2800" b="1" spc="200" noProof="1">
                <a:solidFill>
                  <a:srgbClr val="FF6699"/>
                </a:solidFill>
                <a:cs typeface="+mj-cs"/>
                <a:sym typeface="+mn-ea"/>
              </a:rPr>
              <a:t>___</a:t>
            </a:r>
            <a:r>
              <a:rPr lang="zh-CN" altLang="en-US" sz="2800" b="1" spc="200" noProof="1">
                <a:solidFill>
                  <a:srgbClr val="FF6699"/>
                </a:solidFill>
                <a:cs typeface="+mj-cs"/>
                <a:sym typeface="+mn-ea"/>
              </a:rPr>
              <a:t>走。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46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C1A47740-8198-47F4-8A8A-DC9C45F135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4" y="-19249"/>
            <a:ext cx="10071652" cy="6877249"/>
          </a:xfr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60B0D0-B5A9-4819-8FBF-E9CB1577F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831" y="2234434"/>
            <a:ext cx="581573" cy="5601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C951876-3203-4DBE-891E-4CB50292D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9754" y="4506901"/>
            <a:ext cx="586246" cy="56019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84BEB02-839B-4A9D-A2BA-6D85BF5F86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7528" y="3198964"/>
            <a:ext cx="636962" cy="6133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BE44AD6-DBFE-4135-90BD-E83BB8EC36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8957" y="3198963"/>
            <a:ext cx="604417" cy="61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8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39700" y="457200"/>
            <a:ext cx="5440019" cy="3375660"/>
          </a:xfrm>
        </p:spPr>
        <p:txBody>
          <a:bodyPr/>
          <a:lstStyle/>
          <a:p>
            <a:r>
              <a:rPr lang="zh-CN" altLang="en-US" sz="256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走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9700" y="4041775"/>
            <a:ext cx="5446285" cy="1923604"/>
          </a:xfrm>
        </p:spPr>
        <p:txBody>
          <a:bodyPr wrap="square">
            <a:spAutoFit/>
          </a:bodyPr>
          <a:lstStyle/>
          <a:p>
            <a:pPr algn="l"/>
            <a:r>
              <a:rPr lang="en-US" altLang="zh-CN" sz="1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</a:t>
            </a:r>
            <a:r>
              <a:rPr lang="en-US" altLang="zh-CN" sz="120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zǒu</a:t>
            </a:r>
            <a:endParaRPr lang="zh-CN" altLang="en-US" sz="9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612282" y="457200"/>
            <a:ext cx="5188585" cy="156845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6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walk</a:t>
            </a:r>
            <a:endParaRPr kumimoji="0" lang="en-US" altLang="zh-CN" sz="96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F4518A1-0A5E-42D0-B47C-C598450C17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025650"/>
            <a:ext cx="4762500" cy="4762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480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39701" y="1080052"/>
            <a:ext cx="5346700" cy="2206487"/>
          </a:xfrm>
        </p:spPr>
        <p:txBody>
          <a:bodyPr/>
          <a:lstStyle/>
          <a:p>
            <a:r>
              <a:rPr lang="zh-CN" altLang="en-US" sz="130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120"/>
                <a:ea typeface="楷体" panose="02010609060101010101" charset="-122"/>
              </a:rPr>
              <a:t>怎么走</a:t>
            </a:r>
            <a:r>
              <a:rPr lang="zh-CN" altLang="en-US" sz="12000" dirty="0">
                <a:latin typeface="120"/>
              </a:rPr>
              <a:t> </a:t>
            </a:r>
            <a:endParaRPr lang="en-US" altLang="zh-CN" sz="12000" dirty="0">
              <a:latin typeface="12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9701" y="4041775"/>
            <a:ext cx="5950876" cy="1308050"/>
          </a:xfrm>
        </p:spPr>
        <p:txBody>
          <a:bodyPr wrap="square">
            <a:spAutoFit/>
          </a:bodyPr>
          <a:lstStyle/>
          <a:p>
            <a:pPr algn="l"/>
            <a:r>
              <a:rPr lang="en-AU" altLang="zh-CN" sz="80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Zěnme</a:t>
            </a:r>
            <a:r>
              <a:rPr lang="en-AU" altLang="zh-CN" sz="8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AU" altLang="zh-CN" sz="80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zǒu</a:t>
            </a:r>
            <a:endParaRPr lang="zh-CN" altLang="en-US" sz="8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6401" y="457200"/>
            <a:ext cx="6249180" cy="3046988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600" b="1" i="1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How can I go</a:t>
            </a:r>
            <a:r>
              <a:rPr lang="en-US" altLang="zh-CN" sz="96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…?</a:t>
            </a:r>
            <a:endParaRPr kumimoji="0" lang="en-US" altLang="zh-CN" sz="96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9E5A88-24A6-4C5F-9949-5F03955864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0577" y="3429001"/>
            <a:ext cx="6101423" cy="3429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39700" y="457200"/>
            <a:ext cx="5188585" cy="3375660"/>
          </a:xfrm>
        </p:spPr>
        <p:txBody>
          <a:bodyPr/>
          <a:lstStyle/>
          <a:p>
            <a:r>
              <a:rPr lang="zh-CN" altLang="en-US" sz="256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往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9701" y="4041775"/>
            <a:ext cx="5590540" cy="1923604"/>
          </a:xfrm>
        </p:spPr>
        <p:txBody>
          <a:bodyPr wrap="square">
            <a:spAutoFit/>
          </a:bodyPr>
          <a:lstStyle/>
          <a:p>
            <a:pPr algn="l"/>
            <a:r>
              <a:rPr lang="en-US" altLang="zh-CN" sz="1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en-US" altLang="zh-CN" sz="120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wǎng</a:t>
            </a:r>
            <a:endParaRPr lang="zh-CN" altLang="en-US" sz="9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612282" y="457200"/>
            <a:ext cx="5188585" cy="156845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6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towards</a:t>
            </a:r>
            <a:endParaRPr kumimoji="0" lang="en-US" altLang="zh-CN" sz="96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52494C6-9C5F-463F-A8D5-446EDBE28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3717" y="2197289"/>
            <a:ext cx="3928110" cy="44911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972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-165100" y="1268579"/>
            <a:ext cx="6883400" cy="2126974"/>
          </a:xfrm>
        </p:spPr>
        <p:txBody>
          <a:bodyPr/>
          <a:lstStyle/>
          <a:p>
            <a:r>
              <a:rPr lang="zh-CN" altLang="en-US" sz="130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往</a:t>
            </a:r>
            <a:r>
              <a:rPr lang="en-US" altLang="zh-CN" sz="130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...</a:t>
            </a:r>
            <a:r>
              <a:rPr lang="zh-CN" altLang="en-US" sz="130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走</a:t>
            </a:r>
            <a:endParaRPr lang="en-US" altLang="zh-CN" sz="13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9700" y="4041775"/>
            <a:ext cx="6327361" cy="1431161"/>
          </a:xfrm>
        </p:spPr>
        <p:txBody>
          <a:bodyPr wrap="square">
            <a:spAutoFit/>
          </a:bodyPr>
          <a:lstStyle/>
          <a:p>
            <a:pPr algn="l"/>
            <a:r>
              <a:rPr lang="en-US" altLang="zh-CN" sz="88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wǎng</a:t>
            </a:r>
            <a:r>
              <a:rPr lang="en-US" altLang="zh-CN" sz="8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...</a:t>
            </a:r>
            <a:r>
              <a:rPr lang="en-US" altLang="zh-CN" sz="88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zǒu</a:t>
            </a:r>
            <a:endParaRPr lang="zh-CN" altLang="en-US" sz="88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0753" y="934278"/>
            <a:ext cx="6075927" cy="1200329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7200" b="1" i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go+</a:t>
            </a:r>
            <a:r>
              <a:rPr lang="en-US" altLang="zh-CN" sz="72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direction</a:t>
            </a:r>
            <a:endParaRPr kumimoji="0" lang="en-US" altLang="zh-CN" sz="72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2E5CBB-7101-45CB-A875-57D1444B07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7061" y="2580515"/>
            <a:ext cx="5703313" cy="42774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518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-165100" y="1268579"/>
            <a:ext cx="6883400" cy="2126974"/>
          </a:xfrm>
        </p:spPr>
        <p:txBody>
          <a:bodyPr/>
          <a:lstStyle/>
          <a:p>
            <a:r>
              <a:rPr lang="zh-CN" altLang="en-US" sz="130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往前走</a:t>
            </a:r>
            <a:endParaRPr lang="en-US" altLang="zh-CN" sz="13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9700" y="4041775"/>
            <a:ext cx="6327361" cy="907941"/>
          </a:xfrm>
        </p:spPr>
        <p:txBody>
          <a:bodyPr wrap="square">
            <a:spAutoFit/>
          </a:bodyPr>
          <a:lstStyle/>
          <a:p>
            <a:pPr algn="l"/>
            <a:r>
              <a:rPr lang="en-US" altLang="zh-CN" sz="54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Wǎng</a:t>
            </a:r>
            <a:r>
              <a:rPr lang="en-US" altLang="zh-CN" sz="5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54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qián</a:t>
            </a:r>
            <a:r>
              <a:rPr lang="en-US" altLang="zh-CN" sz="5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54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zǒu</a:t>
            </a:r>
            <a:endParaRPr lang="zh-CN" altLang="en-US" sz="5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0753" y="1268579"/>
            <a:ext cx="6075927" cy="830997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lvl="0">
              <a:defRPr/>
            </a:pPr>
            <a:r>
              <a:rPr lang="en-US" altLang="zh-CN" sz="48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a typeface="Microsoft YaHei" panose="020B0503020204020204" charset="-122"/>
              </a:rPr>
              <a:t>Go straight ahead</a:t>
            </a:r>
            <a:endParaRPr kumimoji="0" lang="en-US" altLang="zh-CN" sz="48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2E5CBB-7101-45CB-A875-57D1444B07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7061" y="2580515"/>
            <a:ext cx="5703313" cy="42774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089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10115" y="1071800"/>
            <a:ext cx="3058739" cy="907941"/>
          </a:xfrm>
        </p:spPr>
        <p:txBody>
          <a:bodyPr/>
          <a:lstStyle/>
          <a:p>
            <a:r>
              <a:rPr lang="zh-CN" altLang="en-US" sz="8800" dirty="0"/>
              <a:t>请问</a:t>
            </a:r>
            <a:endParaRPr lang="en-US" altLang="zh-CN" sz="8800" dirty="0"/>
          </a:p>
        </p:txBody>
      </p:sp>
      <p:sp>
        <p:nvSpPr>
          <p:cNvPr id="4" name="文本框 3"/>
          <p:cNvSpPr txBox="1"/>
          <p:nvPr/>
        </p:nvSpPr>
        <p:spPr>
          <a:xfrm>
            <a:off x="4317381" y="4257288"/>
            <a:ext cx="7718419" cy="861774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lvl="0">
              <a:defRPr/>
            </a:pPr>
            <a:r>
              <a:rPr lang="en-US" altLang="zh-CN" sz="50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a typeface="Microsoft YaHei" panose="020B0503020204020204" charset="-122"/>
              </a:rPr>
              <a:t>Excuse me, May I ask…?</a:t>
            </a:r>
            <a:endParaRPr kumimoji="0" lang="en-US" altLang="zh-CN" sz="50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280900C-DA0A-493D-8426-E0425DD14B76}"/>
              </a:ext>
            </a:extLst>
          </p:cNvPr>
          <p:cNvSpPr/>
          <p:nvPr/>
        </p:nvSpPr>
        <p:spPr>
          <a:xfrm>
            <a:off x="1073272" y="2518350"/>
            <a:ext cx="259558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8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怎么</a:t>
            </a:r>
            <a:endParaRPr lang="zh-CN" altLang="en-US" sz="88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0921CD5-AAF0-4F8A-BD2B-14817531295D}"/>
              </a:ext>
            </a:extLst>
          </p:cNvPr>
          <p:cNvSpPr/>
          <p:nvPr/>
        </p:nvSpPr>
        <p:spPr>
          <a:xfrm>
            <a:off x="1420576" y="3964900"/>
            <a:ext cx="139012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8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走</a:t>
            </a:r>
            <a:endParaRPr lang="zh-CN" altLang="en-US" sz="88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AE5DB8B-A959-4C5A-9A67-4C76A9BC4441}"/>
              </a:ext>
            </a:extLst>
          </p:cNvPr>
          <p:cNvSpPr/>
          <p:nvPr/>
        </p:nvSpPr>
        <p:spPr>
          <a:xfrm>
            <a:off x="1420576" y="5411450"/>
            <a:ext cx="139012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88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往</a:t>
            </a:r>
            <a:endParaRPr lang="zh-CN" altLang="en-US" sz="8800" dirty="0">
              <a:solidFill>
                <a:prstClr val="black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9C22A62-4E56-414A-935F-CE54DFEA156E}"/>
              </a:ext>
            </a:extLst>
          </p:cNvPr>
          <p:cNvSpPr/>
          <p:nvPr/>
        </p:nvSpPr>
        <p:spPr>
          <a:xfrm>
            <a:off x="5870712" y="5580727"/>
            <a:ext cx="230587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66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B050"/>
                </a:solidFill>
                <a:ea typeface="Microsoft YaHei" panose="020B0503020204020204" charset="-122"/>
              </a:rPr>
              <a:t>how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6CB00C0-7125-42F6-A431-00509E64F796}"/>
              </a:ext>
            </a:extLst>
          </p:cNvPr>
          <p:cNvSpPr/>
          <p:nvPr/>
        </p:nvSpPr>
        <p:spPr>
          <a:xfrm>
            <a:off x="5697435" y="2875002"/>
            <a:ext cx="352707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66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3366FF"/>
                </a:solidFill>
                <a:ea typeface="Microsoft YaHei" panose="020B0503020204020204" charset="-122"/>
              </a:rPr>
              <a:t>towards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D3E421F-BF1A-4C0C-A48E-CCE511864361}"/>
              </a:ext>
            </a:extLst>
          </p:cNvPr>
          <p:cNvSpPr/>
          <p:nvPr/>
        </p:nvSpPr>
        <p:spPr>
          <a:xfrm>
            <a:off x="6217269" y="1305341"/>
            <a:ext cx="230587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66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a typeface="Microsoft YaHei" panose="020B0503020204020204" charset="-122"/>
              </a:rPr>
              <a:t>walk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46D6BE2-D52F-416A-8780-DFAC605B3987}"/>
              </a:ext>
            </a:extLst>
          </p:cNvPr>
          <p:cNvSpPr/>
          <p:nvPr/>
        </p:nvSpPr>
        <p:spPr>
          <a:xfrm>
            <a:off x="515797" y="295656"/>
            <a:ext cx="10363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600" b="1" spc="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Read</a:t>
            </a:r>
            <a:r>
              <a:rPr lang="en-US" altLang="zh-CN" sz="3600" b="1" spc="600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</a:t>
            </a:r>
            <a:r>
              <a:rPr lang="en-US" altLang="zh-CN" sz="36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and </a:t>
            </a:r>
            <a:r>
              <a:rPr lang="en-US" altLang="zh-CN" sz="3600" b="1" spc="600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choose</a:t>
            </a:r>
            <a:r>
              <a:rPr lang="en-US" altLang="zh-CN" sz="36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the right color</a:t>
            </a:r>
            <a:endParaRPr lang="zh-CN" altLang="en-US" sz="3600" b="1" dirty="0">
              <a:highlight>
                <a:srgbClr val="FFFF00"/>
              </a:highligh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9675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7764454" y="4023825"/>
            <a:ext cx="4127500" cy="907941"/>
          </a:xfrm>
        </p:spPr>
        <p:txBody>
          <a:bodyPr/>
          <a:lstStyle/>
          <a:p>
            <a:r>
              <a:rPr lang="zh-CN" altLang="en-US" sz="8800" dirty="0"/>
              <a:t>请问</a:t>
            </a:r>
            <a:endParaRPr lang="en-US" altLang="zh-CN" sz="8800" dirty="0"/>
          </a:p>
        </p:txBody>
      </p:sp>
      <p:sp>
        <p:nvSpPr>
          <p:cNvPr id="4" name="文本框 3"/>
          <p:cNvSpPr txBox="1"/>
          <p:nvPr/>
        </p:nvSpPr>
        <p:spPr>
          <a:xfrm>
            <a:off x="346079" y="1590803"/>
            <a:ext cx="7718419" cy="830997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lvl="0">
              <a:defRPr/>
            </a:pPr>
            <a:r>
              <a:rPr lang="en-US" altLang="zh-CN" sz="48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a typeface="Microsoft YaHei" panose="020B0503020204020204" charset="-122"/>
              </a:rPr>
              <a:t>Excuse me, May I ask…?</a:t>
            </a:r>
            <a:endParaRPr kumimoji="0" lang="en-US" altLang="zh-CN" sz="48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280900C-DA0A-493D-8426-E0425DD14B76}"/>
              </a:ext>
            </a:extLst>
          </p:cNvPr>
          <p:cNvSpPr/>
          <p:nvPr/>
        </p:nvSpPr>
        <p:spPr>
          <a:xfrm>
            <a:off x="8530413" y="1052988"/>
            <a:ext cx="259558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8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怎么</a:t>
            </a:r>
            <a:endParaRPr lang="zh-CN" altLang="en-US" sz="88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0921CD5-AAF0-4F8A-BD2B-14817531295D}"/>
              </a:ext>
            </a:extLst>
          </p:cNvPr>
          <p:cNvSpPr/>
          <p:nvPr/>
        </p:nvSpPr>
        <p:spPr>
          <a:xfrm>
            <a:off x="9133142" y="5395017"/>
            <a:ext cx="139012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8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走</a:t>
            </a:r>
            <a:endParaRPr lang="zh-CN" altLang="en-US" sz="88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AE5DB8B-A959-4C5A-9A67-4C76A9BC4441}"/>
              </a:ext>
            </a:extLst>
          </p:cNvPr>
          <p:cNvSpPr/>
          <p:nvPr/>
        </p:nvSpPr>
        <p:spPr>
          <a:xfrm>
            <a:off x="9133142" y="2577275"/>
            <a:ext cx="139012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88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往</a:t>
            </a:r>
            <a:endParaRPr lang="zh-CN" altLang="en-US" sz="8800" dirty="0">
              <a:solidFill>
                <a:prstClr val="black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9C22A62-4E56-414A-935F-CE54DFEA156E}"/>
              </a:ext>
            </a:extLst>
          </p:cNvPr>
          <p:cNvSpPr/>
          <p:nvPr/>
        </p:nvSpPr>
        <p:spPr>
          <a:xfrm>
            <a:off x="3350524" y="2885051"/>
            <a:ext cx="17095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48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B050"/>
                </a:solidFill>
                <a:ea typeface="Microsoft YaHei" panose="020B0503020204020204" charset="-122"/>
              </a:rPr>
              <a:t>how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6CB00C0-7125-42F6-A431-00509E64F796}"/>
              </a:ext>
            </a:extLst>
          </p:cNvPr>
          <p:cNvSpPr/>
          <p:nvPr/>
        </p:nvSpPr>
        <p:spPr>
          <a:xfrm>
            <a:off x="3042771" y="4256002"/>
            <a:ext cx="27695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48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3366FF"/>
                </a:solidFill>
                <a:ea typeface="Microsoft YaHei" panose="020B0503020204020204" charset="-122"/>
              </a:rPr>
              <a:t>towards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D3E421F-BF1A-4C0C-A48E-CCE511864361}"/>
              </a:ext>
            </a:extLst>
          </p:cNvPr>
          <p:cNvSpPr/>
          <p:nvPr/>
        </p:nvSpPr>
        <p:spPr>
          <a:xfrm>
            <a:off x="3350524" y="5806239"/>
            <a:ext cx="23058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48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a typeface="Microsoft YaHei" panose="020B0503020204020204" charset="-122"/>
              </a:rPr>
              <a:t>walk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0517B11-584E-4858-9E65-65C77483E671}"/>
              </a:ext>
            </a:extLst>
          </p:cNvPr>
          <p:cNvSpPr/>
          <p:nvPr/>
        </p:nvSpPr>
        <p:spPr>
          <a:xfrm>
            <a:off x="752578" y="328920"/>
            <a:ext cx="98076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600" b="1" spc="600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Choose</a:t>
            </a:r>
            <a:r>
              <a:rPr lang="en-US" altLang="zh-CN" sz="3600" b="1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the right word</a:t>
            </a:r>
            <a:r>
              <a:rPr lang="en-US" altLang="zh-CN" sz="3600" b="1" spc="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</a:t>
            </a:r>
            <a:r>
              <a:rPr lang="en-US" altLang="zh-CN" sz="3600" b="1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and </a:t>
            </a:r>
            <a:r>
              <a:rPr lang="en-US" altLang="zh-CN" sz="3600" b="1" spc="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read</a:t>
            </a:r>
            <a:endParaRPr lang="zh-CN" altLang="en-US" sz="3600" b="1" dirty="0">
              <a:solidFill>
                <a:prstClr val="black"/>
              </a:solidFill>
              <a:highlight>
                <a:srgbClr val="FFFF00"/>
              </a:highligh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74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317</Words>
  <Application>Microsoft Office PowerPoint</Application>
  <PresentationFormat>宽屏</PresentationFormat>
  <Paragraphs>151</Paragraphs>
  <Slides>27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5" baseType="lpstr">
      <vt:lpstr>120</vt:lpstr>
      <vt:lpstr>等线</vt:lpstr>
      <vt:lpstr>Microsoft YaHei</vt:lpstr>
      <vt:lpstr>Microsoft YaHei</vt:lpstr>
      <vt:lpstr>Roboto</vt:lpstr>
      <vt:lpstr>楷体</vt:lpstr>
      <vt:lpstr>Arial</vt:lpstr>
      <vt:lpstr>1_Office 主题​​</vt:lpstr>
      <vt:lpstr>请问 </vt:lpstr>
      <vt:lpstr>怎么 </vt:lpstr>
      <vt:lpstr>走 </vt:lpstr>
      <vt:lpstr>怎么走 </vt:lpstr>
      <vt:lpstr>往 </vt:lpstr>
      <vt:lpstr>往...走</vt:lpstr>
      <vt:lpstr>往前走</vt:lpstr>
      <vt:lpstr>请问</vt:lpstr>
      <vt:lpstr>请问</vt:lpstr>
      <vt:lpstr>学校 </vt:lpstr>
      <vt:lpstr>再 </vt:lpstr>
      <vt:lpstr>你好，请问，学校怎么走？</vt:lpstr>
      <vt:lpstr>往后走</vt:lpstr>
      <vt:lpstr>往左走</vt:lpstr>
      <vt:lpstr>往右走</vt:lpstr>
      <vt:lpstr>警察局 </vt:lpstr>
      <vt:lpstr>车站 </vt:lpstr>
      <vt:lpstr>超市 </vt:lpstr>
      <vt:lpstr>医院 </vt:lpstr>
      <vt:lpstr>公园 </vt:lpstr>
      <vt:lpstr>饭店 </vt:lpstr>
      <vt:lpstr>商场 </vt:lpstr>
      <vt:lpstr>警察局</vt:lpstr>
      <vt:lpstr>警察局</vt:lpstr>
      <vt:lpstr>请问</vt:lpstr>
      <vt:lpstr>A：您好，请问，______怎么走？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zhao.yu</dc:creator>
  <cp:lastModifiedBy>zhao.yu</cp:lastModifiedBy>
  <cp:revision>61</cp:revision>
  <dcterms:created xsi:type="dcterms:W3CDTF">2020-02-19T03:13:00Z</dcterms:created>
  <dcterms:modified xsi:type="dcterms:W3CDTF">2020-05-13T05:28:10Z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2052-11.3.0.9221</vt:lpwstr>
  </property>
</Properties>
</file>