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0" r:id="rId11"/>
    <p:sldId id="267" r:id="rId12"/>
    <p:sldId id="285" r:id="rId13"/>
    <p:sldId id="286" r:id="rId14"/>
    <p:sldId id="268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BED2-E479-F04E-BB1A-89194C2FD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D0BE2-3108-604D-906B-A80A00631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66286-7A27-184C-8CF0-216C09FB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8B69F-718B-9A48-8A5E-2BFDFFCC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19FBF-1F23-F746-8491-8A8C4D77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32DA6-63D1-4D45-A3E3-61B2D6CA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05857-EB08-6D47-8D33-4A205B96C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8D1D-59AF-7A47-9E4F-6AA48D96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67A6A-48BB-784A-9D58-41376601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C35F7-5E86-E748-9759-D1A61E55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D215E-CBBB-F544-8482-44BDC0336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0610E-E58F-2944-9FFD-981E68DCD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EADCD-FFE1-EE45-8468-9FA6C953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690ED-C325-4E46-BB8A-4730B9B6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8F37-DBC6-2B40-A612-7A9F8CE6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8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7C3C-ACD1-3541-8AC1-809E78A2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5236F-CA1F-8F4B-8DFC-37338528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B0D2C-497C-8A42-B6EF-025BEA45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772D-F5F2-9D47-8B40-5B9037C4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E4F92-9CDD-BC49-B763-4DC451C9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1761-9441-AF44-9BB0-9CD8573E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61BD-7863-084A-988A-ADC15D2E3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600E3-98AB-F44B-BBFC-1BFCED46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C2629-2852-BD45-8CE2-8AC18B67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9792-07E5-B64A-BC45-63639D68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9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99614-BC16-824C-958E-0C85800E8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5628-3865-0845-9172-E4C56DD89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6EA8E-FF5A-F846-9FC3-328CB5491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DC0FE-3749-884B-B5CC-873804CF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07EB9-FF99-BB47-AFA5-4D9F5560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C2FF-3561-E14B-B60F-FEB58F3A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F2F0-ED3F-F040-AA2D-59EB3B6D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F2343-6791-2A47-8595-CE0B1E587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0B398-E2E4-2742-B3DD-C702961A4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8CDBE-C3DB-CA4F-A9CE-B6C38857C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80485-0F52-594C-9C4C-4603D133D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DA4A9-7B83-E249-974D-5AA13826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E16D3-6961-6144-A873-6DEB01F7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B3F63-5E0D-8D4D-AC5E-A077D52A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7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8611-5E95-854C-AEC1-C2DE9E97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9B9D2-39C9-C742-8F99-521C681D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4EAE7-5DA9-0244-9CB5-6EC5CF00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0C4AD-8230-664F-8A39-1217816A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7F7A8-7019-D148-8AF4-28DDB8F7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07389-D9EB-4043-945B-76561D62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85C30-630D-7D41-B867-F3881EDE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4393-51A2-4D48-935A-A9969F7C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2E06-5B67-2E41-921F-9FAD41C0C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C1C79-D904-F144-B3FF-BC863989D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C7CC6-F661-E448-8AB3-AD2A636D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FED-F69C-A94C-B1A4-7DD602C3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EFF1-9583-4541-858D-23D5E5E7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B45D-B85F-D449-8ADC-EC75A72E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7BB38-389B-3A47-A7BE-2518D008B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0F318-F7B8-5148-9212-4949A7303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103A-5A89-484B-B1B7-8AD7187F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26AE1-F9E3-834A-BEB1-B20214CF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F7FA2-6A00-8D4E-8C03-F3B68042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6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597778-E0FE-A64B-94CA-03FE8832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4A23A-E7C0-9447-846D-6949CC9B3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55BD2-0EE2-154D-B229-86102B9EB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4E13-56E5-3A4C-995D-480D99350F01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46295-E247-604B-8E55-A9EE81017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95C5A-DC2B-CF49-84B0-3EA11BE13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4F3F-A8DA-9843-9E11-4726A9D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2FF9B-94B7-BD4B-B894-96BA0AE427DA}"/>
              </a:ext>
            </a:extLst>
          </p:cNvPr>
          <p:cNvSpPr txBox="1"/>
          <p:nvPr/>
        </p:nvSpPr>
        <p:spPr>
          <a:xfrm>
            <a:off x="207819" y="0"/>
            <a:ext cx="1155469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fā</a:t>
            </a:r>
            <a:r>
              <a:rPr 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shāo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qún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zi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g</a:t>
            </a:r>
            <a:r>
              <a:rPr lang="en-US" altLang="zh-CN" sz="4400" dirty="0" err="1">
                <a:solidFill>
                  <a:srgbClr val="7030A0"/>
                </a:solidFill>
                <a:ea typeface="Kaiti TC" panose="02010600040101010101" pitchFamily="2" charset="-120"/>
              </a:rPr>
              <a:t>ǎ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nmào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   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zuì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jìn</a:t>
            </a:r>
            <a:endParaRPr lang="en-US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发烧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裙子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感冒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最近</a:t>
            </a:r>
            <a:endParaRPr lang="en-US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jì</a:t>
            </a:r>
            <a:r>
              <a:rPr 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jié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lí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kāi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bāngmáng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tū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rán</a:t>
            </a:r>
            <a:endParaRPr lang="en-US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季节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8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离开 </a:t>
            </a:r>
            <a:r>
              <a:rPr lang="en-US" altLang="zh-CN" sz="8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帮忙</a:t>
            </a:r>
            <a:r>
              <a:rPr lang="en-US" altLang="zh-CN" sz="8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 突然</a:t>
            </a:r>
            <a:endParaRPr lang="en-US" altLang="zh-CN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AU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míng</a:t>
            </a:r>
            <a:r>
              <a:rPr lang="en-AU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bai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gōngyuán</a:t>
            </a:r>
            <a:endParaRPr lang="en-AU" altLang="zh-CN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明白</a:t>
            </a:r>
            <a:r>
              <a:rPr lang="en-US" altLang="zh-CN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公园 </a:t>
            </a:r>
            <a:endParaRPr lang="en-US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70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CF8B-CCD5-F644-B290-32117ECA9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161785"/>
            <a:ext cx="11557000" cy="4534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1.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你对什么感兴趣，为什么？</a:t>
            </a:r>
            <a:endParaRPr lang="en-AU" altLang="zh-CN" sz="6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endParaRPr lang="en-AU" altLang="zh-CN" sz="6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2.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你学习了汉语多久了？</a:t>
            </a:r>
            <a:endParaRPr lang="en-AU" altLang="zh-CN" sz="6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endParaRPr lang="en-AU" altLang="zh-CN" sz="6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3.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假期你打算做些什么？</a:t>
            </a:r>
            <a:endParaRPr lang="en-US" sz="66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188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58E6F6FF-9BBA-4944-B4B2-87054535F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386" y="648905"/>
            <a:ext cx="10411227" cy="5283100"/>
          </a:xfrm>
        </p:spPr>
      </p:pic>
    </p:spTree>
    <p:extLst>
      <p:ext uri="{BB962C8B-B14F-4D97-AF65-F5344CB8AC3E}">
        <p14:creationId xmlns:p14="http://schemas.microsoft.com/office/powerpoint/2010/main" val="83503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98E40-E775-FE4A-908E-9583E4AE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7323"/>
            <a:ext cx="6400800" cy="5784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dirty="0" err="1">
                <a:latin typeface="Kaiti TC" panose="02010600040101010101" pitchFamily="2" charset="-120"/>
                <a:ea typeface="Kaiti TC" panose="02010600040101010101" pitchFamily="2" charset="-120"/>
              </a:rPr>
              <a:t>chà</a:t>
            </a:r>
            <a:r>
              <a:rPr lang="en-US" altLang="zh-CN" dirty="0">
                <a:latin typeface="Kaiti TC" panose="02010600040101010101" pitchFamily="2" charset="-120"/>
                <a:ea typeface="Kaiti TC" panose="02010600040101010101" pitchFamily="2" charset="-120"/>
              </a:rPr>
              <a:t>/</a:t>
            </a:r>
            <a:r>
              <a:rPr lang="en-US" altLang="zh-CN" dirty="0" err="1">
                <a:latin typeface="Kaiti TC" panose="02010600040101010101" pitchFamily="2" charset="-120"/>
                <a:ea typeface="Kaiti TC" panose="02010600040101010101" pitchFamily="2" charset="-120"/>
              </a:rPr>
              <a:t>chā</a:t>
            </a:r>
            <a:r>
              <a:rPr lang="en-US" altLang="zh-CN" dirty="0">
                <a:latin typeface="Kaiti TC" panose="02010600040101010101" pitchFamily="2" charset="-120"/>
                <a:ea typeface="Kaiti TC" panose="02010600040101010101" pitchFamily="2" charset="-120"/>
              </a:rPr>
              <a:t>/</a:t>
            </a:r>
            <a:r>
              <a:rPr lang="en-US" altLang="zh-CN" dirty="0" err="1">
                <a:latin typeface="Kaiti TC" panose="02010600040101010101" pitchFamily="2" charset="-120"/>
                <a:ea typeface="Kaiti TC" panose="02010600040101010101" pitchFamily="2" charset="-120"/>
              </a:rPr>
              <a:t>chāi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sz="4800" dirty="0" err="1"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en-US" sz="48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3200" dirty="0" err="1">
                <a:latin typeface="Kaiti TC" panose="02010600040101010101" pitchFamily="2" charset="-120"/>
                <a:ea typeface="Kaiti TC" panose="02010600040101010101" pitchFamily="2" charset="-120"/>
              </a:rPr>
              <a:t>v.to</a:t>
            </a:r>
            <a:r>
              <a:rPr lang="en-US" sz="3200" dirty="0">
                <a:latin typeface="Kaiti TC" panose="02010600040101010101" pitchFamily="2" charset="-120"/>
                <a:ea typeface="Kaiti TC" panose="02010600040101010101" pitchFamily="2" charset="-120"/>
              </a:rPr>
              <a:t> fall short of </a:t>
            </a:r>
            <a:endParaRPr lang="en-US" sz="4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endParaRPr lang="en-US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zh-CN" altLang="en-AU" sz="3600" dirty="0">
                <a:latin typeface="Kaiti TC" panose="02010600040101010101" pitchFamily="2" charset="-120"/>
                <a:ea typeface="Kaiti TC" panose="02010600040101010101" pitchFamily="2" charset="-120"/>
              </a:rPr>
              <a:t>十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分钟五点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5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分钟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12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A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：大家都到了吗？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AU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B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AU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: 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zh-CN" altLang="en-AU" sz="3600" dirty="0">
                <a:latin typeface="Kaiti TC" panose="02010600040101010101" pitchFamily="2" charset="-120"/>
                <a:ea typeface="Kaiti TC" panose="02010600040101010101" pitchFamily="2" charset="-120"/>
              </a:rPr>
              <a:t>还</a:t>
            </a:r>
            <a:r>
              <a:rPr lang="zh-CN" altLang="en-US" sz="36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小丽。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       还</a:t>
            </a:r>
            <a:r>
              <a:rPr lang="zh-CN" altLang="en-US" sz="36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三个人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endParaRPr lang="en-AU" altLang="zh-CN" sz="2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61C1182-D180-2842-BDCE-9E25742E1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8" r="14357"/>
          <a:stretch/>
        </p:blipFill>
        <p:spPr bwMode="auto">
          <a:xfrm>
            <a:off x="8977745" y="187323"/>
            <a:ext cx="3108383" cy="30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特写时钟的指针，标记在九点之前十分钟的黑白渲染。 主要重点是小时和分钟指针。照片-正版商用图片15xpg5-摄图新视界">
            <a:extLst>
              <a:ext uri="{FF2B5EF4-FFF2-40B4-BE49-F238E27FC236}">
                <a16:creationId xmlns:a16="http://schemas.microsoft.com/office/drawing/2014/main" id="{335AF67D-665B-874B-83FD-D6E80DA51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744" y="4495763"/>
            <a:ext cx="3108383" cy="174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C275A2-ABCC-3F4B-B335-0AB3A1CAD940}"/>
              </a:ext>
            </a:extLst>
          </p:cNvPr>
          <p:cNvSpPr txBox="1"/>
          <p:nvPr/>
        </p:nvSpPr>
        <p:spPr>
          <a:xfrm>
            <a:off x="4511964" y="2411646"/>
            <a:ext cx="5851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Kaiti TC" panose="02010600040101010101" pitchFamily="2" charset="-120"/>
                <a:ea typeface="Kaiti TC" panose="02010600040101010101" pitchFamily="2" charset="-120"/>
              </a:rPr>
              <a:t>差别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（</a:t>
            </a:r>
            <a:r>
              <a:rPr lang="en-US" altLang="zh-CN" sz="3600" dirty="0" err="1">
                <a:latin typeface="Kaiti TC" panose="02010600040101010101" pitchFamily="2" charset="-120"/>
                <a:ea typeface="Kaiti TC" panose="02010600040101010101" pitchFamily="2" charset="-120"/>
              </a:rPr>
              <a:t>chābié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）</a:t>
            </a:r>
            <a:endParaRPr lang="en-US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Kaiti TC" panose="02010600040101010101" pitchFamily="2" charset="-120"/>
                <a:ea typeface="Kaiti TC" panose="02010600040101010101" pitchFamily="2" charset="-120"/>
              </a:rPr>
              <a:t>出差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（</a:t>
            </a:r>
            <a:r>
              <a:rPr lang="en-US" altLang="zh-CN" sz="3600" dirty="0" err="1">
                <a:latin typeface="Kaiti TC" panose="02010600040101010101" pitchFamily="2" charset="-120"/>
                <a:ea typeface="Kaiti TC" panose="02010600040101010101" pitchFamily="2" charset="-120"/>
              </a:rPr>
              <a:t>chūchāi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）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     to be on a business trip</a:t>
            </a:r>
          </a:p>
        </p:txBody>
      </p:sp>
    </p:spTree>
    <p:extLst>
      <p:ext uri="{BB962C8B-B14F-4D97-AF65-F5344CB8AC3E}">
        <p14:creationId xmlns:p14="http://schemas.microsoft.com/office/powerpoint/2010/main" val="219442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2CC4F-A2BD-3E40-B3C5-F651DA2A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Kaiti TC" panose="02010600040101010101" pitchFamily="2" charset="-120"/>
                <a:ea typeface="Kaiti TC" panose="02010600040101010101" pitchFamily="2" charset="-120"/>
              </a:rPr>
              <a:t>bàn</a:t>
            </a:r>
            <a:r>
              <a:rPr 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   </a:t>
            </a:r>
            <a:r>
              <a:rPr 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4000" dirty="0" err="1">
                <a:latin typeface="Kaiti TC" panose="02010600040101010101" pitchFamily="2" charset="-120"/>
                <a:ea typeface="Kaiti TC" panose="02010600040101010101" pitchFamily="2" charset="-120"/>
              </a:rPr>
              <a:t>kè</a:t>
            </a:r>
            <a:r>
              <a:rPr 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sz="4000" dirty="0" err="1">
                <a:latin typeface="Kaiti TC" panose="02010600040101010101" pitchFamily="2" charset="-120"/>
                <a:ea typeface="Kaiti TC" panose="02010600040101010101" pitchFamily="2" charset="-120"/>
              </a:rPr>
              <a:t>chà</a:t>
            </a:r>
            <a:br>
              <a:rPr lang="en-US" dirty="0"/>
            </a:br>
            <a:r>
              <a:rPr lang="en-US" sz="6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半</a:t>
            </a:r>
            <a:r>
              <a:rPr lang="zh-CN" altLang="en-US" sz="6000" dirty="0">
                <a:latin typeface="Kaiti TC" panose="02010600040101010101" pitchFamily="2" charset="-120"/>
                <a:ea typeface="Kaiti TC" panose="02010600040101010101" pitchFamily="2" charset="-120"/>
              </a:rPr>
              <a:t>、刻、差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FD75C-972E-6C4F-8AE9-333F09F6C95C}"/>
              </a:ext>
            </a:extLst>
          </p:cNvPr>
          <p:cNvSpPr txBox="1"/>
          <p:nvPr/>
        </p:nvSpPr>
        <p:spPr>
          <a:xfrm>
            <a:off x="381001" y="2690743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7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半</a:t>
            </a:r>
            <a:endParaRPr lang="en-AU" altLang="zh-CN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8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半</a:t>
            </a:r>
            <a:endParaRPr lang="en-AU" altLang="zh-CN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12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半</a:t>
            </a:r>
            <a:endParaRPr lang="en-US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3747A8-0059-8146-AFF4-FA0A8E2E90E2}"/>
              </a:ext>
            </a:extLst>
          </p:cNvPr>
          <p:cNvSpPr txBox="1"/>
          <p:nvPr/>
        </p:nvSpPr>
        <p:spPr>
          <a:xfrm>
            <a:off x="3048001" y="2556933"/>
            <a:ext cx="546946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>
                <a:latin typeface="Kaiti TC" panose="02010600040101010101" pitchFamily="2" charset="-120"/>
                <a:ea typeface="Kaiti TC" panose="02010600040101010101" pitchFamily="2" charset="-120"/>
              </a:rPr>
              <a:t>一</a:t>
            </a:r>
            <a:r>
              <a:rPr lang="en-US" sz="4000" dirty="0" err="1">
                <a:solidFill>
                  <a:srgbClr val="00B0F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刻</a:t>
            </a:r>
            <a:r>
              <a:rPr lang="en-US" sz="4000" dirty="0" err="1">
                <a:latin typeface="Kaiti TC" panose="02010600040101010101" pitchFamily="2" charset="-120"/>
                <a:ea typeface="Kaiti TC" panose="02010600040101010101" pitchFamily="2" charset="-120"/>
              </a:rPr>
              <a:t>钟</a:t>
            </a:r>
            <a:endParaRPr lang="en-US" sz="4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Kaiti TC" panose="02010600040101010101" pitchFamily="2" charset="-120"/>
                <a:ea typeface="Kaiti TC" panose="02010600040101010101" pitchFamily="2" charset="-120"/>
              </a:rPr>
              <a:t>7</a:t>
            </a: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点一</a:t>
            </a:r>
            <a:r>
              <a:rPr lang="zh-CN" altLang="en-US" sz="4000" dirty="0">
                <a:solidFill>
                  <a:srgbClr val="00B0F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刻</a:t>
            </a:r>
            <a:endParaRPr lang="en-AU" altLang="zh-CN" sz="4000" dirty="0">
              <a:solidFill>
                <a:srgbClr val="00B0F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Kaiti TC" panose="02010600040101010101" pitchFamily="2" charset="-120"/>
                <a:ea typeface="Kaiti TC" panose="02010600040101010101" pitchFamily="2" charset="-120"/>
              </a:rPr>
              <a:t>8</a:t>
            </a: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点三</a:t>
            </a:r>
            <a:r>
              <a:rPr lang="zh-CN" altLang="en-US" sz="4000" dirty="0">
                <a:solidFill>
                  <a:srgbClr val="00B0F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刻</a:t>
            </a:r>
            <a:endParaRPr lang="en-AU" altLang="zh-CN" sz="4000" dirty="0">
              <a:solidFill>
                <a:srgbClr val="00B0F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你迟到了一</a:t>
            </a:r>
            <a:r>
              <a:rPr lang="zh-CN" altLang="en-US" sz="4000" dirty="0">
                <a:solidFill>
                  <a:srgbClr val="00B0F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刻</a:t>
            </a:r>
            <a:r>
              <a:rPr lang="zh-CN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钟</a:t>
            </a:r>
            <a:endParaRPr lang="en-US" sz="4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48BA7-488B-A943-A1EE-271EE2606357}"/>
              </a:ext>
            </a:extLst>
          </p:cNvPr>
          <p:cNvSpPr txBox="1"/>
          <p:nvPr/>
        </p:nvSpPr>
        <p:spPr>
          <a:xfrm>
            <a:off x="7408332" y="2555276"/>
            <a:ext cx="4402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B05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5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分钟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6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endParaRPr lang="en-US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rgbClr val="00B05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10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分钟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3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rgbClr val="00B05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差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一刻钟</a:t>
            </a:r>
            <a:r>
              <a:rPr lang="en-US" altLang="zh-CN" sz="3600" dirty="0">
                <a:latin typeface="Kaiti TC" panose="02010600040101010101" pitchFamily="2" charset="-120"/>
                <a:ea typeface="Kaiti TC" panose="02010600040101010101" pitchFamily="2" charset="-120"/>
              </a:rPr>
              <a:t>8</a:t>
            </a:r>
            <a:r>
              <a:rPr lang="zh-CN" altLang="en-US" sz="3600" dirty="0">
                <a:latin typeface="Kaiti TC" panose="02010600040101010101" pitchFamily="2" charset="-120"/>
                <a:ea typeface="Kaiti TC" panose="02010600040101010101" pitchFamily="2" charset="-120"/>
              </a:rPr>
              <a:t>点</a:t>
            </a:r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endParaRPr lang="en-AU" altLang="zh-CN" sz="36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13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01028B-5D7E-5C4F-860A-728DC3C19B38}"/>
              </a:ext>
            </a:extLst>
          </p:cNvPr>
          <p:cNvSpPr txBox="1"/>
          <p:nvPr/>
        </p:nvSpPr>
        <p:spPr>
          <a:xfrm>
            <a:off x="931333" y="506274"/>
            <a:ext cx="62483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10:30</a:t>
            </a:r>
          </a:p>
          <a:p>
            <a:r>
              <a:rPr lang="en-US" altLang="zh-CN" sz="4400" dirty="0"/>
              <a:t>12:25</a:t>
            </a:r>
          </a:p>
          <a:p>
            <a:r>
              <a:rPr lang="en-US" altLang="zh-CN" sz="4400" dirty="0"/>
              <a:t>11:59</a:t>
            </a:r>
          </a:p>
          <a:p>
            <a:r>
              <a:rPr lang="en-US" altLang="zh-CN" sz="4400" dirty="0"/>
              <a:t>9:45</a:t>
            </a:r>
          </a:p>
          <a:p>
            <a:r>
              <a:rPr lang="en-US" altLang="zh-CN" sz="4400" dirty="0"/>
              <a:t>3:15</a:t>
            </a:r>
          </a:p>
          <a:p>
            <a:endParaRPr lang="en-AU" altLang="zh-CN" dirty="0"/>
          </a:p>
        </p:txBody>
      </p:sp>
    </p:spTree>
    <p:extLst>
      <p:ext uri="{BB962C8B-B14F-4D97-AF65-F5344CB8AC3E}">
        <p14:creationId xmlns:p14="http://schemas.microsoft.com/office/powerpoint/2010/main" val="22063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跟上Java8 - 日期和时间实用技巧- 知乎">
            <a:extLst>
              <a:ext uri="{FF2B5EF4-FFF2-40B4-BE49-F238E27FC236}">
                <a16:creationId xmlns:a16="http://schemas.microsoft.com/office/drawing/2014/main" id="{AD32B597-C187-804A-B7FF-134A44B58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3" y="474133"/>
            <a:ext cx="8236376" cy="514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1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第十一小时时间再认识灾难- Pixabay上的免费图片">
            <a:extLst>
              <a:ext uri="{FF2B5EF4-FFF2-40B4-BE49-F238E27FC236}">
                <a16:creationId xmlns:a16="http://schemas.microsoft.com/office/drawing/2014/main" id="{141DF950-1711-3642-B7B1-893C9729C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0"/>
            <a:ext cx="8677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66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钟面模拟信号数字时钟,9时钟的PNG剪贴画角度,数字时钟,时间,数字免抠素材下载(图片ID:48724)_-其它元素-PNG素材_  素材宝scbao.com">
            <a:extLst>
              <a:ext uri="{FF2B5EF4-FFF2-40B4-BE49-F238E27FC236}">
                <a16:creationId xmlns:a16="http://schemas.microsoft.com/office/drawing/2014/main" id="{BC4D5D10-4D34-014E-A2C9-BC200B298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15" y="420158"/>
            <a:ext cx="6017683" cy="601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钟面闹钟夹艺术钟PNG图片素材免费下载_图片编号1677432-PNG素材网">
            <a:extLst>
              <a:ext uri="{FF2B5EF4-FFF2-40B4-BE49-F238E27FC236}">
                <a16:creationId xmlns:a16="http://schemas.microsoft.com/office/drawing/2014/main" id="{B9443ABB-0869-FF4F-8BBC-DBD1F90DB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608" y="208527"/>
            <a:ext cx="6554258" cy="64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钟面2">
            <a:extLst>
              <a:ext uri="{FF2B5EF4-FFF2-40B4-BE49-F238E27FC236}">
                <a16:creationId xmlns:a16="http://schemas.microsoft.com/office/drawing/2014/main" id="{36CA6BBB-F6DF-0649-88DC-765E3F44E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96900"/>
            <a:ext cx="548640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10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441006-13C4-2E4D-B19F-C69825B6738B}"/>
              </a:ext>
            </a:extLst>
          </p:cNvPr>
          <p:cNvSpPr txBox="1"/>
          <p:nvPr/>
        </p:nvSpPr>
        <p:spPr>
          <a:xfrm>
            <a:off x="110836" y="249382"/>
            <a:ext cx="1190105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jiē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liáo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tiān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f</a:t>
            </a:r>
            <a:r>
              <a:rPr lang="en-US" altLang="zh-CN" sz="4400" dirty="0" err="1">
                <a:solidFill>
                  <a:srgbClr val="7030A0"/>
                </a:solidFill>
                <a:ea typeface="Kaiti TC" panose="02010600040101010101" pitchFamily="2" charset="-120"/>
              </a:rPr>
              <a:t>ǎ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ngu</a:t>
            </a:r>
            <a:r>
              <a:rPr lang="en-US" altLang="zh-CN" sz="4400" dirty="0" err="1">
                <a:solidFill>
                  <a:srgbClr val="7030A0"/>
                </a:solidFill>
                <a:ea typeface="Kaiti TC" panose="02010600040101010101" pitchFamily="2" charset="-120"/>
              </a:rPr>
              <a:t>ǎ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n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di</a:t>
            </a:r>
            <a:r>
              <a:rPr lang="en-US" altLang="zh-CN" sz="4400" dirty="0" err="1">
                <a:solidFill>
                  <a:srgbClr val="7030A0"/>
                </a:solidFill>
                <a:ea typeface="Kaiti TC" panose="02010600040101010101" pitchFamily="2" charset="-120"/>
              </a:rPr>
              <a:t>ǎ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n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y</a:t>
            </a:r>
            <a:r>
              <a:rPr lang="en-US" altLang="zh-CN" sz="4400" dirty="0" err="1">
                <a:solidFill>
                  <a:srgbClr val="7030A0"/>
                </a:solidFill>
                <a:latin typeface="+mj-lt"/>
                <a:ea typeface="Kaiti TC" panose="02010600040101010101" pitchFamily="2" charset="-120"/>
              </a:rPr>
              <a:t>ǐ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ng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xiū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xi</a:t>
            </a:r>
            <a:endParaRPr lang="en-US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接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聊天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饭馆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电影  休息</a:t>
            </a:r>
            <a:endParaRPr lang="en-AU" altLang="zh-CN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qíng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tiān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pá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shān</a:t>
            </a:r>
            <a:r>
              <a:rPr lang="zh-CN" altLang="en-US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miàn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bāo</a:t>
            </a:r>
            <a:r>
              <a:rPr lang="en-US" altLang="zh-CN" sz="4400" dirty="0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     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y</a:t>
            </a:r>
            <a:r>
              <a:rPr lang="en-US" altLang="zh-CN" sz="4400" dirty="0" err="1">
                <a:solidFill>
                  <a:srgbClr val="7030A0"/>
                </a:solidFill>
                <a:latin typeface="+mj-lt"/>
                <a:ea typeface="Kaiti TC" panose="02010600040101010101" pitchFamily="2" charset="-120"/>
              </a:rPr>
              <a:t>i</a:t>
            </a:r>
            <a:r>
              <a:rPr lang="en-US" altLang="zh-CN" sz="4400" dirty="0">
                <a:solidFill>
                  <a:srgbClr val="7030A0"/>
                </a:solidFill>
                <a:latin typeface="+mj-lt"/>
                <a:ea typeface="Kaiti TC" panose="02010600040101010101" pitchFamily="2" charset="-120"/>
              </a:rPr>
              <a:t>̌ </a:t>
            </a:r>
            <a:r>
              <a:rPr lang="en-US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qián</a:t>
            </a:r>
            <a:endParaRPr lang="en-US" altLang="zh-CN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晴天</a:t>
            </a:r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 爬山   面包   以前</a:t>
            </a:r>
            <a:endParaRPr lang="en-US" altLang="zh-CN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AU" altLang="zh-CN" sz="4400" dirty="0" err="1">
                <a:solidFill>
                  <a:srgbClr val="7030A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yíngháng</a:t>
            </a:r>
            <a:endParaRPr lang="en-AU" altLang="zh-CN" sz="4400" dirty="0">
              <a:solidFill>
                <a:srgbClr val="7030A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AU" sz="8000" dirty="0">
                <a:latin typeface="Kaiti TC" panose="02010600040101010101" pitchFamily="2" charset="-120"/>
                <a:ea typeface="Kaiti TC" panose="02010600040101010101" pitchFamily="2" charset="-120"/>
              </a:rPr>
              <a:t>银行</a:t>
            </a:r>
            <a:r>
              <a:rPr lang="en-AU" altLang="zh-CN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</a:p>
          <a:p>
            <a:r>
              <a:rPr lang="zh-CN" alt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endParaRPr lang="en-US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95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A2C2D-F4B7-4E47-B9D0-11192C85FC37}"/>
              </a:ext>
            </a:extLst>
          </p:cNvPr>
          <p:cNvSpPr txBox="1"/>
          <p:nvPr/>
        </p:nvSpPr>
        <p:spPr>
          <a:xfrm>
            <a:off x="623455" y="554182"/>
            <a:ext cx="108896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tóngshì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  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bàn</a:t>
            </a: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tiān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 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xiáo</a:t>
            </a: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shí</a:t>
            </a:r>
            <a:r>
              <a:rPr lang="zh-CN" alt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   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bù</a:t>
            </a:r>
            <a:r>
              <a:rPr lang="en-US" altLang="zh-CN" sz="4400" dirty="0">
                <a:latin typeface="Kaiti TC" panose="02010600040101010101" pitchFamily="2" charset="-120"/>
                <a:ea typeface="Kaiti TC" panose="02010600040101010101" pitchFamily="2" charset="-120"/>
              </a:rPr>
              <a:t>   </a:t>
            </a:r>
            <a:r>
              <a:rPr lang="en-US" altLang="zh-CN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ji</a:t>
            </a:r>
            <a:r>
              <a:rPr lang="en-US" altLang="zh-CN" sz="4400" b="1" dirty="0" err="1">
                <a:latin typeface="+mj-lt"/>
                <a:ea typeface="Kaiti TC" panose="02010600040101010101" pitchFamily="2" charset="-120"/>
              </a:rPr>
              <a:t>u</a:t>
            </a:r>
            <a:r>
              <a:rPr lang="en-US" altLang="zh-CN" sz="4400" b="1" dirty="0">
                <a:latin typeface="+mj-lt"/>
                <a:ea typeface="Kaiti TC" panose="02010600040101010101" pitchFamily="2" charset="-120"/>
              </a:rPr>
              <a:t>̌</a:t>
            </a:r>
            <a:endParaRPr lang="en-US" sz="7200" b="1" dirty="0">
              <a:latin typeface="+mj-lt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同事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半天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小时</a:t>
            </a:r>
            <a:r>
              <a:rPr lang="en-US" sz="8000" dirty="0">
                <a:latin typeface="Kaiti TC" panose="02010600040101010101" pitchFamily="2" charset="-120"/>
                <a:ea typeface="Kaiti TC" panose="02010600040101010101" pitchFamily="2" charset="-120"/>
              </a:rPr>
              <a:t>  </a:t>
            </a:r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不久</a:t>
            </a:r>
            <a:endParaRPr lang="en-US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chí</a:t>
            </a:r>
            <a:r>
              <a:rPr lang="en-US" sz="4400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sz="4400" dirty="0" err="1">
                <a:latin typeface="Kaiti TC" panose="02010600040101010101" pitchFamily="2" charset="-120"/>
                <a:ea typeface="Kaiti TC" panose="02010600040101010101" pitchFamily="2" charset="-120"/>
              </a:rPr>
              <a:t>dào</a:t>
            </a:r>
            <a:endParaRPr lang="en-US" sz="44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sz="8000" dirty="0" err="1">
                <a:latin typeface="Kaiti TC" panose="02010600040101010101" pitchFamily="2" charset="-120"/>
                <a:ea typeface="Kaiti TC" panose="02010600040101010101" pitchFamily="2" charset="-120"/>
              </a:rPr>
              <a:t>迟到</a:t>
            </a:r>
            <a:endParaRPr lang="en-US" sz="80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70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F05F9A-F2F6-CC47-BF37-2E5169984909}"/>
              </a:ext>
            </a:extLst>
          </p:cNvPr>
          <p:cNvSpPr txBox="1"/>
          <p:nvPr/>
        </p:nvSpPr>
        <p:spPr>
          <a:xfrm>
            <a:off x="346364" y="429491"/>
            <a:ext cx="11194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1.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小刚去年在一家银行工作，现在要去我们学校工作。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E3EE839-4546-7B45-B632-05471C59A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129" y="3429000"/>
            <a:ext cx="9541741" cy="23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4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F05F9A-F2F6-CC47-BF37-2E5169984909}"/>
              </a:ext>
            </a:extLst>
          </p:cNvPr>
          <p:cNvSpPr txBox="1"/>
          <p:nvPr/>
        </p:nvSpPr>
        <p:spPr>
          <a:xfrm>
            <a:off x="0" y="42949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2.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这是我太太，我们刚结婚</a:t>
            </a:r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2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年，还没有孩子。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3" name="Picture 2" descr="A group of people sitting in chairs&#10;&#10;Description automatically generated with medium confidence">
            <a:extLst>
              <a:ext uri="{FF2B5EF4-FFF2-40B4-BE49-F238E27FC236}">
                <a16:creationId xmlns:a16="http://schemas.microsoft.com/office/drawing/2014/main" id="{33C0BCF8-8523-D943-8218-1A551F30A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17" y="3429000"/>
            <a:ext cx="11757366" cy="238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6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F05F9A-F2F6-CC47-BF37-2E5169984909}"/>
              </a:ext>
            </a:extLst>
          </p:cNvPr>
          <p:cNvSpPr txBox="1"/>
          <p:nvPr/>
        </p:nvSpPr>
        <p:spPr>
          <a:xfrm>
            <a:off x="0" y="429491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3.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差半个小时一点。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6B1A95E3-D903-7C43-BC0E-BDEFA54F0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75" r="13565"/>
          <a:stretch/>
        </p:blipFill>
        <p:spPr>
          <a:xfrm>
            <a:off x="918027" y="2580103"/>
            <a:ext cx="10355945" cy="25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3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F05F9A-F2F6-CC47-BF37-2E5169984909}"/>
              </a:ext>
            </a:extLst>
          </p:cNvPr>
          <p:cNvSpPr txBox="1"/>
          <p:nvPr/>
        </p:nvSpPr>
        <p:spPr>
          <a:xfrm>
            <a:off x="0" y="42949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4.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刚才还是晴天，怎么现在突然就下雨了。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115B358-9A2B-6648-B5BC-E97BE5773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3131863"/>
            <a:ext cx="11069769" cy="23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3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F05F9A-F2F6-CC47-BF37-2E5169984909}"/>
              </a:ext>
            </a:extLst>
          </p:cNvPr>
          <p:cNvSpPr txBox="1"/>
          <p:nvPr/>
        </p:nvSpPr>
        <p:spPr>
          <a:xfrm>
            <a:off x="0" y="42949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Kaiti TC" panose="02010600040101010101" pitchFamily="2" charset="-120"/>
                <a:ea typeface="Kaiti TC" panose="02010600040101010101" pitchFamily="2" charset="-120"/>
              </a:rPr>
              <a:t>5.</a:t>
            </a:r>
            <a:r>
              <a:rPr lang="zh-CN" altLang="en-US" sz="6600" dirty="0">
                <a:latin typeface="Kaiti TC" panose="02010600040101010101" pitchFamily="2" charset="-120"/>
                <a:ea typeface="Kaiti TC" panose="02010600040101010101" pitchFamily="2" charset="-120"/>
              </a:rPr>
              <a:t>我以前对钓鱼很感兴趣，现在对健身更感兴趣。</a:t>
            </a:r>
            <a:endParaRPr 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D088FF-4B44-374C-84FF-76AC8789E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72" t="-1430" r="7636" b="1430"/>
          <a:stretch/>
        </p:blipFill>
        <p:spPr>
          <a:xfrm>
            <a:off x="592863" y="2895599"/>
            <a:ext cx="11006274" cy="236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2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F64A4-6968-5346-86C3-43DF1EFC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67" y="8942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7200" dirty="0">
                <a:latin typeface="Kaiti TC" panose="02010600040101010101" pitchFamily="2" charset="-120"/>
                <a:ea typeface="Kaiti TC" panose="02010600040101010101" pitchFamily="2" charset="-120"/>
              </a:rPr>
              <a:t>1.</a:t>
            </a:r>
            <a:r>
              <a:rPr lang="en-US" sz="7200" dirty="0">
                <a:latin typeface="Kaiti TC" panose="02010600040101010101" pitchFamily="2" charset="-120"/>
                <a:ea typeface="Kaiti TC" panose="02010600040101010101" pitchFamily="2" charset="-120"/>
              </a:rPr>
              <a:t>我对听音乐不感兴趣</a:t>
            </a:r>
            <a:r>
              <a:rPr lang="zh-CN" altLang="en-US" sz="7200" dirty="0">
                <a:latin typeface="Kaiti TC" panose="02010600040101010101" pitchFamily="2" charset="-120"/>
                <a:ea typeface="Kaiti TC" panose="02010600040101010101" pitchFamily="2" charset="-120"/>
              </a:rPr>
              <a:t>。</a:t>
            </a:r>
            <a:endParaRPr lang="en-AU" altLang="zh-CN" sz="72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altLang="zh-CN" sz="7200" dirty="0">
                <a:latin typeface="Kaiti TC" panose="02010600040101010101" pitchFamily="2" charset="-120"/>
                <a:ea typeface="Kaiti TC" panose="02010600040101010101" pitchFamily="2" charset="-120"/>
              </a:rPr>
              <a:t>2.</a:t>
            </a:r>
            <a:r>
              <a:rPr lang="zh-CN" altLang="en-US" sz="7200" dirty="0">
                <a:latin typeface="Kaiti TC" panose="02010600040101010101" pitchFamily="2" charset="-120"/>
                <a:ea typeface="Kaiti TC" panose="02010600040101010101" pitchFamily="2" charset="-120"/>
              </a:rPr>
              <a:t>我看不懂中国电影。</a:t>
            </a:r>
            <a:endParaRPr lang="en-AU" altLang="zh-CN" sz="72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r>
              <a:rPr lang="en-US" altLang="zh-CN" sz="7200" dirty="0">
                <a:latin typeface="Kaiti TC" panose="02010600040101010101" pitchFamily="2" charset="-120"/>
                <a:ea typeface="Kaiti TC" panose="02010600040101010101" pitchFamily="2" charset="-120"/>
              </a:rPr>
              <a:t>3.</a:t>
            </a:r>
            <a:r>
              <a:rPr lang="zh-CN" altLang="en-US" sz="7200" dirty="0">
                <a:latin typeface="Kaiti TC" panose="02010600040101010101" pitchFamily="2" charset="-120"/>
                <a:ea typeface="Kaiti TC" panose="02010600040101010101" pitchFamily="2" charset="-120"/>
              </a:rPr>
              <a:t>我跟她都认识五年了。</a:t>
            </a:r>
            <a:endParaRPr lang="en-AU" altLang="zh-CN" sz="72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316</Words>
  <Application>Microsoft Macintosh PowerPoint</Application>
  <PresentationFormat>Widescreen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Kaiti TC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bàn      kè        chà 半、刻、差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xu.jade</dc:creator>
  <cp:lastModifiedBy>xu.jade</cp:lastModifiedBy>
  <cp:revision>27</cp:revision>
  <dcterms:created xsi:type="dcterms:W3CDTF">2021-07-13T05:19:37Z</dcterms:created>
  <dcterms:modified xsi:type="dcterms:W3CDTF">2021-08-09T23:33:48Z</dcterms:modified>
</cp:coreProperties>
</file>