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9" r:id="rId1"/>
  </p:sldMasterIdLst>
  <p:notesMasterIdLst>
    <p:notesMasterId r:id="rId8"/>
  </p:notesMasterIdLst>
  <p:sldIdLst>
    <p:sldId id="274" r:id="rId2"/>
    <p:sldId id="258" r:id="rId3"/>
    <p:sldId id="275" r:id="rId4"/>
    <p:sldId id="260" r:id="rId5"/>
    <p:sldId id="271" r:id="rId6"/>
    <p:sldId id="27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8"/>
  </p:normalViewPr>
  <p:slideViewPr>
    <p:cSldViewPr snapToGrid="0" snapToObjects="1">
      <p:cViewPr varScale="1">
        <p:scale>
          <a:sx n="104" d="100"/>
          <a:sy n="104" d="100"/>
        </p:scale>
        <p:origin x="89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70A55-1E41-654E-B243-F47344B27D25}" type="datetimeFigureOut">
              <a:rPr lang="en-US" smtClean="0"/>
              <a:t>3/15/21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169F6-9A69-B949-B256-73BD5DBE3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9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506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30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54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61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3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2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9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48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9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02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6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3/15/21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3636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8" r:id="rId10"/>
    <p:sldLayoutId id="21474838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27CBD68-54D5-974D-9551-3905FADF6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920" y="0"/>
            <a:ext cx="9156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37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2" descr="C:/Users/admin/AppData/Local/Temp/kaimatting/20200504154507/output_aiMatting_20200504154513.pngoutput_aiMatting_20200504154513">
            <a:extLst>
              <a:ext uri="{FF2B5EF4-FFF2-40B4-BE49-F238E27FC236}">
                <a16:creationId xmlns:a16="http://schemas.microsoft.com/office/drawing/2014/main" id="{EE7898A2-559C-5A4A-818E-1D4C3B71C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4630739"/>
            <a:ext cx="2984500" cy="18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文本框 3">
            <a:extLst>
              <a:ext uri="{FF2B5EF4-FFF2-40B4-BE49-F238E27FC236}">
                <a16:creationId xmlns:a16="http://schemas.microsoft.com/office/drawing/2014/main" id="{E4EE0695-207F-8B41-AC65-B860D1229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4" y="257175"/>
            <a:ext cx="5951537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</a:rPr>
              <a:t>wǔ shù</a:t>
            </a:r>
          </a:p>
          <a:p>
            <a:r>
              <a:rPr lang="zh-CN" altLang="en-US" sz="4000" dirty="0">
                <a:solidFill>
                  <a:srgbClr val="FF0000"/>
                </a:solidFill>
                <a:latin typeface="楷体" charset="-122"/>
                <a:ea typeface="楷体" charset="-122"/>
              </a:rPr>
              <a:t>武术</a:t>
            </a:r>
            <a:r>
              <a:rPr lang="zh-CN" altLang="en-US" sz="2800" dirty="0">
                <a:ea typeface="楷体" charset="-122"/>
              </a:rPr>
              <a:t>（</a:t>
            </a:r>
            <a:r>
              <a:rPr lang="en-US" altLang="zh-CN" sz="2800" dirty="0">
                <a:ea typeface="楷体" charset="-122"/>
              </a:rPr>
              <a:t>martial arts</a:t>
            </a:r>
            <a:r>
              <a:rPr lang="zh-CN" altLang="en-US" sz="2800" dirty="0">
                <a:ea typeface="楷体" charset="-122"/>
              </a:rPr>
              <a:t>）</a:t>
            </a:r>
            <a:r>
              <a:rPr lang="zh-CN" altLang="en-US" sz="3600" dirty="0">
                <a:latin typeface="楷体" charset="-122"/>
                <a:ea typeface="楷体" charset="-122"/>
              </a:rPr>
              <a:t> </a:t>
            </a:r>
          </a:p>
        </p:txBody>
      </p:sp>
      <p:sp>
        <p:nvSpPr>
          <p:cNvPr id="7172" name="文本框 4">
            <a:extLst>
              <a:ext uri="{FF2B5EF4-FFF2-40B4-BE49-F238E27FC236}">
                <a16:creationId xmlns:a16="http://schemas.microsoft.com/office/drawing/2014/main" id="{58189A70-5DB5-C54B-814A-B61FE8D70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4" y="1316038"/>
            <a:ext cx="7939087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dirty="0">
                <a:latin typeface="楷体" charset="-122"/>
                <a:ea typeface="楷体" charset="-122"/>
              </a:rPr>
              <a:t>wǔ     </a:t>
            </a:r>
            <a:r>
              <a:rPr lang="en-US" altLang="zh-CN" sz="2400" dirty="0">
                <a:latin typeface="楷体" charset="-122"/>
                <a:ea typeface="楷体" charset="-122"/>
              </a:rPr>
              <a:t>     </a:t>
            </a:r>
            <a:r>
              <a:rPr lang="zh-CN" altLang="en-US" sz="2400" b="1" dirty="0">
                <a:latin typeface="宋体" panose="02010600030101010101" pitchFamily="2" charset="-122"/>
              </a:rPr>
              <a:t>zhǐ ɡē wéi wǔ</a:t>
            </a:r>
            <a:endParaRPr lang="zh-CN" altLang="en-US" sz="2400" dirty="0">
              <a:latin typeface="楷体" charset="-122"/>
              <a:ea typeface="楷体" charset="-122"/>
            </a:endParaRPr>
          </a:p>
          <a:p>
            <a:r>
              <a:rPr lang="zh-CN" altLang="en-US" sz="3600" dirty="0">
                <a:latin typeface="楷体" charset="-122"/>
                <a:ea typeface="楷体" charset="-122"/>
              </a:rPr>
              <a:t>武：（止戈为武）</a:t>
            </a:r>
            <a:r>
              <a:rPr lang="zh-CN" altLang="en-US" sz="2400" dirty="0"/>
              <a:t> </a:t>
            </a:r>
            <a:r>
              <a:rPr lang="en-US" altLang="zh-CN" sz="2400" dirty="0"/>
              <a:t>means stop fighting and wars</a:t>
            </a:r>
          </a:p>
        </p:txBody>
      </p:sp>
      <p:sp>
        <p:nvSpPr>
          <p:cNvPr id="7173" name="文本框 5">
            <a:extLst>
              <a:ext uri="{FF2B5EF4-FFF2-40B4-BE49-F238E27FC236}">
                <a16:creationId xmlns:a16="http://schemas.microsoft.com/office/drawing/2014/main" id="{73F40AB5-9AF2-8F4B-837E-0EA390421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4" y="2330451"/>
            <a:ext cx="715962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dirty="0"/>
              <a:t> </a:t>
            </a:r>
            <a:r>
              <a:rPr lang="zh-CN" altLang="en-US" sz="2400" dirty="0"/>
              <a:t>shù       </a:t>
            </a:r>
            <a:r>
              <a:rPr lang="en-US" altLang="zh-CN" sz="2400" dirty="0"/>
              <a:t>  </a:t>
            </a:r>
            <a:r>
              <a:rPr lang="zh-CN" altLang="en-US" sz="2400" dirty="0"/>
              <a:t> sī tōnɡ zào huà </a:t>
            </a:r>
          </a:p>
          <a:p>
            <a:r>
              <a:rPr lang="zh-CN" altLang="en-US" sz="3600" dirty="0">
                <a:latin typeface="楷体" charset="-122"/>
                <a:ea typeface="楷体" charset="-122"/>
              </a:rPr>
              <a:t>术：（思通造化）</a:t>
            </a:r>
            <a:r>
              <a:rPr lang="en-US" altLang="zh-CN" sz="2400" dirty="0"/>
              <a:t>flexible way of thinking</a:t>
            </a:r>
          </a:p>
        </p:txBody>
      </p:sp>
      <p:sp>
        <p:nvSpPr>
          <p:cNvPr id="7174" name="文本框 6">
            <a:extLst>
              <a:ext uri="{FF2B5EF4-FFF2-40B4-BE49-F238E27FC236}">
                <a16:creationId xmlns:a16="http://schemas.microsoft.com/office/drawing/2014/main" id="{B64B6CB4-C1CA-1444-9727-612AE5F1D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2300" y="3443288"/>
            <a:ext cx="603885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dirty="0"/>
              <a:t>Chinese martial arts are fighting skills based on Chinese culture aims at fortifying one‘s health and stopping violence, it has a history of more than 4000 years, and forms an indispensable part of Chinese culture.</a:t>
            </a:r>
            <a:r>
              <a:rPr lang="zh-CN" altLang="en-US" sz="2400" dirty="0"/>
              <a:t> </a:t>
            </a:r>
            <a:r>
              <a:rPr lang="en-US" altLang="zh-CN" sz="2400" dirty="0"/>
              <a:t>There are  around 129 different styles of martial arts,</a:t>
            </a:r>
            <a:r>
              <a:rPr lang="zh-CN" altLang="en-US" sz="2400" dirty="0"/>
              <a:t> </a:t>
            </a:r>
            <a:r>
              <a:rPr lang="en-US" altLang="zh-CN" sz="2400" dirty="0"/>
              <a:t>for example Tai Chi </a:t>
            </a:r>
            <a:r>
              <a:rPr lang="en-US" altLang="zh-CN" sz="2400" dirty="0" err="1"/>
              <a:t>Chuan</a:t>
            </a:r>
            <a:r>
              <a:rPr lang="en-US" altLang="zh-CN" sz="2400" dirty="0"/>
              <a:t>,</a:t>
            </a:r>
            <a:r>
              <a:rPr lang="zh-CN" altLang="en-US" sz="2400" dirty="0"/>
              <a:t> </a:t>
            </a:r>
            <a:r>
              <a:rPr lang="en-US" altLang="zh-CN" sz="2400" dirty="0"/>
              <a:t>Wing Chun, Shaolin Kungfu, </a:t>
            </a:r>
            <a:r>
              <a:rPr lang="en-US" altLang="zh-CN" sz="2400" dirty="0" err="1"/>
              <a:t>Tantui</a:t>
            </a:r>
            <a:r>
              <a:rPr lang="en-US" altLang="zh-CN" sz="2400" dirty="0"/>
              <a:t>(spring leg style)......</a:t>
            </a:r>
          </a:p>
        </p:txBody>
      </p:sp>
      <p:pic>
        <p:nvPicPr>
          <p:cNvPr id="7175" name="图片 2" descr="C:/Users/admin/AppData/Local/Temp/kaimatting/20200506151513/output_aiMatting_20200506151521.pngoutput_aiMatting_20200506151521">
            <a:extLst>
              <a:ext uri="{FF2B5EF4-FFF2-40B4-BE49-F238E27FC236}">
                <a16:creationId xmlns:a16="http://schemas.microsoft.com/office/drawing/2014/main" id="{491ADF9A-F22C-774F-A863-9C5ED2A49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25"/>
          <a:stretch>
            <a:fillRect/>
          </a:stretch>
        </p:blipFill>
        <p:spPr bwMode="auto">
          <a:xfrm>
            <a:off x="7542214" y="177800"/>
            <a:ext cx="208597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913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文本框 4">
            <a:extLst>
              <a:ext uri="{FF2B5EF4-FFF2-40B4-BE49-F238E27FC236}">
                <a16:creationId xmlns:a16="http://schemas.microsoft.com/office/drawing/2014/main" id="{6D4B51CD-AE81-404F-A777-44D47C05E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2950" y="676276"/>
            <a:ext cx="76962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Comic Sans MS" panose="030F0902030302020204" pitchFamily="66" charset="0"/>
              </a:rPr>
              <a:t>4000 years ago.</a:t>
            </a:r>
          </a:p>
        </p:txBody>
      </p:sp>
      <p:sp>
        <p:nvSpPr>
          <p:cNvPr id="40963" name="文本框 5">
            <a:extLst>
              <a:ext uri="{FF2B5EF4-FFF2-40B4-BE49-F238E27FC236}">
                <a16:creationId xmlns:a16="http://schemas.microsoft.com/office/drawing/2014/main" id="{25CB7ADE-7201-264F-856D-5C2EA2AD4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1" y="1074739"/>
            <a:ext cx="3275013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omic Sans MS" panose="030F0902030302020204" pitchFamily="66" charset="0"/>
              </a:rPr>
              <a:t>self-</a:t>
            </a:r>
            <a:r>
              <a:rPr lang="en-US" altLang="zh-CN" sz="2400" dirty="0" err="1">
                <a:latin typeface="Comic Sans MS" panose="030F0902030302020204" pitchFamily="66" charset="0"/>
              </a:rPr>
              <a:t>displine</a:t>
            </a:r>
            <a:endParaRPr lang="en-US" altLang="zh-CN" sz="2400" dirty="0">
              <a:latin typeface="Comic Sans MS" panose="030F0902030302020204" pitchFamily="66" charset="0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omic Sans MS" panose="030F0902030302020204" pitchFamily="66" charset="0"/>
              </a:rPr>
              <a:t>self-defense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omic Sans MS" panose="030F0902030302020204" pitchFamily="66" charset="0"/>
              </a:rPr>
              <a:t>a form of art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omic Sans MS" panose="030F0902030302020204" pitchFamily="66" charset="0"/>
              </a:rPr>
              <a:t>Train soldiers</a:t>
            </a:r>
          </a:p>
        </p:txBody>
      </p:sp>
      <p:pic>
        <p:nvPicPr>
          <p:cNvPr id="10" name="内容占位符 9">
            <a:extLst>
              <a:ext uri="{FF2B5EF4-FFF2-40B4-BE49-F238E27FC236}">
                <a16:creationId xmlns:a16="http://schemas.microsoft.com/office/drawing/2014/main" id="{F12800B7-E6DE-0F42-8325-4AFF21C0CA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4850" y="3497264"/>
            <a:ext cx="3771900" cy="3494087"/>
          </a:xfr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38F63B3-6667-E94D-8345-675403BB3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0"/>
          <a:stretch>
            <a:fillRect/>
          </a:stretch>
        </p:blipFill>
        <p:spPr bwMode="auto">
          <a:xfrm>
            <a:off x="3924301" y="2347913"/>
            <a:ext cx="3084513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7CB2F81-6B89-E94C-A423-43D253D82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1" y="3902076"/>
            <a:ext cx="2435225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A94F270-AA91-734C-AC20-6C57AFED2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"/>
          <a:stretch>
            <a:fillRect/>
          </a:stretch>
        </p:blipFill>
        <p:spPr bwMode="auto">
          <a:xfrm>
            <a:off x="7113588" y="1074738"/>
            <a:ext cx="3065462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timgIQU84ANE">
            <a:extLst>
              <a:ext uri="{FF2B5EF4-FFF2-40B4-BE49-F238E27FC236}">
                <a16:creationId xmlns:a16="http://schemas.microsoft.com/office/drawing/2014/main" id="{E355DAA1-5C39-7140-A1C8-54ACB1A45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64" y="1665288"/>
            <a:ext cx="3938587" cy="458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17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文本框 5">
            <a:extLst>
              <a:ext uri="{FF2B5EF4-FFF2-40B4-BE49-F238E27FC236}">
                <a16:creationId xmlns:a16="http://schemas.microsoft.com/office/drawing/2014/main" id="{7D76F225-3992-ED49-8779-A178AEB11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31764"/>
            <a:ext cx="9214022" cy="178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FF0000"/>
                </a:solidFill>
                <a:latin typeface="Comic Sans MS" panose="030F0902030302020204" pitchFamily="66" charset="0"/>
              </a:rPr>
              <a:t>Two</a:t>
            </a:r>
            <a:r>
              <a:rPr lang="en-US" altLang="zh-CN" sz="2800" dirty="0">
                <a:latin typeface="Comic Sans MS" panose="030F0902030302020204" pitchFamily="66" charset="0"/>
              </a:rPr>
              <a:t> forms of </a:t>
            </a:r>
            <a:r>
              <a:rPr lang="zh-CN" altLang="en-US" sz="2800" dirty="0">
                <a:latin typeface="Comic Sans MS" panose="030F0902030302020204" pitchFamily="66" charset="0"/>
              </a:rPr>
              <a:t>武术</a:t>
            </a:r>
            <a:endParaRPr lang="en-US" altLang="zh-CN" sz="2800" dirty="0">
              <a:latin typeface="Comic Sans MS" panose="030F0902030302020204" pitchFamily="66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omic Sans MS" panose="030F0902030302020204" pitchFamily="66" charset="0"/>
              </a:rPr>
              <a:t>external(quick</a:t>
            </a:r>
            <a:r>
              <a:rPr lang="zh-CN" altLang="en-US" sz="2400" dirty="0">
                <a:latin typeface="Comic Sans MS" panose="030F0902030302020204" pitchFamily="66" charset="0"/>
              </a:rPr>
              <a:t> </a:t>
            </a:r>
            <a:r>
              <a:rPr lang="en-US" altLang="zh-CN" sz="2400" dirty="0">
                <a:latin typeface="Comic Sans MS" panose="030F0902030302020204" pitchFamily="66" charset="0"/>
              </a:rPr>
              <a:t>&amp;</a:t>
            </a:r>
            <a:r>
              <a:rPr lang="zh-CN" altLang="en-US" sz="2400" dirty="0">
                <a:latin typeface="Comic Sans MS" panose="030F0902030302020204" pitchFamily="66" charset="0"/>
              </a:rPr>
              <a:t> </a:t>
            </a:r>
            <a:r>
              <a:rPr lang="en-US" altLang="zh-CN" sz="2400" dirty="0">
                <a:latin typeface="Comic Sans MS" panose="030F0902030302020204" pitchFamily="66" charset="0"/>
              </a:rPr>
              <a:t>hard movements/exercise bones and skin)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omic Sans MS" panose="030F0902030302020204" pitchFamily="66" charset="0"/>
              </a:rPr>
              <a:t>internal(slow</a:t>
            </a:r>
            <a:r>
              <a:rPr lang="zh-CN" altLang="en-US" sz="2400" dirty="0">
                <a:latin typeface="Comic Sans MS" panose="030F0902030302020204" pitchFamily="66" charset="0"/>
              </a:rPr>
              <a:t> </a:t>
            </a:r>
            <a:r>
              <a:rPr lang="en-US" altLang="zh-CN" sz="2400" dirty="0">
                <a:latin typeface="Comic Sans MS" panose="030F0902030302020204" pitchFamily="66" charset="0"/>
              </a:rPr>
              <a:t>&amp;</a:t>
            </a:r>
            <a:r>
              <a:rPr lang="zh-CN" altLang="en-US" sz="2400" dirty="0">
                <a:latin typeface="Comic Sans MS" panose="030F0902030302020204" pitchFamily="66" charset="0"/>
              </a:rPr>
              <a:t> </a:t>
            </a:r>
            <a:r>
              <a:rPr lang="en-US" altLang="zh-CN" sz="2400" dirty="0">
                <a:latin typeface="Comic Sans MS" panose="030F0902030302020204" pitchFamily="66" charset="0"/>
              </a:rPr>
              <a:t>soft movements/train your spirit)</a:t>
            </a:r>
          </a:p>
        </p:txBody>
      </p:sp>
      <p:pic>
        <p:nvPicPr>
          <p:cNvPr id="2" name="内容占位符 1" descr="timg251CJ0LL">
            <a:extLst>
              <a:ext uri="{FF2B5EF4-FFF2-40B4-BE49-F238E27FC236}">
                <a16:creationId xmlns:a16="http://schemas.microsoft.com/office/drawing/2014/main" id="{304E0D96-3C52-D545-A650-2A476DB4AF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282825"/>
            <a:ext cx="3557588" cy="3581400"/>
          </a:xfrm>
        </p:spPr>
      </p:pic>
      <p:pic>
        <p:nvPicPr>
          <p:cNvPr id="6" name="图片 5" descr="u=1251980462,168911966&amp;fm=15&amp;gp=0[1]">
            <a:extLst>
              <a:ext uri="{FF2B5EF4-FFF2-40B4-BE49-F238E27FC236}">
                <a16:creationId xmlns:a16="http://schemas.microsoft.com/office/drawing/2014/main" id="{D530EDA4-A6DD-8B41-AA0D-47AFAA3B1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61F3E"/>
              </a:clrFrom>
              <a:clrTo>
                <a:srgbClr val="061F3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2738439"/>
            <a:ext cx="37592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01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C3497-AA84-5E4F-84EF-0B8D9A126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EDCBD-5997-3D4D-A3BE-35EA216DF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五步拳动作详解">
            <a:extLst>
              <a:ext uri="{FF2B5EF4-FFF2-40B4-BE49-F238E27FC236}">
                <a16:creationId xmlns:a16="http://schemas.microsoft.com/office/drawing/2014/main" id="{270EDE42-57C8-D047-B459-64AF31C7B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80" y="883444"/>
            <a:ext cx="3642640" cy="40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套路无用？！--传武误区_中国传统文化社区_才府">
            <a:extLst>
              <a:ext uri="{FF2B5EF4-FFF2-40B4-BE49-F238E27FC236}">
                <a16:creationId xmlns:a16="http://schemas.microsoft.com/office/drawing/2014/main" id="{CE4A7C4E-4690-D94E-8BC0-8B989674D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989011"/>
            <a:ext cx="65151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708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4D068-860B-6B4C-81D9-B610D4825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74AB9-F9E0-5F42-9322-33ED2451F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武术“五步拳”、身体素质练习教学设计------林华章_郭传东_新浪博客">
            <a:extLst>
              <a:ext uri="{FF2B5EF4-FFF2-40B4-BE49-F238E27FC236}">
                <a16:creationId xmlns:a16="http://schemas.microsoft.com/office/drawing/2014/main" id="{931415A1-E673-6E47-AF40-1802702BF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6099"/>
            <a:ext cx="7467600" cy="50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252120"/>
      </p:ext>
    </p:extLst>
  </p:cSld>
  <p:clrMapOvr>
    <a:masterClrMapping/>
  </p:clrMapOvr>
</p:sld>
</file>

<file path=ppt/theme/theme1.xml><?xml version="1.0" encoding="utf-8"?>
<a:theme xmlns:a="http://schemas.openxmlformats.org/drawingml/2006/main" name="TornVTI">
  <a:themeElements>
    <a:clrScheme name="Custom 1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3FB96C"/>
      </a:accent1>
      <a:accent2>
        <a:srgbClr val="699EFA"/>
      </a:accent2>
      <a:accent3>
        <a:srgbClr val="8039C1"/>
      </a:accent3>
      <a:accent4>
        <a:srgbClr val="D1971A"/>
      </a:accent4>
      <a:accent5>
        <a:srgbClr val="E62B59"/>
      </a:accent5>
      <a:accent6>
        <a:srgbClr val="9CA2AB"/>
      </a:accent6>
      <a:hlink>
        <a:srgbClr val="FFFFFF"/>
      </a:hlink>
      <a:folHlink>
        <a:srgbClr val="57618E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7771</TotalTime>
  <Words>148</Words>
  <Application>Microsoft Macintosh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宋体</vt:lpstr>
      <vt:lpstr>楷体</vt:lpstr>
      <vt:lpstr>Arial</vt:lpstr>
      <vt:lpstr>Arial Nova Cond</vt:lpstr>
      <vt:lpstr>Calibri</vt:lpstr>
      <vt:lpstr>Comic Sans MS</vt:lpstr>
      <vt:lpstr>Impact</vt:lpstr>
      <vt:lpstr>TornVTI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Traditional sports in China</dc:title>
  <dc:creator>xu.jade</dc:creator>
  <cp:lastModifiedBy>xu.jade</cp:lastModifiedBy>
  <cp:revision>33</cp:revision>
  <dcterms:created xsi:type="dcterms:W3CDTF">2021-02-12T03:14:57Z</dcterms:created>
  <dcterms:modified xsi:type="dcterms:W3CDTF">2021-03-14T22:51:11Z</dcterms:modified>
</cp:coreProperties>
</file>